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Lst>
  <p:notesMasterIdLst>
    <p:notesMasterId r:id="rId110"/>
  </p:notesMasterIdLst>
  <p:sldIdLst>
    <p:sldId id="256" r:id="rId3"/>
    <p:sldId id="562" r:id="rId4"/>
    <p:sldId id="523" r:id="rId5"/>
    <p:sldId id="528" r:id="rId6"/>
    <p:sldId id="526" r:id="rId7"/>
    <p:sldId id="527" r:id="rId8"/>
    <p:sldId id="530" r:id="rId9"/>
    <p:sldId id="531" r:id="rId10"/>
    <p:sldId id="529" r:id="rId11"/>
    <p:sldId id="552" r:id="rId12"/>
    <p:sldId id="551" r:id="rId13"/>
    <p:sldId id="553" r:id="rId14"/>
    <p:sldId id="554" r:id="rId15"/>
    <p:sldId id="533" r:id="rId16"/>
    <p:sldId id="537" r:id="rId17"/>
    <p:sldId id="538" r:id="rId18"/>
    <p:sldId id="536" r:id="rId19"/>
    <p:sldId id="539" r:id="rId20"/>
    <p:sldId id="543" r:id="rId21"/>
    <p:sldId id="544" r:id="rId22"/>
    <p:sldId id="540" r:id="rId23"/>
    <p:sldId id="542" r:id="rId24"/>
    <p:sldId id="541" r:id="rId25"/>
    <p:sldId id="545" r:id="rId26"/>
    <p:sldId id="546" r:id="rId27"/>
    <p:sldId id="547" r:id="rId28"/>
    <p:sldId id="549" r:id="rId29"/>
    <p:sldId id="550" r:id="rId30"/>
    <p:sldId id="555" r:id="rId31"/>
    <p:sldId id="557" r:id="rId32"/>
    <p:sldId id="558" r:id="rId33"/>
    <p:sldId id="559" r:id="rId34"/>
    <p:sldId id="560" r:id="rId35"/>
    <p:sldId id="566" r:id="rId36"/>
    <p:sldId id="568" r:id="rId37"/>
    <p:sldId id="565" r:id="rId38"/>
    <p:sldId id="569" r:id="rId39"/>
    <p:sldId id="571" r:id="rId40"/>
    <p:sldId id="572" r:id="rId41"/>
    <p:sldId id="578" r:id="rId42"/>
    <p:sldId id="577" r:id="rId43"/>
    <p:sldId id="574" r:id="rId44"/>
    <p:sldId id="575" r:id="rId45"/>
    <p:sldId id="604" r:id="rId46"/>
    <p:sldId id="646" r:id="rId47"/>
    <p:sldId id="579" r:id="rId48"/>
    <p:sldId id="580" r:id="rId49"/>
    <p:sldId id="644" r:id="rId50"/>
    <p:sldId id="582" r:id="rId51"/>
    <p:sldId id="576" r:id="rId52"/>
    <p:sldId id="581" r:id="rId53"/>
    <p:sldId id="583" r:id="rId54"/>
    <p:sldId id="584" r:id="rId55"/>
    <p:sldId id="585" r:id="rId56"/>
    <p:sldId id="586" r:id="rId57"/>
    <p:sldId id="648" r:id="rId58"/>
    <p:sldId id="587" r:id="rId59"/>
    <p:sldId id="588" r:id="rId60"/>
    <p:sldId id="592" r:id="rId61"/>
    <p:sldId id="594" r:id="rId62"/>
    <p:sldId id="589" r:id="rId63"/>
    <p:sldId id="590" r:id="rId64"/>
    <p:sldId id="593" r:id="rId65"/>
    <p:sldId id="595" r:id="rId66"/>
    <p:sldId id="596" r:id="rId67"/>
    <p:sldId id="600" r:id="rId68"/>
    <p:sldId id="598" r:id="rId69"/>
    <p:sldId id="599" r:id="rId70"/>
    <p:sldId id="601" r:id="rId71"/>
    <p:sldId id="602" r:id="rId72"/>
    <p:sldId id="603" r:id="rId73"/>
    <p:sldId id="605" r:id="rId74"/>
    <p:sldId id="607" r:id="rId75"/>
    <p:sldId id="608" r:id="rId76"/>
    <p:sldId id="609" r:id="rId77"/>
    <p:sldId id="610" r:id="rId78"/>
    <p:sldId id="611" r:id="rId79"/>
    <p:sldId id="612" r:id="rId80"/>
    <p:sldId id="613" r:id="rId81"/>
    <p:sldId id="614" r:id="rId82"/>
    <p:sldId id="615" r:id="rId83"/>
    <p:sldId id="617" r:id="rId84"/>
    <p:sldId id="618" r:id="rId85"/>
    <p:sldId id="639" r:id="rId86"/>
    <p:sldId id="619" r:id="rId87"/>
    <p:sldId id="621" r:id="rId88"/>
    <p:sldId id="622" r:id="rId89"/>
    <p:sldId id="624" r:id="rId90"/>
    <p:sldId id="625" r:id="rId91"/>
    <p:sldId id="626" r:id="rId92"/>
    <p:sldId id="627" r:id="rId93"/>
    <p:sldId id="628" r:id="rId94"/>
    <p:sldId id="637" r:id="rId95"/>
    <p:sldId id="642" r:id="rId96"/>
    <p:sldId id="629" r:id="rId97"/>
    <p:sldId id="630" r:id="rId98"/>
    <p:sldId id="631" r:id="rId99"/>
    <p:sldId id="632" r:id="rId100"/>
    <p:sldId id="649" r:id="rId101"/>
    <p:sldId id="650" r:id="rId102"/>
    <p:sldId id="651" r:id="rId103"/>
    <p:sldId id="634" r:id="rId104"/>
    <p:sldId id="633" r:id="rId105"/>
    <p:sldId id="635" r:id="rId106"/>
    <p:sldId id="636" r:id="rId107"/>
    <p:sldId id="652" r:id="rId108"/>
    <p:sldId id="521" r:id="rId109"/>
  </p:sldIdLst>
  <p:sldSz cx="9144000" cy="6858000" type="screen4x3"/>
  <p:notesSz cx="6858000" cy="9144000"/>
  <p:custShowLst>
    <p:custShow name="Profile" id="0">
      <p:sldLst>
        <p:sld r:id="rId16"/>
        <p:sld r:id="rId17"/>
        <p:sld r:id="rId18"/>
        <p:sld r:id="rId19"/>
      </p:sldLst>
    </p:custShow>
    <p:custShow name="In Progress" id="1">
      <p:sldLst>
        <p:sld r:id="rId20"/>
        <p:sld r:id="rId21"/>
        <p:sld r:id="rId22"/>
      </p:sldLst>
    </p:custShow>
    <p:custShow name="My facilities" id="2">
      <p:sldLst>
        <p:sld r:id="rId23"/>
        <p:sld r:id="rId24"/>
      </p:sldLst>
    </p:custShow>
    <p:custShow name="My Contacts" id="3">
      <p:sldLst>
        <p:sld r:id="rId25"/>
      </p:sldLst>
    </p:custShow>
    <p:custShow name="Submittal History" id="4">
      <p:sldLst>
        <p:sld r:id="rId26"/>
        <p:sld r:id="rId27"/>
      </p:sldLst>
    </p:custShow>
    <p:custShow name="Certify and Sign" id="5">
      <p:sldLst>
        <p:sld r:id="rId28"/>
        <p:sld r:id="rId29"/>
      </p:sldLst>
    </p:custShow>
    <p:custShow name="My Online Services" id="6">
      <p:sldLst>
        <p:sld r:id="rId14"/>
        <p:sld r:id="rId15"/>
      </p:sldLst>
    </p:custShow>
    <p:custShow name="Using Search Bar" id="7">
      <p:sldLst>
        <p:sld r:id="rId33"/>
      </p:sldLst>
    </p:custShow>
    <p:custShow name="Using Map Search" id="8">
      <p:sldLst>
        <p:sld r:id="rId34"/>
      </p:sldLst>
    </p:custShow>
    <p:custShow name="Type of access" id="9">
      <p:sldLst>
        <p:sld r:id="rId37"/>
      </p:sldLst>
    </p:custShow>
    <p:custShow name="Accessing saved work" id="10">
      <p:sldLst>
        <p:sld r:id="rId21"/>
      </p:sldLst>
    </p:custShow>
    <p:custShow name="Getting facility access" id="11">
      <p:sldLst>
        <p:sld r:id="rId31"/>
        <p:sld r:id="rId32"/>
        <p:sld r:id="rId33"/>
        <p:sld r:id="rId34"/>
        <p:sld r:id="rId35"/>
        <p:sld r:id="rId36"/>
        <p:sld r:id="rId37"/>
        <p:sld r:id="rId38"/>
        <p:sld r:id="rId39"/>
        <p:sld r:id="rId40"/>
      </p:sldLst>
    </p:custShow>
    <p:custShow name="All Navigation" id="12">
      <p:sldLst>
        <p:sld r:id="rId48"/>
        <p:sld r:id="rId49"/>
        <p:sld r:id="rId51"/>
        <p:sld r:id="rId50"/>
      </p:sldLst>
    </p:custShow>
    <p:custShow name="All application readiness" id="13">
      <p:sldLst>
        <p:sld r:id="rId52"/>
      </p:sldLst>
    </p:custShow>
    <p:custShow name="All Facility Info" id="14">
      <p:sldLst>
        <p:sld r:id="rId53"/>
        <p:sld r:id="rId54"/>
        <p:sld r:id="rId55"/>
        <p:sld r:id="rId56"/>
      </p:sldLst>
    </p:custShow>
    <p:custShow name="NPDES Contacts" id="15">
      <p:sldLst>
        <p:sld r:id="rId57"/>
        <p:sld r:id="rId59"/>
      </p:sldLst>
    </p:custShow>
    <p:custShow name="All Prevention" id="16">
      <p:sldLst>
        <p:sld r:id="rId60"/>
      </p:sldLst>
    </p:custShow>
    <p:custShow name="All animal holding" id="17">
      <p:sldLst>
        <p:sld r:id="rId61"/>
        <p:sld r:id="rId63"/>
        <p:sld r:id="rId64"/>
        <p:sld r:id="rId65"/>
        <p:sld r:id="rId66"/>
        <p:sld r:id="rId67"/>
      </p:sldLst>
    </p:custShow>
    <p:custShow name="All Manure Storage" id="18">
      <p:sldLst>
        <p:sld r:id="rId68"/>
        <p:sld r:id="rId69"/>
        <p:sld r:id="rId70"/>
        <p:sld r:id="rId71"/>
        <p:sld r:id="rId72"/>
        <p:sld r:id="rId73"/>
        <p:sld r:id="rId74"/>
      </p:sldLst>
    </p:custShow>
    <p:custShow name="NPDES Feed storage" id="19">
      <p:sldLst>
        <p:sld r:id="rId75"/>
        <p:sld r:id="rId76"/>
        <p:sld r:id="rId77"/>
        <p:sld r:id="rId78"/>
      </p:sldLst>
    </p:custShow>
    <p:custShow name="NPDES Mortality" id="20">
      <p:sldLst>
        <p:sld r:id="rId79"/>
        <p:sld r:id="rId80"/>
        <p:sld r:id="rId81"/>
        <p:sld r:id="rId82"/>
      </p:sldLst>
    </p:custShow>
    <p:custShow name="NPDES air emissions" id="21">
      <p:sldLst>
        <p:sld r:id="rId83"/>
      </p:sldLst>
    </p:custShow>
    <p:custShow name="All Sensitive areas" id="22">
      <p:sldLst>
        <p:sld r:id="rId84"/>
      </p:sldLst>
    </p:custShow>
    <p:custShow name="All EAW" id="23">
      <p:sldLst>
        <p:sld r:id="rId85"/>
        <p:sld r:id="rId86"/>
      </p:sldLst>
    </p:custShow>
    <p:custShow name="NPDES Monitoring" id="24">
      <p:sldLst>
        <p:sld r:id="rId87"/>
        <p:sld r:id="rId88"/>
        <p:sld r:id="rId89"/>
      </p:sldLst>
    </p:custShow>
    <p:custShow name="All MMP" id="25">
      <p:sldLst>
        <p:sld r:id="rId90"/>
        <p:sld r:id="rId91"/>
        <p:sld r:id="rId92"/>
        <p:sld r:id="rId93"/>
      </p:sldLst>
    </p:custShow>
    <p:custShow name="All Attachments Sub show" id="26">
      <p:sldLst>
        <p:sld r:id="rId95"/>
        <p:sld r:id="rId96"/>
      </p:sldLst>
    </p:custShow>
    <p:custShow name="All Attachments" id="27">
      <p:sldLst>
        <p:sld r:id="rId94"/>
      </p:sldLst>
    </p:custShow>
    <p:custShow name="All summary screen" id="28">
      <p:sldLst>
        <p:sld r:id="rId97"/>
      </p:sldLst>
    </p:custShow>
    <p:custShow name="NPDES certification" id="29">
      <p:sldLst>
        <p:sld r:id="rId98"/>
        <p:sld r:id="rId99"/>
        <p:sld r:id="rId100"/>
        <p:sld r:id="rId104"/>
      </p:sldLst>
    </p:custShow>
    <p:custShow name="NPDES payment" id="30">
      <p:sldLst>
        <p:sld r:id="rId105"/>
        <p:sld r:id="rId106"/>
      </p:sldLst>
    </p:custShow>
    <p:custShow name="NPDES applications processing" id="31">
      <p:sldLst>
        <p:sld r:id="rId107"/>
      </p:sldLst>
    </p:custShow>
    <p:custShow name="NPDES ALL SLIDES" id="32">
      <p:sldLst>
        <p:sld r:id="rId48"/>
        <p:sld r:id="rId49"/>
        <p:sld r:id="rId50"/>
        <p:sld r:id="rId51"/>
        <p:sld r:id="rId52"/>
        <p:sld r:id="rId53"/>
        <p:sld r:id="rId54"/>
        <p:sld r:id="rId55"/>
        <p:sld r:id="rId56"/>
        <p:sld r:id="rId57"/>
        <p:sld r:id="rId59"/>
        <p:sld r:id="rId60"/>
        <p:sld r:id="rId61"/>
        <p:sld r:id="rId62"/>
        <p:sld r:id="rId63"/>
        <p:sld r:id="rId64"/>
        <p:sld r:id="rId65"/>
        <p:sld r:id="rId66"/>
        <p:sld r:id="rId67"/>
        <p:sld r:id="rId68"/>
        <p:sld r:id="rId69"/>
        <p:sld r:id="rId70"/>
        <p:sld r:id="rId71"/>
        <p:sld r:id="rId72"/>
        <p:sld r:id="rId73"/>
        <p:sld r:id="rId74"/>
        <p:sld r:id="rId75"/>
        <p:sld r:id="rId76"/>
        <p:sld r:id="rId77"/>
        <p:sld r:id="rId78"/>
        <p:sld r:id="rId79"/>
        <p:sld r:id="rId80"/>
        <p:sld r:id="rId81"/>
        <p:sld r:id="rId82"/>
        <p:sld r:id="rId83"/>
        <p:sld r:id="rId84"/>
        <p:sld r:id="rId85"/>
        <p:sld r:id="rId86"/>
        <p:sld r:id="rId87"/>
        <p:sld r:id="rId88"/>
        <p:sld r:id="rId89"/>
        <p:sld r:id="rId90"/>
        <p:sld r:id="rId91"/>
        <p:sld r:id="rId92"/>
        <p:sld r:id="rId93"/>
        <p:sld r:id="rId94"/>
        <p:sld r:id="rId95"/>
        <p:sld r:id="rId96"/>
        <p:sld r:id="rId97"/>
        <p:sld r:id="rId98"/>
        <p:sld r:id="rId99"/>
        <p:sld r:id="rId100"/>
        <p:sld r:id="rId105"/>
        <p:sld r:id="rId106"/>
        <p:sld r:id="rId107"/>
        <p:sld r:id="rId108"/>
      </p:sldLst>
    </p:custShow>
    <p:custShow name="CSF Contacts" id="33">
      <p:sldLst>
        <p:sld r:id="rId58"/>
        <p:sld r:id="rId59"/>
      </p:sldLst>
    </p:custShow>
    <p:custShow name="CSF Certification" id="34">
      <p:sldLst>
        <p:sld r:id="rId98"/>
        <p:sld r:id="rId99"/>
        <p:sld r:id="rId100"/>
        <p:sld r:id="rId101"/>
        <p:sld r:id="rId102"/>
      </p:sldLst>
    </p:custShow>
    <p:custShow name="CSF Applications processing" id="35">
      <p:sldLst>
        <p:sld r:id="rId103"/>
      </p:sldLst>
    </p:custShow>
    <p:custShow name="CSF ALL Slides" id="36">
      <p:sldLst>
        <p:sld r:id="rId48"/>
        <p:sld r:id="rId49"/>
        <p:sld r:id="rId50"/>
        <p:sld r:id="rId51"/>
        <p:sld r:id="rId52"/>
        <p:sld r:id="rId53"/>
        <p:sld r:id="rId54"/>
        <p:sld r:id="rId55"/>
        <p:sld r:id="rId56"/>
        <p:sld r:id="rId58"/>
        <p:sld r:id="rId59"/>
        <p:sld r:id="rId60"/>
        <p:sld r:id="rId61"/>
        <p:sld r:id="rId62"/>
        <p:sld r:id="rId63"/>
        <p:sld r:id="rId64"/>
        <p:sld r:id="rId65"/>
        <p:sld r:id="rId66"/>
        <p:sld r:id="rId67"/>
        <p:sld r:id="rId68"/>
        <p:sld r:id="rId69"/>
        <p:sld r:id="rId70"/>
        <p:sld r:id="rId71"/>
        <p:sld r:id="rId72"/>
        <p:sld r:id="rId73"/>
        <p:sld r:id="rId74"/>
        <p:sld r:id="rId84"/>
        <p:sld r:id="rId85"/>
        <p:sld r:id="rId86"/>
        <p:sld r:id="rId90"/>
        <p:sld r:id="rId91"/>
        <p:sld r:id="rId92"/>
        <p:sld r:id="rId93"/>
        <p:sld r:id="rId94"/>
        <p:sld r:id="rId95"/>
        <p:sld r:id="rId96"/>
        <p:sld r:id="rId97"/>
        <p:sld r:id="rId98"/>
        <p:sld r:id="rId99"/>
        <p:sld r:id="rId100"/>
        <p:sld r:id="rId101"/>
        <p:sld r:id="rId102"/>
        <p:sld r:id="rId103"/>
        <p:sld r:id="rId108"/>
      </p:sldLst>
    </p:custShow>
    <p:custShow name="NPDES TOC" id="37">
      <p:sldLst>
        <p:sld r:id="rId46"/>
        <p:sld r:id="rId108"/>
      </p:sldLst>
    </p:custShow>
    <p:custShow name="CSF TOC" id="38">
      <p:sldLst>
        <p:sld r:id="rId47"/>
        <p:sld r:id="rId108"/>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A2ACB9D-6862-40D5-92AA-1E2E1A82620D}">
          <p14:sldIdLst>
            <p14:sldId id="256"/>
            <p14:sldId id="562"/>
            <p14:sldId id="523"/>
            <p14:sldId id="528"/>
          </p14:sldIdLst>
        </p14:section>
        <p14:section name="Setting up an account" id="{3B0A77D2-12AC-4FC7-A78E-3923D31D34B4}">
          <p14:sldIdLst>
            <p14:sldId id="526"/>
            <p14:sldId id="527"/>
            <p14:sldId id="530"/>
            <p14:sldId id="531"/>
          </p14:sldIdLst>
        </p14:section>
        <p14:section name="Online Service Homepage" id="{70369F19-D772-4C41-8817-55E735D0B8B2}">
          <p14:sldIdLst>
            <p14:sldId id="529"/>
            <p14:sldId id="552"/>
            <p14:sldId id="551"/>
            <p14:sldId id="553"/>
            <p14:sldId id="554"/>
            <p14:sldId id="533"/>
            <p14:sldId id="537"/>
            <p14:sldId id="538"/>
            <p14:sldId id="536"/>
            <p14:sldId id="539"/>
            <p14:sldId id="543"/>
            <p14:sldId id="544"/>
            <p14:sldId id="540"/>
            <p14:sldId id="542"/>
            <p14:sldId id="541"/>
            <p14:sldId id="545"/>
            <p14:sldId id="546"/>
            <p14:sldId id="547"/>
            <p14:sldId id="549"/>
          </p14:sldIdLst>
        </p14:section>
        <p14:section name="Getting Started" id="{6C8166DE-1549-486C-89BB-9272E4D0C53A}">
          <p14:sldIdLst>
            <p14:sldId id="550"/>
            <p14:sldId id="555"/>
            <p14:sldId id="557"/>
            <p14:sldId id="558"/>
            <p14:sldId id="559"/>
            <p14:sldId id="560"/>
            <p14:sldId id="566"/>
            <p14:sldId id="568"/>
            <p14:sldId id="565"/>
            <p14:sldId id="569"/>
            <p14:sldId id="571"/>
          </p14:sldIdLst>
        </p14:section>
        <p14:section name="Starting a permit application" id="{548D421A-9CB2-4AD5-93C4-6334280A6E75}">
          <p14:sldIdLst>
            <p14:sldId id="572"/>
            <p14:sldId id="578"/>
            <p14:sldId id="577"/>
            <p14:sldId id="574"/>
            <p14:sldId id="575"/>
          </p14:sldIdLst>
        </p14:section>
        <p14:section name="NPDES permits" id="{A1400B29-A310-4B57-BD85-B8B9DF352A00}">
          <p14:sldIdLst>
            <p14:sldId id="604"/>
            <p14:sldId id="646"/>
            <p14:sldId id="579"/>
            <p14:sldId id="580"/>
            <p14:sldId id="644"/>
            <p14:sldId id="582"/>
            <p14:sldId id="576"/>
            <p14:sldId id="581"/>
            <p14:sldId id="583"/>
            <p14:sldId id="584"/>
            <p14:sldId id="585"/>
            <p14:sldId id="586"/>
            <p14:sldId id="648"/>
            <p14:sldId id="587"/>
            <p14:sldId id="588"/>
            <p14:sldId id="592"/>
            <p14:sldId id="594"/>
            <p14:sldId id="589"/>
            <p14:sldId id="590"/>
            <p14:sldId id="593"/>
            <p14:sldId id="595"/>
            <p14:sldId id="596"/>
            <p14:sldId id="600"/>
            <p14:sldId id="598"/>
            <p14:sldId id="599"/>
            <p14:sldId id="601"/>
            <p14:sldId id="602"/>
            <p14:sldId id="603"/>
            <p14:sldId id="605"/>
            <p14:sldId id="607"/>
            <p14:sldId id="608"/>
            <p14:sldId id="609"/>
            <p14:sldId id="610"/>
            <p14:sldId id="611"/>
            <p14:sldId id="612"/>
            <p14:sldId id="613"/>
            <p14:sldId id="614"/>
            <p14:sldId id="615"/>
            <p14:sldId id="617"/>
            <p14:sldId id="618"/>
            <p14:sldId id="639"/>
            <p14:sldId id="619"/>
            <p14:sldId id="621"/>
            <p14:sldId id="622"/>
            <p14:sldId id="624"/>
            <p14:sldId id="625"/>
            <p14:sldId id="626"/>
            <p14:sldId id="627"/>
            <p14:sldId id="628"/>
            <p14:sldId id="637"/>
            <p14:sldId id="642"/>
            <p14:sldId id="629"/>
            <p14:sldId id="630"/>
            <p14:sldId id="631"/>
            <p14:sldId id="632"/>
            <p14:sldId id="649"/>
            <p14:sldId id="650"/>
            <p14:sldId id="651"/>
            <p14:sldId id="634"/>
            <p14:sldId id="633"/>
            <p14:sldId id="635"/>
            <p14:sldId id="636"/>
            <p14:sldId id="652"/>
            <p14:sldId id="52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wint, George (MPCA)" initials="SG(" lastIdx="1" clrIdx="0">
    <p:extLst>
      <p:ext uri="{19B8F6BF-5375-455C-9EA6-DF929625EA0E}">
        <p15:presenceInfo xmlns:p15="http://schemas.microsoft.com/office/powerpoint/2012/main" userId="S-1-5-21-883177862-1410090060-1543857936-59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AF00"/>
    <a:srgbClr val="608533"/>
    <a:srgbClr val="56772D"/>
    <a:srgbClr val="003966"/>
    <a:srgbClr val="78BF21"/>
    <a:srgbClr val="F2F2F2"/>
    <a:srgbClr val="82C836"/>
    <a:srgbClr val="00CC00"/>
    <a:srgbClr val="FFFF99"/>
    <a:srgbClr val="43F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0" autoAdjust="0"/>
    <p:restoredTop sz="93721" autoAdjust="0"/>
  </p:normalViewPr>
  <p:slideViewPr>
    <p:cSldViewPr snapToGrid="0">
      <p:cViewPr varScale="1">
        <p:scale>
          <a:sx n="103" d="100"/>
          <a:sy n="103" d="100"/>
        </p:scale>
        <p:origin x="1848" y="114"/>
      </p:cViewPr>
      <p:guideLst/>
    </p:cSldViewPr>
  </p:slideViewPr>
  <p:notesTextViewPr>
    <p:cViewPr>
      <p:scale>
        <a:sx n="1" d="1"/>
        <a:sy n="1" d="1"/>
      </p:scale>
      <p:origin x="0" y="0"/>
    </p:cViewPr>
  </p:notesTextViewPr>
  <p:notesViewPr>
    <p:cSldViewPr snapToGrid="0">
      <p:cViewPr varScale="1">
        <p:scale>
          <a:sx n="89" d="100"/>
          <a:sy n="89" d="100"/>
        </p:scale>
        <p:origin x="286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34D00E-E0DE-4A1E-A569-9F0EA0276281}" type="datetimeFigureOut">
              <a:rPr lang="en-US" smtClean="0"/>
              <a:t>3/4/2022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2EB03C-EDBC-463D-8E74-873548201ACD}" type="slidenum">
              <a:rPr lang="en-US" smtClean="0"/>
              <a:t>‹#›</a:t>
            </a:fld>
            <a:endParaRPr lang="en-US" dirty="0"/>
          </a:p>
        </p:txBody>
      </p:sp>
    </p:spTree>
    <p:extLst>
      <p:ext uri="{BB962C8B-B14F-4D97-AF65-F5344CB8AC3E}">
        <p14:creationId xmlns:p14="http://schemas.microsoft.com/office/powerpoint/2010/main" val="2294128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a:t>
            </a:fld>
            <a:endParaRPr lang="en-US" dirty="0"/>
          </a:p>
        </p:txBody>
      </p:sp>
    </p:spTree>
    <p:extLst>
      <p:ext uri="{BB962C8B-B14F-4D97-AF65-F5344CB8AC3E}">
        <p14:creationId xmlns:p14="http://schemas.microsoft.com/office/powerpoint/2010/main" val="193263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login into the service you</a:t>
            </a:r>
            <a:r>
              <a:rPr lang="en-US" baseline="0" dirty="0" smtClean="0"/>
              <a:t> will initially be taken to your e-services homepage. This screen is where you manage your account information and access the e-services that the MPCA has to offer for the feedlot program including the online permit application service. As more on-line services are developed, access to them will be via this homepage. For instance you may already see the feedlot registration service as an option to launch from your e-services homepage. Please note that the feedlot registration service is not the same as the feedlot permit application service.</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10</a:t>
            </a:fld>
            <a:endParaRPr lang="en-US" dirty="0"/>
          </a:p>
        </p:txBody>
      </p:sp>
    </p:spTree>
    <p:extLst>
      <p:ext uri="{BB962C8B-B14F-4D97-AF65-F5344CB8AC3E}">
        <p14:creationId xmlns:p14="http://schemas.microsoft.com/office/powerpoint/2010/main" val="38675150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submittal</a:t>
            </a:r>
            <a:r>
              <a:rPr lang="en-US" baseline="0" dirty="0" smtClean="0"/>
              <a:t> was successful you will see a green bar at the top of the screen alerting you to the success. You will also receive email confirmation that the information was successfully submitted to the MPCA.</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100</a:t>
            </a:fld>
            <a:endParaRPr lang="en-US" dirty="0"/>
          </a:p>
        </p:txBody>
      </p:sp>
    </p:spTree>
    <p:extLst>
      <p:ext uri="{BB962C8B-B14F-4D97-AF65-F5344CB8AC3E}">
        <p14:creationId xmlns:p14="http://schemas.microsoft.com/office/powerpoint/2010/main" val="6100795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the application is received by the MPCA, staff will begin review of the information you submitted. Up until submittal the MPCA does not have access to any information within your in-progress application. If the review indicates more information is required, you will be contacted via email from the MPCA.</a:t>
            </a:r>
          </a:p>
          <a:p>
            <a:endParaRPr lang="en-US" baseline="0" dirty="0" smtClean="0"/>
          </a:p>
          <a:p>
            <a:r>
              <a:rPr lang="en-US" baseline="0" dirty="0" smtClean="0"/>
              <a:t>After the review process is completed the MPCA will provide your permit to you via email.  The entire review process typically takes 30 – 45 days from the submittal date but this can take longer when environmental review is required, there is significant public interest in the proposal, or you or your consultant fail to respond to the MPCA in a timely manner with any requested information.</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101</a:t>
            </a:fld>
            <a:endParaRPr lang="en-US" dirty="0"/>
          </a:p>
        </p:txBody>
      </p:sp>
    </p:spTree>
    <p:extLst>
      <p:ext uri="{BB962C8B-B14F-4D97-AF65-F5344CB8AC3E}">
        <p14:creationId xmlns:p14="http://schemas.microsoft.com/office/powerpoint/2010/main" val="36073786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application</a:t>
            </a:r>
            <a:r>
              <a:rPr lang="en-US" baseline="0" dirty="0" smtClean="0"/>
              <a:t> has been signed click the Next button.</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102</a:t>
            </a:fld>
            <a:endParaRPr lang="en-US" dirty="0"/>
          </a:p>
        </p:txBody>
      </p:sp>
    </p:spTree>
    <p:extLst>
      <p:ext uri="{BB962C8B-B14F-4D97-AF65-F5344CB8AC3E}">
        <p14:creationId xmlns:p14="http://schemas.microsoft.com/office/powerpoint/2010/main" val="26060632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now need to pay the applicable permit</a:t>
            </a:r>
            <a:r>
              <a:rPr lang="en-US" baseline="0" dirty="0" smtClean="0"/>
              <a:t> application fee. You can pay via e-check, debit card, or credit card.  The processing fee for each payment type is listed.</a:t>
            </a:r>
          </a:p>
          <a:p>
            <a:endParaRPr lang="en-US" baseline="0" dirty="0" smtClean="0"/>
          </a:p>
          <a:p>
            <a:r>
              <a:rPr lang="en-US" baseline="0" dirty="0" smtClean="0"/>
              <a:t>Click on Make Payment and complete the required information to properly pay the applicable fee.</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103</a:t>
            </a:fld>
            <a:endParaRPr lang="en-US" dirty="0"/>
          </a:p>
        </p:txBody>
      </p:sp>
    </p:spTree>
    <p:extLst>
      <p:ext uri="{BB962C8B-B14F-4D97-AF65-F5344CB8AC3E}">
        <p14:creationId xmlns:p14="http://schemas.microsoft.com/office/powerpoint/2010/main" val="34917731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submittal</a:t>
            </a:r>
            <a:r>
              <a:rPr lang="en-US" baseline="0" dirty="0" smtClean="0"/>
              <a:t> was successful you will see a green bar at the top of the screen alerting you to the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your payment clears the bank, you will receive email confirmation that the information was successfully submitted to the MPCA.</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104</a:t>
            </a:fld>
            <a:endParaRPr lang="en-US" dirty="0"/>
          </a:p>
        </p:txBody>
      </p:sp>
    </p:spTree>
    <p:extLst>
      <p:ext uri="{BB962C8B-B14F-4D97-AF65-F5344CB8AC3E}">
        <p14:creationId xmlns:p14="http://schemas.microsoft.com/office/powerpoint/2010/main" val="11534570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the application is received by the MPCA, staff will begin review of the information you submitted. Up until submittal the MPCA does not have access to any information within your in-progress application. If the review indicates more information is required, you will be contacted via email from the MPCA.</a:t>
            </a:r>
          </a:p>
          <a:p>
            <a:endParaRPr lang="en-US" baseline="0" dirty="0" smtClean="0"/>
          </a:p>
          <a:p>
            <a:r>
              <a:rPr lang="en-US" baseline="0" dirty="0" smtClean="0"/>
              <a:t>After the review process is complete the MPCA will place your permit on public notice for 30 days for public comment. The MPCA must respond to the public comments received.</a:t>
            </a:r>
          </a:p>
          <a:p>
            <a:endParaRPr lang="en-US" baseline="0" dirty="0" smtClean="0"/>
          </a:p>
          <a:p>
            <a:r>
              <a:rPr lang="en-US" baseline="0" dirty="0" smtClean="0"/>
              <a:t>After the public notice process is completed the MPCA will provide your permit to you via email.  The entire review process typically takes 60 – 90 days from the submittal date but this can take longer when environmental review is required, there is significant public interest in the proposal, or you or your consultant fail to respond to the MPCA in a timely manner with any requested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105</a:t>
            </a:fld>
            <a:endParaRPr lang="en-US" dirty="0"/>
          </a:p>
        </p:txBody>
      </p:sp>
    </p:spTree>
    <p:extLst>
      <p:ext uri="{BB962C8B-B14F-4D97-AF65-F5344CB8AC3E}">
        <p14:creationId xmlns:p14="http://schemas.microsoft.com/office/powerpoint/2010/main" val="19560512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concludes the MPCA online permit service tutorial. If you need more assistance please contact your regional MPCA feedlot</a:t>
            </a:r>
            <a:r>
              <a:rPr lang="en-US" baseline="0" dirty="0" smtClean="0"/>
              <a:t> staff person. Contact info can be found via the orange hyperlink text. </a:t>
            </a:r>
          </a:p>
          <a:p>
            <a:endParaRPr lang="en-US" baseline="0" dirty="0" smtClean="0"/>
          </a:p>
          <a:p>
            <a:r>
              <a:rPr lang="en-US" baseline="0" dirty="0" smtClean="0"/>
              <a:t>For more information on the MPCA feedlot program, including additional information about the permitting program, please visit the MPCA feedlot program homepage.</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106</a:t>
            </a:fld>
            <a:endParaRPr lang="en-US" dirty="0"/>
          </a:p>
        </p:txBody>
      </p:sp>
    </p:spTree>
    <p:extLst>
      <p:ext uri="{BB962C8B-B14F-4D97-AF65-F5344CB8AC3E}">
        <p14:creationId xmlns:p14="http://schemas.microsoft.com/office/powerpoint/2010/main" val="4111247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concludes the MPCA online permit service tutorial. If you need more assistance please contact your regional MPCA feedlot</a:t>
            </a:r>
            <a:r>
              <a:rPr lang="en-US" baseline="0" dirty="0" smtClean="0"/>
              <a:t> staff person. Contact info can be found via the orange hyperlink text. </a:t>
            </a:r>
          </a:p>
          <a:p>
            <a:endParaRPr lang="en-US" baseline="0" dirty="0" smtClean="0"/>
          </a:p>
          <a:p>
            <a:r>
              <a:rPr lang="en-US" baseline="0" dirty="0" smtClean="0"/>
              <a:t>For more information on the MPCA feedlot program, including additional information about the permitting program, please visit the MPCA feedlot program homepage.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107</a:t>
            </a:fld>
            <a:endParaRPr lang="en-US" dirty="0"/>
          </a:p>
        </p:txBody>
      </p:sp>
    </p:spTree>
    <p:extLst>
      <p:ext uri="{BB962C8B-B14F-4D97-AF65-F5344CB8AC3E}">
        <p14:creationId xmlns:p14="http://schemas.microsoft.com/office/powerpoint/2010/main" val="1730639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an interactive slide – click on any of the areas below for more information about them or you can simply advance to the next slide and not view any additional information about your e-services homepage.</a:t>
            </a:r>
          </a:p>
          <a:p>
            <a:endParaRPr lang="en-US" baseline="0" dirty="0" smtClean="0"/>
          </a:p>
          <a:p>
            <a:r>
              <a:rPr lang="en-US" dirty="0" smtClean="0"/>
              <a:t>The online</a:t>
            </a:r>
            <a:r>
              <a:rPr lang="en-US" baseline="0" dirty="0" smtClean="0"/>
              <a:t> services homepage has two main areas. The top area will list all online services you have requested access to. On this interactive slide click on the “My Online Services” area for instructions on how to gain access to the feedlot permit service.</a:t>
            </a:r>
          </a:p>
          <a:p>
            <a:endParaRPr lang="en-US" baseline="0" dirty="0" smtClean="0"/>
          </a:p>
          <a:p>
            <a:r>
              <a:rPr lang="en-US" baseline="0" dirty="0" smtClean="0"/>
              <a:t>The bottom area of the online services homepage allows you to manage your account, see your work in progress, see your submittal history, or view a list of facilities you have access to. This is also where you would come to sign an application that was completed by a consultant. Click on any of the buttons on this slide to learn more about these features.</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11</a:t>
            </a:fld>
            <a:endParaRPr lang="en-US" dirty="0"/>
          </a:p>
        </p:txBody>
      </p:sp>
    </p:spTree>
    <p:extLst>
      <p:ext uri="{BB962C8B-B14F-4D97-AF65-F5344CB8AC3E}">
        <p14:creationId xmlns:p14="http://schemas.microsoft.com/office/powerpoint/2010/main" val="3300296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My Online Services</a:t>
            </a:r>
            <a:r>
              <a:rPr lang="en-US" baseline="0" dirty="0" smtClean="0"/>
              <a:t> area of the e-services homepage lists all online services you have requested access to.  To request access to the feedlot permitting service click the “add Online Service” button as indicated by the green arrow. </a:t>
            </a:r>
          </a:p>
          <a:p>
            <a:endParaRPr lang="en-US" baseline="0" dirty="0" smtClean="0"/>
          </a:p>
          <a:p>
            <a:r>
              <a:rPr lang="en-US" baseline="0" dirty="0" smtClean="0"/>
              <a:t>Please note that you may by default see the feedlot registration service in the list of My online services; the feedlot registration service is not the same as the feedlot permit application service.</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12</a:t>
            </a:fld>
            <a:endParaRPr lang="en-US" dirty="0"/>
          </a:p>
        </p:txBody>
      </p:sp>
    </p:spTree>
    <p:extLst>
      <p:ext uri="{BB962C8B-B14F-4D97-AF65-F5344CB8AC3E}">
        <p14:creationId xmlns:p14="http://schemas.microsoft.com/office/powerpoint/2010/main" val="2882951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list of available services select</a:t>
            </a:r>
            <a:r>
              <a:rPr lang="en-US" baseline="0" dirty="0" smtClean="0"/>
              <a:t> “feedlot Permitting” and then click the Submit button.</a:t>
            </a:r>
          </a:p>
          <a:p>
            <a:endParaRPr lang="en-US" baseline="0" dirty="0" smtClean="0"/>
          </a:p>
          <a:p>
            <a:r>
              <a:rPr lang="en-US" baseline="0" dirty="0" smtClean="0"/>
              <a:t>Feedlot permitting will now be listed in the My Online Services area of your e-services homepage.</a:t>
            </a:r>
          </a:p>
        </p:txBody>
      </p:sp>
      <p:sp>
        <p:nvSpPr>
          <p:cNvPr id="4" name="Slide Number Placeholder 3"/>
          <p:cNvSpPr>
            <a:spLocks noGrp="1"/>
          </p:cNvSpPr>
          <p:nvPr>
            <p:ph type="sldNum" sz="quarter" idx="10"/>
          </p:nvPr>
        </p:nvSpPr>
        <p:spPr/>
        <p:txBody>
          <a:bodyPr/>
          <a:lstStyle/>
          <a:p>
            <a:fld id="{662EB03C-EDBC-463D-8E74-873548201ACD}" type="slidenum">
              <a:rPr lang="en-US" smtClean="0"/>
              <a:t>13</a:t>
            </a:fld>
            <a:endParaRPr lang="en-US" dirty="0"/>
          </a:p>
        </p:txBody>
      </p:sp>
    </p:spTree>
    <p:extLst>
      <p:ext uri="{BB962C8B-B14F-4D97-AF65-F5344CB8AC3E}">
        <p14:creationId xmlns:p14="http://schemas.microsoft.com/office/powerpoint/2010/main" val="1301514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Profile allows you to update your</a:t>
            </a:r>
            <a:r>
              <a:rPr lang="en-US" baseline="0" dirty="0" smtClean="0"/>
              <a:t> account information such as name, address, phone, email, and password.</a:t>
            </a:r>
          </a:p>
          <a:p>
            <a:endParaRPr lang="en-US" baseline="0" dirty="0" smtClean="0"/>
          </a:p>
          <a:p>
            <a:r>
              <a:rPr lang="en-US" baseline="0" dirty="0" smtClean="0"/>
              <a:t>If needed make any necessary updates to your contact information and click “Save Changes”</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14</a:t>
            </a:fld>
            <a:endParaRPr lang="en-US" dirty="0"/>
          </a:p>
        </p:txBody>
      </p:sp>
    </p:spTree>
    <p:extLst>
      <p:ext uri="{BB962C8B-B14F-4D97-AF65-F5344CB8AC3E}">
        <p14:creationId xmlns:p14="http://schemas.microsoft.com/office/powerpoint/2010/main" val="2967916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change your account password click</a:t>
            </a:r>
            <a:r>
              <a:rPr lang="en-US" baseline="0" dirty="0" smtClean="0"/>
              <a:t> on the change password link at the top right of the My Profile window.</a:t>
            </a:r>
          </a:p>
          <a:p>
            <a:endParaRPr lang="en-US" baseline="0" dirty="0" smtClean="0"/>
          </a:p>
          <a:p>
            <a:r>
              <a:rPr lang="en-US" baseline="0" dirty="0" smtClean="0"/>
              <a:t>Enter your old password and new password information and then click Update Password to save the changes.</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15</a:t>
            </a:fld>
            <a:endParaRPr lang="en-US" dirty="0"/>
          </a:p>
        </p:txBody>
      </p:sp>
    </p:spTree>
    <p:extLst>
      <p:ext uri="{BB962C8B-B14F-4D97-AF65-F5344CB8AC3E}">
        <p14:creationId xmlns:p14="http://schemas.microsoft.com/office/powerpoint/2010/main" val="2677533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also set</a:t>
            </a:r>
            <a:r>
              <a:rPr lang="en-US" baseline="0" dirty="0" smtClean="0"/>
              <a:t> up and manage your Challenge Questions via the my Profile button on the e-services homepage. Challenge questions are used to validate the owners signature when submitting a permit application.</a:t>
            </a:r>
          </a:p>
          <a:p>
            <a:endParaRPr lang="en-US" baseline="0" dirty="0" smtClean="0"/>
          </a:p>
          <a:p>
            <a:r>
              <a:rPr lang="en-US" baseline="0" dirty="0" smtClean="0"/>
              <a:t>To set up or manage your challenge questions click the challenge questions link at the top right of the window, as indicated by the green arrow.</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16</a:t>
            </a:fld>
            <a:endParaRPr lang="en-US" dirty="0"/>
          </a:p>
        </p:txBody>
      </p:sp>
    </p:spTree>
    <p:extLst>
      <p:ext uri="{BB962C8B-B14F-4D97-AF65-F5344CB8AC3E}">
        <p14:creationId xmlns:p14="http://schemas.microsoft.com/office/powerpoint/2010/main" val="840059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now need to select</a:t>
            </a:r>
            <a:r>
              <a:rPr lang="en-US" baseline="0" dirty="0" smtClean="0"/>
              <a:t> 5 questions from the available list and provide an answer.</a:t>
            </a:r>
          </a:p>
          <a:p>
            <a:endParaRPr lang="en-US" baseline="0" dirty="0" smtClean="0"/>
          </a:p>
          <a:p>
            <a:r>
              <a:rPr lang="en-US" baseline="0" dirty="0" smtClean="0"/>
              <a:t>Toward the end of the online permit application process, you will need to provide an identical answer to the one you provide here in order to verify your signature on a permit application.</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17</a:t>
            </a:fld>
            <a:endParaRPr lang="en-US" dirty="0"/>
          </a:p>
        </p:txBody>
      </p:sp>
    </p:spTree>
    <p:extLst>
      <p:ext uri="{BB962C8B-B14F-4D97-AF65-F5344CB8AC3E}">
        <p14:creationId xmlns:p14="http://schemas.microsoft.com/office/powerpoint/2010/main" val="4133880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permit application does not need to be completed in one session at the computer. You can start an application, save your work, and come back to it at a later date. </a:t>
            </a:r>
          </a:p>
          <a:p>
            <a:endParaRPr lang="en-US" dirty="0" smtClean="0"/>
          </a:p>
          <a:p>
            <a:r>
              <a:rPr lang="en-US" dirty="0" smtClean="0"/>
              <a:t>The work in progress</a:t>
            </a:r>
            <a:r>
              <a:rPr lang="en-US" baseline="0" dirty="0" smtClean="0"/>
              <a:t> button allows you to see the status of your permit application. A status of in progress indicates that the application has been started but has not yet been submitted. A status of awaiting certification means that your consultant has completed their work on the permit application and it is now awaiting your signature.</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18</a:t>
            </a:fld>
            <a:endParaRPr lang="en-US" dirty="0"/>
          </a:p>
        </p:txBody>
      </p:sp>
    </p:spTree>
    <p:extLst>
      <p:ext uri="{BB962C8B-B14F-4D97-AF65-F5344CB8AC3E}">
        <p14:creationId xmlns:p14="http://schemas.microsoft.com/office/powerpoint/2010/main" val="648230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access saved work</a:t>
            </a:r>
            <a:r>
              <a:rPr lang="en-US" baseline="0" dirty="0" smtClean="0"/>
              <a:t>, which will have the status of “in progress”, click pencil icon. You will then be taken to the point where you last saved your work on the application.</a:t>
            </a:r>
          </a:p>
          <a:p>
            <a:endParaRPr lang="en-US" baseline="0" dirty="0" smtClean="0"/>
          </a:p>
          <a:p>
            <a:r>
              <a:rPr lang="en-US" baseline="0" dirty="0" smtClean="0"/>
              <a:t>If you no longer need a permit action that you have started you can click the red X to delete that in progress work. This cannot be undone so you will be asked to confirm your desire to delete the information.</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19</a:t>
            </a:fld>
            <a:endParaRPr lang="en-US" dirty="0"/>
          </a:p>
        </p:txBody>
      </p:sp>
    </p:spTree>
    <p:extLst>
      <p:ext uri="{BB962C8B-B14F-4D97-AF65-F5344CB8AC3E}">
        <p14:creationId xmlns:p14="http://schemas.microsoft.com/office/powerpoint/2010/main" val="384752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Here are some tips for navigating</a:t>
            </a:r>
            <a:r>
              <a:rPr lang="en-US" baseline="0" dirty="0" smtClean="0"/>
              <a:t> this tutorial.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Use your mouse or the arrow keys to advance from one slide to the next. Narration (when available) will start automatically.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tutorial is equipped with hyperlinks that allow you to jump to a certain part of the presentation without having to page through all the slides. Hyperlinks are noted by orange text. To use a hyperlink simply click on the orange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Some slides in the tutorial require your interaction by clicking on an object on the slide such as a button, icon, or picture. You get to choose how much, or how little, information you see about the topics presented on that slide. If you do not interact with the slide then no additional information about the topics on that slide will be provided to guide you through the online permit application service. Interactive slides are marked with the word interactive in the upper left corner of the slide.</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2</a:t>
            </a:fld>
            <a:endParaRPr lang="en-US" dirty="0"/>
          </a:p>
        </p:txBody>
      </p:sp>
    </p:spTree>
    <p:extLst>
      <p:ext uri="{BB962C8B-B14F-4D97-AF65-F5344CB8AC3E}">
        <p14:creationId xmlns:p14="http://schemas.microsoft.com/office/powerpoint/2010/main" val="3934314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also start an application and share</a:t>
            </a:r>
            <a:r>
              <a:rPr lang="en-US" baseline="0" dirty="0" smtClean="0"/>
              <a:t> your work with someone else to complete a portion of the application. For instance a consultant can share work that they have started with an engineer to allow them to upload plans and specifications for a new structure at the feedlot. To share work in progress with another user, click the share icon. You will need to know their e-services username in order to share your work with them. They will receive an email notifying them that you have shared an application with them. They can access the shared application from their work in progress list of their e-services homepage.  In effect you will both be working on the same application with changes made by either party visible to each person as they are saved.</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20</a:t>
            </a:fld>
            <a:endParaRPr lang="en-US" dirty="0"/>
          </a:p>
        </p:txBody>
      </p:sp>
    </p:spTree>
    <p:extLst>
      <p:ext uri="{BB962C8B-B14F-4D97-AF65-F5344CB8AC3E}">
        <p14:creationId xmlns:p14="http://schemas.microsoft.com/office/powerpoint/2010/main" val="399786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Clicking</a:t>
            </a:r>
            <a:r>
              <a:rPr lang="en-US" baseline="0" dirty="0" smtClean="0"/>
              <a:t> on My Facilities from your e-services homepage will provide you a list of facilities that you have been granted access to. There are two levels of access in the permit application service. Feedlot signatory which refers to the owner and feedlot preparer which refers to consultants. Details on how to gain access to a facility will be covered later in this tutorial.</a:t>
            </a:r>
          </a:p>
          <a:p>
            <a:endParaRPr lang="en-US" baseline="0" dirty="0" smtClean="0"/>
          </a:p>
          <a:p>
            <a:r>
              <a:rPr lang="en-US" baseline="0" dirty="0" smtClean="0"/>
              <a:t>Feedlot signatories can click on the manage access icon to control access to their facility, which includes new requests from consultants for access to the facility.</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21</a:t>
            </a:fld>
            <a:endParaRPr lang="en-US" dirty="0"/>
          </a:p>
        </p:txBody>
      </p:sp>
    </p:spTree>
    <p:extLst>
      <p:ext uri="{BB962C8B-B14F-4D97-AF65-F5344CB8AC3E}">
        <p14:creationId xmlns:p14="http://schemas.microsoft.com/office/powerpoint/2010/main" val="1347872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clicking</a:t>
            </a:r>
            <a:r>
              <a:rPr lang="en-US" baseline="0" dirty="0" smtClean="0"/>
              <a:t> the manage access icon feedlot signatories will be able to grant, deny, or remove access to feedlot preparers, such as consultants. </a:t>
            </a:r>
          </a:p>
          <a:p>
            <a:endParaRPr lang="en-US" baseline="0" dirty="0" smtClean="0"/>
          </a:p>
          <a:p>
            <a:r>
              <a:rPr lang="en-US" baseline="0" dirty="0" smtClean="0"/>
              <a:t>To approve a request from a consultant for access to your facility select approve from the action column.</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22</a:t>
            </a:fld>
            <a:endParaRPr lang="en-US" dirty="0"/>
          </a:p>
        </p:txBody>
      </p:sp>
    </p:spTree>
    <p:extLst>
      <p:ext uri="{BB962C8B-B14F-4D97-AF65-F5344CB8AC3E}">
        <p14:creationId xmlns:p14="http://schemas.microsoft.com/office/powerpoint/2010/main" val="1106678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basically an address book for you to store contact information</a:t>
            </a:r>
            <a:r>
              <a:rPr lang="en-US" baseline="0" dirty="0" smtClean="0"/>
              <a:t> for your feedlot permit application related contacts. Information from your address book can be used to auto-fill information within the permit application service. Click “Create Contact” to add a contact to the list. Use the edit icon and trash can icon to edit or remove people from your contact list as appropriate. </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23</a:t>
            </a:fld>
            <a:endParaRPr lang="en-US" dirty="0"/>
          </a:p>
        </p:txBody>
      </p:sp>
    </p:spTree>
    <p:extLst>
      <p:ext uri="{BB962C8B-B14F-4D97-AF65-F5344CB8AC3E}">
        <p14:creationId xmlns:p14="http://schemas.microsoft.com/office/powerpoint/2010/main" val="446959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Clicking</a:t>
            </a:r>
            <a:r>
              <a:rPr lang="en-US" baseline="0" dirty="0" smtClean="0"/>
              <a:t> My submittals from the e-services homepage will provide you a list of transactions that you have submitted to the MPCA. You could see any of the following 4 status types. </a:t>
            </a:r>
          </a:p>
          <a:p>
            <a:endParaRPr lang="en-US" baseline="0" dirty="0" smtClean="0"/>
          </a:p>
          <a:p>
            <a:r>
              <a:rPr lang="en-US" baseline="0" dirty="0" smtClean="0"/>
              <a:t>Processing Payment will be displayed while your method of payment is processed by US bank and as your permit application information is being transferred to the MPCA for review</a:t>
            </a:r>
          </a:p>
          <a:p>
            <a:endParaRPr lang="en-US" baseline="0" dirty="0" smtClean="0"/>
          </a:p>
          <a:p>
            <a:r>
              <a:rPr lang="en-US" baseline="0" dirty="0" smtClean="0"/>
              <a:t>Submittal pending will be displayed for those applications without a fee to indicate that the permit application information is being transferred to the MPCA for review.</a:t>
            </a:r>
          </a:p>
          <a:p>
            <a:endParaRPr lang="en-US" baseline="0" dirty="0" smtClean="0"/>
          </a:p>
          <a:p>
            <a:r>
              <a:rPr lang="en-US" baseline="0" dirty="0" smtClean="0"/>
              <a:t>Submittal failed – contact MPCA will be displayed if there was an error with either the payment or transfer of the permit application information to the MPCA. Please call the MPCA for further instructions.</a:t>
            </a:r>
          </a:p>
          <a:p>
            <a:endParaRPr lang="en-US" baseline="0" dirty="0" smtClean="0"/>
          </a:p>
          <a:p>
            <a:r>
              <a:rPr lang="en-US" baseline="0" dirty="0" smtClean="0"/>
              <a:t>Submitted will be displayed after the MPCA has received the permit application information and any applicable application fee has been transmitted. This status will remain even after the permit has been issued.</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24</a:t>
            </a:fld>
            <a:endParaRPr lang="en-US" dirty="0"/>
          </a:p>
        </p:txBody>
      </p:sp>
    </p:spTree>
    <p:extLst>
      <p:ext uri="{BB962C8B-B14F-4D97-AF65-F5344CB8AC3E}">
        <p14:creationId xmlns:p14="http://schemas.microsoft.com/office/powerpoint/2010/main" val="4138048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see what was submitted</a:t>
            </a:r>
            <a:r>
              <a:rPr lang="en-US" baseline="0" dirty="0" smtClean="0"/>
              <a:t> to the MPCA click on the pdf icon to view the copy of record. The copy of record is simply a summary of all the information gathered by the online permit application service. You will have also received this via email.</a:t>
            </a:r>
          </a:p>
          <a:p>
            <a:endParaRPr lang="en-US" baseline="0" dirty="0" smtClean="0"/>
          </a:p>
          <a:p>
            <a:r>
              <a:rPr lang="en-US" baseline="0" dirty="0" smtClean="0"/>
              <a:t>You can click on the detail icon to view information about the creation, modification, and sharing of the application.</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25</a:t>
            </a:fld>
            <a:endParaRPr lang="en-US" dirty="0"/>
          </a:p>
        </p:txBody>
      </p:sp>
    </p:spTree>
    <p:extLst>
      <p:ext uri="{BB962C8B-B14F-4D97-AF65-F5344CB8AC3E}">
        <p14:creationId xmlns:p14="http://schemas.microsoft.com/office/powerpoint/2010/main" val="4229839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sign an application completed by a consultant the feedlot owner will first</a:t>
            </a:r>
            <a:r>
              <a:rPr lang="en-US" baseline="0" dirty="0" smtClean="0"/>
              <a:t> receive an email notification that an application is ready for them to sign. The owner will then log into their e-services account and navigate to certify and sign on the e-services homepage. There the owner will click on the clipboard icon to begin the application signing process.</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26</a:t>
            </a:fld>
            <a:endParaRPr lang="en-US" dirty="0"/>
          </a:p>
        </p:txBody>
      </p:sp>
    </p:spTree>
    <p:extLst>
      <p:ext uri="{BB962C8B-B14F-4D97-AF65-F5344CB8AC3E}">
        <p14:creationId xmlns:p14="http://schemas.microsoft.com/office/powerpoint/2010/main" val="2929605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sign the application the</a:t>
            </a:r>
            <a:r>
              <a:rPr lang="en-US" baseline="0" dirty="0" smtClean="0"/>
              <a:t> owner will need to read the certification statement and click Sign electronically. A challenge questions will be displayed and a correct answer will allow the application to be signed be the feedlot owner.</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27</a:t>
            </a:fld>
            <a:endParaRPr lang="en-US" dirty="0"/>
          </a:p>
        </p:txBody>
      </p:sp>
    </p:spTree>
    <p:extLst>
      <p:ext uri="{BB962C8B-B14F-4D97-AF65-F5344CB8AC3E}">
        <p14:creationId xmlns:p14="http://schemas.microsoft.com/office/powerpoint/2010/main" val="3944640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start a feedlot permit application for a facility you must first obtain access to the facility. From the My Online Service area of the e-services homepage click the Launch button for the Feedlot Permitting service to get started.</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28</a:t>
            </a:fld>
            <a:endParaRPr lang="en-US" dirty="0"/>
          </a:p>
        </p:txBody>
      </p:sp>
    </p:spTree>
    <p:extLst>
      <p:ext uri="{BB962C8B-B14F-4D97-AF65-F5344CB8AC3E}">
        <p14:creationId xmlns:p14="http://schemas.microsoft.com/office/powerpoint/2010/main" val="2721597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gain access to a facility</a:t>
            </a:r>
            <a:r>
              <a:rPr lang="en-US" baseline="0" dirty="0" smtClean="0"/>
              <a:t> you will first need to click the Add a Facility button.  Once you gain access to a facility its name will appear on this page.</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29</a:t>
            </a:fld>
            <a:endParaRPr lang="en-US" dirty="0"/>
          </a:p>
        </p:txBody>
      </p:sp>
    </p:spTree>
    <p:extLst>
      <p:ext uri="{BB962C8B-B14F-4D97-AF65-F5344CB8AC3E}">
        <p14:creationId xmlns:p14="http://schemas.microsoft.com/office/powerpoint/2010/main" val="1392557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by making sure you understand</a:t>
            </a:r>
            <a:r>
              <a:rPr lang="en-US" baseline="0" dirty="0" smtClean="0"/>
              <a:t> who must use the online permit application service. </a:t>
            </a:r>
          </a:p>
          <a:p>
            <a:endParaRPr lang="en-US" baseline="0" dirty="0" smtClean="0"/>
          </a:p>
          <a:p>
            <a:r>
              <a:rPr lang="en-US" baseline="0" dirty="0" smtClean="0"/>
              <a:t>Anyone applying for a NPDES or SDS permit must use the service. </a:t>
            </a:r>
          </a:p>
          <a:p>
            <a:endParaRPr lang="en-US" baseline="0" dirty="0" smtClean="0"/>
          </a:p>
          <a:p>
            <a:r>
              <a:rPr lang="en-US" baseline="0" dirty="0" smtClean="0"/>
              <a:t>Anyone applying for a CSF or interim permit for a facility that meets or exceeds a federal large CAFO threshold must use the service. A chart identifying the large CAFO thresholds is available by clicking on the hyperlink provided.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Anyone applying for a CSF or interim permit in a non-delegated county must use the service. A map of delegated counties is available by clicking on the hyperlink provided. CSF and interim permits issued by delegated counties will continue to use a paper application process. Please talk to your delegated county feedlot officer for more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3</a:t>
            </a:fld>
            <a:endParaRPr lang="en-US" dirty="0"/>
          </a:p>
        </p:txBody>
      </p:sp>
    </p:spTree>
    <p:extLst>
      <p:ext uri="{BB962C8B-B14F-4D97-AF65-F5344CB8AC3E}">
        <p14:creationId xmlns:p14="http://schemas.microsoft.com/office/powerpoint/2010/main" val="3580354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ways to search</a:t>
            </a:r>
            <a:r>
              <a:rPr lang="en-US" baseline="0" dirty="0" smtClean="0"/>
              <a:t> for your facility. </a:t>
            </a:r>
          </a:p>
          <a:p>
            <a:endParaRPr lang="en-US" baseline="0" dirty="0" smtClean="0"/>
          </a:p>
          <a:p>
            <a:r>
              <a:rPr lang="en-US" baseline="0" dirty="0" smtClean="0"/>
              <a:t>Click on the search bar or map area on this interactive slide to learn more about either search option.</a:t>
            </a:r>
          </a:p>
          <a:p>
            <a:endParaRPr lang="en-US" baseline="0" dirty="0" smtClean="0"/>
          </a:p>
          <a:p>
            <a:r>
              <a:rPr lang="en-US" baseline="0" dirty="0" smtClean="0"/>
              <a:t>If you have a new site use the map search to get started.</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30</a:t>
            </a:fld>
            <a:endParaRPr lang="en-US" dirty="0"/>
          </a:p>
        </p:txBody>
      </p:sp>
    </p:spTree>
    <p:extLst>
      <p:ext uri="{BB962C8B-B14F-4D97-AF65-F5344CB8AC3E}">
        <p14:creationId xmlns:p14="http://schemas.microsoft.com/office/powerpoint/2010/main" val="951773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search</a:t>
            </a:r>
            <a:r>
              <a:rPr lang="en-US" baseline="0" dirty="0" smtClean="0"/>
              <a:t> bar is used to find existing facilities by facility name, owner name, facility address, feedlot registration number, or feedlot permit number. As you being to type, potential matching information will appear below the search bar, you can click on the matching information to auto-fill the search bar.</a:t>
            </a:r>
          </a:p>
          <a:p>
            <a:endParaRPr lang="en-US" baseline="0" dirty="0" smtClean="0"/>
          </a:p>
          <a:p>
            <a:r>
              <a:rPr lang="en-US" baseline="0" dirty="0" smtClean="0"/>
              <a:t>After entering the search information click the Search button.</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31</a:t>
            </a:fld>
            <a:endParaRPr lang="en-US" dirty="0"/>
          </a:p>
        </p:txBody>
      </p:sp>
    </p:spTree>
    <p:extLst>
      <p:ext uri="{BB962C8B-B14F-4D97-AF65-F5344CB8AC3E}">
        <p14:creationId xmlns:p14="http://schemas.microsoft.com/office/powerpoint/2010/main" val="1495784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Using</a:t>
            </a:r>
            <a:r>
              <a:rPr lang="en-US" baseline="0" dirty="0" smtClean="0"/>
              <a:t> the plus sign begin zooming into the general area where your feedlot is located. Move the map North, South, East, or West by clicking and dragging the map. Be sure to zoom in a fair amount to minimize the resulting list of potential matches for your site.</a:t>
            </a:r>
            <a:endParaRPr lang="en-US" dirty="0" smtClean="0"/>
          </a:p>
          <a:p>
            <a:endParaRPr lang="en-US" baseline="0" dirty="0" smtClean="0"/>
          </a:p>
          <a:p>
            <a:r>
              <a:rPr lang="en-US" baseline="0" dirty="0" smtClean="0"/>
              <a:t>After zooming into the general area click the Load Sites in This Area button. </a:t>
            </a:r>
          </a:p>
          <a:p>
            <a:endParaRPr lang="en-US" baseline="0" dirty="0" smtClean="0"/>
          </a:p>
        </p:txBody>
      </p:sp>
      <p:sp>
        <p:nvSpPr>
          <p:cNvPr id="4" name="Slide Number Placeholder 3"/>
          <p:cNvSpPr>
            <a:spLocks noGrp="1"/>
          </p:cNvSpPr>
          <p:nvPr>
            <p:ph type="sldNum" sz="quarter" idx="10"/>
          </p:nvPr>
        </p:nvSpPr>
        <p:spPr/>
        <p:txBody>
          <a:bodyPr/>
          <a:lstStyle/>
          <a:p>
            <a:fld id="{662EB03C-EDBC-463D-8E74-873548201ACD}" type="slidenum">
              <a:rPr lang="en-US" smtClean="0"/>
              <a:t>32</a:t>
            </a:fld>
            <a:endParaRPr lang="en-US" dirty="0"/>
          </a:p>
        </p:txBody>
      </p:sp>
    </p:spTree>
    <p:extLst>
      <p:ext uri="{BB962C8B-B14F-4D97-AF65-F5344CB8AC3E}">
        <p14:creationId xmlns:p14="http://schemas.microsoft.com/office/powerpoint/2010/main" val="471868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search</a:t>
            </a:r>
            <a:r>
              <a:rPr lang="en-US" baseline="0" dirty="0" smtClean="0"/>
              <a:t> results of either the search method are displayed below the map. Click on the name of the facility you were searching for and then click request access.</a:t>
            </a:r>
          </a:p>
          <a:p>
            <a:endParaRPr lang="en-US" baseline="0" dirty="0" smtClean="0"/>
          </a:p>
          <a:p>
            <a:r>
              <a:rPr lang="en-US" baseline="0" dirty="0" smtClean="0"/>
              <a:t>For new facilities, click on the New facility button to input information about its proposed location.</a:t>
            </a:r>
          </a:p>
          <a:p>
            <a:endParaRPr lang="en-US" baseline="0" dirty="0" smtClean="0"/>
          </a:p>
          <a:p>
            <a:r>
              <a:rPr lang="en-US" baseline="0" dirty="0" smtClean="0"/>
              <a:t>If you can’t find your facility after using the search bar, try a map search before clicking the New facility button.</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33</a:t>
            </a:fld>
            <a:endParaRPr lang="en-US" dirty="0"/>
          </a:p>
        </p:txBody>
      </p:sp>
    </p:spTree>
    <p:extLst>
      <p:ext uri="{BB962C8B-B14F-4D97-AF65-F5344CB8AC3E}">
        <p14:creationId xmlns:p14="http://schemas.microsoft.com/office/powerpoint/2010/main" val="1435817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clicking request access you will need to identify which type of facility access you desire. Feedlot owners should select feedlot signatory while all others should select feedlot preparer. Please be aware that feedlot signatory account access must be established before feedlot preparer access can be granted. Only the feedlot signatory can grant preparer access to the facility.</a:t>
            </a:r>
          </a:p>
          <a:p>
            <a:endParaRPr lang="en-US" baseline="0" dirty="0" smtClean="0"/>
          </a:p>
          <a:p>
            <a:r>
              <a:rPr lang="en-US" baseline="0" dirty="0" smtClean="0"/>
              <a:t>After selecting the level of access you desire, click the Next or Submit button.</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34</a:t>
            </a:fld>
            <a:endParaRPr lang="en-US" dirty="0"/>
          </a:p>
        </p:txBody>
      </p:sp>
    </p:spTree>
    <p:extLst>
      <p:ext uri="{BB962C8B-B14F-4D97-AF65-F5344CB8AC3E}">
        <p14:creationId xmlns:p14="http://schemas.microsoft.com/office/powerpoint/2010/main" val="2971853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feedlot signatory designation</a:t>
            </a:r>
            <a:r>
              <a:rPr lang="en-US" baseline="0" dirty="0" smtClean="0"/>
              <a:t> is used to identify the owner or member of the ownership group that would have legal authority to sign the permit application.</a:t>
            </a:r>
          </a:p>
          <a:p>
            <a:endParaRPr lang="en-US" baseline="0" dirty="0" smtClean="0"/>
          </a:p>
          <a:p>
            <a:r>
              <a:rPr lang="en-US" baseline="0" dirty="0" smtClean="0"/>
              <a:t>The feedlot preparer designation is used to identify people that the owner desires to grant access to in order to complete one or more components of the feedlot application. Only feedlot signatories can grant preparer access therefore the first step to completing a permit via the online service is to establish a feedlot signatory account.</a:t>
            </a:r>
          </a:p>
        </p:txBody>
      </p:sp>
      <p:sp>
        <p:nvSpPr>
          <p:cNvPr id="4" name="Slide Number Placeholder 3"/>
          <p:cNvSpPr>
            <a:spLocks noGrp="1"/>
          </p:cNvSpPr>
          <p:nvPr>
            <p:ph type="sldNum" sz="quarter" idx="10"/>
          </p:nvPr>
        </p:nvSpPr>
        <p:spPr/>
        <p:txBody>
          <a:bodyPr/>
          <a:lstStyle/>
          <a:p>
            <a:fld id="{662EB03C-EDBC-463D-8E74-873548201ACD}" type="slidenum">
              <a:rPr lang="en-US" smtClean="0"/>
              <a:t>35</a:t>
            </a:fld>
            <a:endParaRPr lang="en-US" dirty="0"/>
          </a:p>
        </p:txBody>
      </p:sp>
    </p:spTree>
    <p:extLst>
      <p:ext uri="{BB962C8B-B14F-4D97-AF65-F5344CB8AC3E}">
        <p14:creationId xmlns:p14="http://schemas.microsoft.com/office/powerpoint/2010/main" val="631602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new facilities</a:t>
            </a:r>
            <a:r>
              <a:rPr lang="en-US" baseline="0" dirty="0" smtClean="0"/>
              <a:t> will be asked information about the location of their proposed feedlot. The MPCA already has location information for existing sites so there is no need to ask for that info again. Complete the form and click Next. </a:t>
            </a:r>
          </a:p>
          <a:p>
            <a:endParaRPr lang="en-US" baseline="0" dirty="0" smtClean="0"/>
          </a:p>
          <a:p>
            <a:r>
              <a:rPr lang="en-US" baseline="0" dirty="0" smtClean="0"/>
              <a:t>If you do not yet have a 911 address for the site enter TBD for the address.</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36</a:t>
            </a:fld>
            <a:endParaRPr lang="en-US" dirty="0"/>
          </a:p>
        </p:txBody>
      </p:sp>
    </p:spTree>
    <p:extLst>
      <p:ext uri="{BB962C8B-B14F-4D97-AF65-F5344CB8AC3E}">
        <p14:creationId xmlns:p14="http://schemas.microsoft.com/office/powerpoint/2010/main" val="7891758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Feedlot signatory requests will need to complete the contact information at the top of the feedlot signatory </a:t>
            </a:r>
            <a:r>
              <a:rPr lang="en-US" baseline="0" dirty="0" smtClean="0"/>
              <a:t>request form. Be sure to enter a title at the upper right of the form as it is required but is commonly missed.</a:t>
            </a:r>
          </a:p>
          <a:p>
            <a:endParaRPr lang="en-US" baseline="0" dirty="0" smtClean="0"/>
          </a:p>
          <a:p>
            <a:r>
              <a:rPr lang="en-US" dirty="0" smtClean="0"/>
              <a:t>Then type your name in the blank indicated by the green arrow and answer the yes/no question</a:t>
            </a:r>
            <a:r>
              <a:rPr lang="en-US" baseline="0" dirty="0" smtClean="0"/>
              <a:t> presented. </a:t>
            </a:r>
          </a:p>
          <a:p>
            <a:endParaRPr lang="en-US" baseline="0" dirty="0" smtClean="0"/>
          </a:p>
          <a:p>
            <a:r>
              <a:rPr lang="en-US" baseline="0" dirty="0" smtClean="0"/>
              <a:t>Finally, click Submit Form to </a:t>
            </a:r>
            <a:r>
              <a:rPr lang="en-US" dirty="0" smtClean="0"/>
              <a:t>affirm that you are authorized to sign the permit application as outlined in</a:t>
            </a:r>
            <a:r>
              <a:rPr lang="en-US" baseline="0" dirty="0" smtClean="0"/>
              <a:t> Minn Rule 7001.0060. and are requesting signatory access to this facility.</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37</a:t>
            </a:fld>
            <a:endParaRPr lang="en-US" dirty="0"/>
          </a:p>
        </p:txBody>
      </p:sp>
    </p:spTree>
    <p:extLst>
      <p:ext uri="{BB962C8B-B14F-4D97-AF65-F5344CB8AC3E}">
        <p14:creationId xmlns:p14="http://schemas.microsoft.com/office/powerpoint/2010/main" val="20091897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Upon</a:t>
            </a:r>
            <a:r>
              <a:rPr lang="en-US" baseline="0" dirty="0" smtClean="0"/>
              <a:t> receiving a feedlot signatory request MPCA staff review the information and formally approve the request within 3 business days. Do not expect to request and gain feedlot signatory access the same day you or your consultant plan to begin entering more detailed information about your facility.</a:t>
            </a:r>
            <a:endParaRPr lang="en-US" dirty="0" smtClean="0"/>
          </a:p>
          <a:p>
            <a:endParaRPr lang="en-US" baseline="0" dirty="0" smtClean="0"/>
          </a:p>
          <a:p>
            <a:r>
              <a:rPr lang="en-US" baseline="0" dirty="0" smtClean="0"/>
              <a:t>Getting feedlot preparer access can happen quicker as it is controlled entirely by the feedlot signatory. MPCA approval is not needed for feedlot preparer requests.</a:t>
            </a:r>
          </a:p>
          <a:p>
            <a:endParaRPr lang="en-US" baseline="0" dirty="0" smtClean="0"/>
          </a:p>
        </p:txBody>
      </p:sp>
      <p:sp>
        <p:nvSpPr>
          <p:cNvPr id="4" name="Slide Number Placeholder 3"/>
          <p:cNvSpPr>
            <a:spLocks noGrp="1"/>
          </p:cNvSpPr>
          <p:nvPr>
            <p:ph type="sldNum" sz="quarter" idx="10"/>
          </p:nvPr>
        </p:nvSpPr>
        <p:spPr/>
        <p:txBody>
          <a:bodyPr/>
          <a:lstStyle/>
          <a:p>
            <a:fld id="{662EB03C-EDBC-463D-8E74-873548201ACD}" type="slidenum">
              <a:rPr lang="en-US" smtClean="0"/>
              <a:t>38</a:t>
            </a:fld>
            <a:endParaRPr lang="en-US" dirty="0"/>
          </a:p>
        </p:txBody>
      </p:sp>
    </p:spTree>
    <p:extLst>
      <p:ext uri="{BB962C8B-B14F-4D97-AF65-F5344CB8AC3E}">
        <p14:creationId xmlns:p14="http://schemas.microsoft.com/office/powerpoint/2010/main" val="30033487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start a feedlot permit application click on the “Launch” button for the Feedlot Permitting service, as indicated by the green arrow. If you do not see the launch button, click on the cloud icon for further instructions.</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39</a:t>
            </a:fld>
            <a:endParaRPr lang="en-US" dirty="0"/>
          </a:p>
        </p:txBody>
      </p:sp>
    </p:spTree>
    <p:extLst>
      <p:ext uri="{BB962C8B-B14F-4D97-AF65-F5344CB8AC3E}">
        <p14:creationId xmlns:p14="http://schemas.microsoft.com/office/powerpoint/2010/main" val="4141444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table of contents for the entire tutorial. If you want to immediately advance</a:t>
            </a:r>
            <a:r>
              <a:rPr lang="en-US" baseline="0" dirty="0" smtClean="0"/>
              <a:t> to a particular topic you need help with simply click on the hyperlink or button on this slide. Otherwise you can advance to the next slide in the tutorial via the arrow keys or mouse click.</a:t>
            </a:r>
          </a:p>
          <a:p>
            <a:endParaRPr lang="en-US" baseline="0" dirty="0" smtClean="0"/>
          </a:p>
          <a:p>
            <a:r>
              <a:rPr lang="en-US" baseline="0" dirty="0" smtClean="0"/>
              <a:t>If at anytime you want to return to this slide you can click on the green home icon in the upper right hand corner of any slide.  Please make note of the color of the home icon as only a green home icon will return you to this table of contents.</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4</a:t>
            </a:fld>
            <a:endParaRPr lang="en-US" dirty="0"/>
          </a:p>
        </p:txBody>
      </p:sp>
    </p:spTree>
    <p:extLst>
      <p:ext uri="{BB962C8B-B14F-4D97-AF65-F5344CB8AC3E}">
        <p14:creationId xmlns:p14="http://schemas.microsoft.com/office/powerpoint/2010/main" val="40214921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the list of facilities that you have access to, click on the name of the facility to start a permit application.</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40</a:t>
            </a:fld>
            <a:endParaRPr lang="en-US" dirty="0"/>
          </a:p>
        </p:txBody>
      </p:sp>
    </p:spTree>
    <p:extLst>
      <p:ext uri="{BB962C8B-B14F-4D97-AF65-F5344CB8AC3E}">
        <p14:creationId xmlns:p14="http://schemas.microsoft.com/office/powerpoint/2010/main" val="2538923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already started</a:t>
            </a:r>
            <a:r>
              <a:rPr lang="en-US" baseline="0" dirty="0" smtClean="0"/>
              <a:t> an application for the facility, the service will ask you if you want to continue working on that application, or, if you would like to start a new application.  To continue working on the application you already started, click the pencil icon. If you want to start a new application, click the “start a new service” button. </a:t>
            </a:r>
          </a:p>
          <a:p>
            <a:endParaRPr lang="en-US" baseline="0" dirty="0" smtClean="0"/>
          </a:p>
        </p:txBody>
      </p:sp>
      <p:sp>
        <p:nvSpPr>
          <p:cNvPr id="4" name="Slide Number Placeholder 3"/>
          <p:cNvSpPr>
            <a:spLocks noGrp="1"/>
          </p:cNvSpPr>
          <p:nvPr>
            <p:ph type="sldNum" sz="quarter" idx="10"/>
          </p:nvPr>
        </p:nvSpPr>
        <p:spPr/>
        <p:txBody>
          <a:bodyPr/>
          <a:lstStyle/>
          <a:p>
            <a:fld id="{662EB03C-EDBC-463D-8E74-873548201ACD}" type="slidenum">
              <a:rPr lang="en-US" smtClean="0"/>
              <a:t>41</a:t>
            </a:fld>
            <a:endParaRPr lang="en-US" dirty="0"/>
          </a:p>
        </p:txBody>
      </p:sp>
    </p:spTree>
    <p:extLst>
      <p:ext uri="{BB962C8B-B14F-4D97-AF65-F5344CB8AC3E}">
        <p14:creationId xmlns:p14="http://schemas.microsoft.com/office/powerpoint/2010/main" val="4216883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thing the service will do is ensure</a:t>
            </a:r>
            <a:r>
              <a:rPr lang="en-US" baseline="0" dirty="0" smtClean="0"/>
              <a:t> that you are applying for the correct type of permit. The online service knows if your feedlot has a permit and will ask if you want to modify that permit. If you do not have a permit you will not be asked this question.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Answer the yes/no questions that appear. If you need more information about a question, such as; “what are the large CAFO thresholds?”, click on the hyperlinks provided in the service.</a:t>
            </a:r>
          </a:p>
          <a:p>
            <a:endParaRPr lang="en-US" baseline="0" dirty="0" smtClean="0"/>
          </a:p>
          <a:p>
            <a:r>
              <a:rPr lang="en-US" baseline="0" dirty="0" smtClean="0"/>
              <a:t>When enough questions have been answered the service will inform you of the appropriate type of permit within a pop-up window. Click Continue in the pop-up window to proceed with the application for that type of permit.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62EB03C-EDBC-463D-8E74-873548201ACD}" type="slidenum">
              <a:rPr lang="en-US" smtClean="0"/>
              <a:t>42</a:t>
            </a:fld>
            <a:endParaRPr lang="en-US" dirty="0"/>
          </a:p>
        </p:txBody>
      </p:sp>
    </p:spTree>
    <p:extLst>
      <p:ext uri="{BB962C8B-B14F-4D97-AF65-F5344CB8AC3E}">
        <p14:creationId xmlns:p14="http://schemas.microsoft.com/office/powerpoint/2010/main" val="2734011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this interactive</a:t>
            </a:r>
            <a:r>
              <a:rPr lang="en-US" baseline="0" dirty="0" smtClean="0"/>
              <a:t> slide choose the type of permit that you are applying for. If you do not make a choice on this slide and simply advance to the next slide the tutorial will end.</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43</a:t>
            </a:fld>
            <a:endParaRPr lang="en-US" dirty="0"/>
          </a:p>
        </p:txBody>
      </p:sp>
    </p:spTree>
    <p:extLst>
      <p:ext uri="{BB962C8B-B14F-4D97-AF65-F5344CB8AC3E}">
        <p14:creationId xmlns:p14="http://schemas.microsoft.com/office/powerpoint/2010/main" val="23838928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interactive slide contains a table of contents for the NPDES and SDS permit pathways. Choose a particular</a:t>
            </a:r>
            <a:r>
              <a:rPr lang="en-US" baseline="0" dirty="0" smtClean="0"/>
              <a:t> topic that you need help with by clicking on the orange hyperlink text. After viewing information on that topic you will be returned to this slide to select another topic. If you would like to view all topics as one continuous slide show simply click on the cloud icon.</a:t>
            </a:r>
            <a:endParaRPr lang="en-US" dirty="0" smtClean="0"/>
          </a:p>
          <a:p>
            <a:endParaRPr lang="en-US" dirty="0" smtClean="0"/>
          </a:p>
          <a:p>
            <a:r>
              <a:rPr lang="en-US" baseline="0" dirty="0" smtClean="0"/>
              <a:t>If at anytime you want to return to this slide you can click on the blue home icon in the upper right hand corner of any slide. </a:t>
            </a:r>
          </a:p>
          <a:p>
            <a:endParaRPr lang="en-US" baseline="0" dirty="0" smtClean="0"/>
          </a:p>
          <a:p>
            <a:r>
              <a:rPr lang="en-US" baseline="0" dirty="0" smtClean="0"/>
              <a:t>If you do not make a choice on this slide and simply advance to the next slide the tutorial will end.</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44</a:t>
            </a:fld>
            <a:endParaRPr lang="en-US" dirty="0"/>
          </a:p>
        </p:txBody>
      </p:sp>
    </p:spTree>
    <p:extLst>
      <p:ext uri="{BB962C8B-B14F-4D97-AF65-F5344CB8AC3E}">
        <p14:creationId xmlns:p14="http://schemas.microsoft.com/office/powerpoint/2010/main" val="25489343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interactive slide contains a table of contents for the CSF and Interim permit pathways. Choose a particular</a:t>
            </a:r>
            <a:r>
              <a:rPr lang="en-US" baseline="0" dirty="0" smtClean="0"/>
              <a:t> topic that you need help with by clicking on the orange hyperlink text. After viewing information on that topic you will be returned to this slide to select another topic. If you would like to view all topics as one continuous slide show simply click on the cloud icon.</a:t>
            </a:r>
            <a:endParaRPr lang="en-US" dirty="0" smtClean="0"/>
          </a:p>
          <a:p>
            <a:endParaRPr lang="en-US" dirty="0" smtClean="0"/>
          </a:p>
          <a:p>
            <a:r>
              <a:rPr lang="en-US" baseline="0" dirty="0" smtClean="0"/>
              <a:t>If at anytime you want to return to this slide you can click on the blue home icon in the upper right hand corner of any slide. </a:t>
            </a:r>
          </a:p>
          <a:p>
            <a:endParaRPr lang="en-US" baseline="0" dirty="0" smtClean="0"/>
          </a:p>
          <a:p>
            <a:r>
              <a:rPr lang="en-US" baseline="0" dirty="0" smtClean="0"/>
              <a:t>If you do not make a choice on this slide and simply advance to the next slide the tutorial will end.</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45</a:t>
            </a:fld>
            <a:endParaRPr lang="en-US" dirty="0"/>
          </a:p>
        </p:txBody>
      </p:sp>
    </p:spTree>
    <p:extLst>
      <p:ext uri="{BB962C8B-B14F-4D97-AF65-F5344CB8AC3E}">
        <p14:creationId xmlns:p14="http://schemas.microsoft.com/office/powerpoint/2010/main" val="3773965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online service</a:t>
            </a:r>
            <a:r>
              <a:rPr lang="en-US" baseline="0" dirty="0" smtClean="0"/>
              <a:t> breaks down the application into a number of parts as represented by the tabs displayed across the top of the screen. The number and content of the tabs varies by the type of permit you are applying for. The section that you are currently working on is denoted by an underline. You must complete the tabs in order. As an example you cannot enter location information without first entering facility name and address information. You can return to previously completed sections of a permit application if you need to edit or add information.</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46</a:t>
            </a:fld>
            <a:endParaRPr lang="en-US" dirty="0"/>
          </a:p>
        </p:txBody>
      </p:sp>
    </p:spTree>
    <p:extLst>
      <p:ext uri="{BB962C8B-B14F-4D97-AF65-F5344CB8AC3E}">
        <p14:creationId xmlns:p14="http://schemas.microsoft.com/office/powerpoint/2010/main" val="2968702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section of the permit have a save and next button at the bottom of the screen. The save button is used to save any information on the page. The next button saves your work on the page and advances you to the next section of the permit application.</a:t>
            </a:r>
            <a:endParaRPr lang="en-US" dirty="0" smtClean="0"/>
          </a:p>
          <a:p>
            <a:endParaRPr lang="en-US" dirty="0" smtClean="0"/>
          </a:p>
          <a:p>
            <a:r>
              <a:rPr lang="en-US" dirty="0" smtClean="0"/>
              <a:t>You will not</a:t>
            </a:r>
            <a:r>
              <a:rPr lang="en-US" baseline="0" dirty="0" smtClean="0"/>
              <a:t> be able to advance to the next section of the permit until you have completed all necessary data entry on the section you are working on. Required fields are marked with an asterisks and the next button will stay gray until all required information has been entered. When the next button turns blue you can advance to the next section of the permit.</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47</a:t>
            </a:fld>
            <a:endParaRPr lang="en-US" dirty="0"/>
          </a:p>
        </p:txBody>
      </p:sp>
    </p:spTree>
    <p:extLst>
      <p:ext uri="{BB962C8B-B14F-4D97-AF65-F5344CB8AC3E}">
        <p14:creationId xmlns:p14="http://schemas.microsoft.com/office/powerpoint/2010/main" val="258410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service is equipped with help text to assist you in completing your permit application.</a:t>
            </a:r>
            <a:r>
              <a:rPr lang="en-US" baseline="0" dirty="0" smtClean="0"/>
              <a:t> Some of the data entry fields and drop down lists have help text that displays as your cursor hovers over the data entry field or list choice. There are also information icons that provide help text simply by hovering over the information icon.</a:t>
            </a:r>
          </a:p>
          <a:p>
            <a:endParaRPr lang="en-US" baseline="0" dirty="0" smtClean="0"/>
          </a:p>
          <a:p>
            <a:r>
              <a:rPr lang="en-US" baseline="0" dirty="0" smtClean="0"/>
              <a:t>All required data entry fields are marked with an asterisks.</a:t>
            </a:r>
          </a:p>
          <a:p>
            <a:endParaRPr lang="en-US" baseline="0" dirty="0" smtClean="0"/>
          </a:p>
          <a:p>
            <a:r>
              <a:rPr lang="en-US" baseline="0" dirty="0" smtClean="0"/>
              <a:t>The pencil icon is displayed when there is an opportunity to edit existing information.</a:t>
            </a:r>
          </a:p>
          <a:p>
            <a:endParaRPr lang="en-US" baseline="0" dirty="0" smtClean="0"/>
          </a:p>
          <a:p>
            <a:r>
              <a:rPr lang="en-US" baseline="0" dirty="0" smtClean="0"/>
              <a:t>The trash can icon is displayed to allow deletion of information you entered into the service in your current session.</a:t>
            </a:r>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48</a:t>
            </a:fld>
            <a:endParaRPr lang="en-US" dirty="0"/>
          </a:p>
        </p:txBody>
      </p:sp>
    </p:spTree>
    <p:extLst>
      <p:ext uri="{BB962C8B-B14F-4D97-AF65-F5344CB8AC3E}">
        <p14:creationId xmlns:p14="http://schemas.microsoft.com/office/powerpoint/2010/main" val="42341017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a:t>
            </a:r>
            <a:r>
              <a:rPr lang="en-US" baseline="0" dirty="0" smtClean="0"/>
              <a:t> currently have or have had a permit issued by the MPCA in the recent past the online service will display the information it has in its database about your facility. Always review this information and make changes where necessary. If you accidently change something and want undo your change, simply re-enter the original information which is displayed below the data entry field for convenience. No information is changed within the MPCA database until you formally submit this application.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49</a:t>
            </a:fld>
            <a:endParaRPr lang="en-US" dirty="0"/>
          </a:p>
        </p:txBody>
      </p:sp>
    </p:spTree>
    <p:extLst>
      <p:ext uri="{BB962C8B-B14F-4D97-AF65-F5344CB8AC3E}">
        <p14:creationId xmlns:p14="http://schemas.microsoft.com/office/powerpoint/2010/main" val="4109878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in using the online permit application</a:t>
            </a:r>
            <a:r>
              <a:rPr lang="en-US" baseline="0" dirty="0" smtClean="0"/>
              <a:t> service is setting up an account. </a:t>
            </a:r>
          </a:p>
          <a:p>
            <a:endParaRPr lang="en-US" baseline="0" dirty="0" smtClean="0"/>
          </a:p>
          <a:p>
            <a:r>
              <a:rPr lang="en-US" baseline="0" dirty="0" smtClean="0"/>
              <a:t>Every feedlot that needs to use the online service must have an owner of the feedlot establish an account, even if a consultant will complete the entire application.</a:t>
            </a:r>
          </a:p>
          <a:p>
            <a:endParaRPr lang="en-US" baseline="0" dirty="0" smtClean="0"/>
          </a:p>
          <a:p>
            <a:r>
              <a:rPr lang="en-US" baseline="0" dirty="0" smtClean="0"/>
              <a:t>If you own multiple feedlots or are a consultant requesting access to multiple feedlots you only need to establish one account.</a:t>
            </a:r>
          </a:p>
          <a:p>
            <a:endParaRPr lang="en-US" baseline="0" dirty="0" smtClean="0"/>
          </a:p>
          <a:p>
            <a:r>
              <a:rPr lang="en-US" baseline="0" dirty="0" smtClean="0"/>
              <a:t>If you already have an account for the feedlot registration service, you can use that account to access the online permit application service. There is no need to establish a second account.</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5</a:t>
            </a:fld>
            <a:endParaRPr lang="en-US" dirty="0"/>
          </a:p>
        </p:txBody>
      </p:sp>
    </p:spTree>
    <p:extLst>
      <p:ext uri="{BB962C8B-B14F-4D97-AF65-F5344CB8AC3E}">
        <p14:creationId xmlns:p14="http://schemas.microsoft.com/office/powerpoint/2010/main" val="31684817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Some</a:t>
            </a:r>
            <a:r>
              <a:rPr lang="en-US" baseline="0" dirty="0" smtClean="0"/>
              <a:t> pieces of a permit application are completed outside of the online service and then uploaded to the service to be included with the application; such as, the manure management plan. </a:t>
            </a:r>
            <a:r>
              <a:rPr lang="en-US" dirty="0" smtClean="0"/>
              <a:t>The</a:t>
            </a:r>
            <a:r>
              <a:rPr lang="en-US" baseline="0" dirty="0" smtClean="0"/>
              <a:t> application readiness screen alerts you to all the additional pieces of information that may be required before you can formally submit your application. Answer the yes/no questions on the screen to determine which additional documents are required and which ones are 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continue working on your permit application without all the required documents; but they will be required before the application can be formally submitted.</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Also, you will need to be ready to pay the applicable permit fees, before the application can be submitted.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662EB03C-EDBC-463D-8E74-873548201ACD}" type="slidenum">
              <a:rPr lang="en-US" smtClean="0"/>
              <a:t>50</a:t>
            </a:fld>
            <a:endParaRPr lang="en-US" dirty="0"/>
          </a:p>
        </p:txBody>
      </p:sp>
    </p:spTree>
    <p:extLst>
      <p:ext uri="{BB962C8B-B14F-4D97-AF65-F5344CB8AC3E}">
        <p14:creationId xmlns:p14="http://schemas.microsoft.com/office/powerpoint/2010/main" val="41500080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a:t>
            </a:r>
            <a:r>
              <a:rPr lang="en-US" baseline="0" dirty="0" smtClean="0"/>
              <a:t> the name of the feedlot and the physical address on this screen. </a:t>
            </a:r>
          </a:p>
          <a:p>
            <a:endParaRPr lang="en-US" baseline="0" dirty="0" smtClean="0"/>
          </a:p>
          <a:p>
            <a:r>
              <a:rPr lang="en-US" baseline="0" dirty="0" smtClean="0"/>
              <a:t>IF you are a new feedlot and have not yet been given a 911 address, complete as much of the form as you can and use TBD for the number portion of the street address. New facilities without an address should also provide a location description as indicated on this slide.</a:t>
            </a:r>
          </a:p>
        </p:txBody>
      </p:sp>
      <p:sp>
        <p:nvSpPr>
          <p:cNvPr id="4" name="Slide Number Placeholder 3"/>
          <p:cNvSpPr>
            <a:spLocks noGrp="1"/>
          </p:cNvSpPr>
          <p:nvPr>
            <p:ph type="sldNum" sz="quarter" idx="10"/>
          </p:nvPr>
        </p:nvSpPr>
        <p:spPr/>
        <p:txBody>
          <a:bodyPr/>
          <a:lstStyle/>
          <a:p>
            <a:fld id="{662EB03C-EDBC-463D-8E74-873548201ACD}" type="slidenum">
              <a:rPr lang="en-US" smtClean="0"/>
              <a:t>51</a:t>
            </a:fld>
            <a:endParaRPr lang="en-US" dirty="0"/>
          </a:p>
        </p:txBody>
      </p:sp>
    </p:spTree>
    <p:extLst>
      <p:ext uri="{BB962C8B-B14F-4D97-AF65-F5344CB8AC3E}">
        <p14:creationId xmlns:p14="http://schemas.microsoft.com/office/powerpoint/2010/main" val="8537709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 the address</a:t>
            </a:r>
            <a:r>
              <a:rPr lang="en-US" baseline="0" dirty="0" smtClean="0"/>
              <a:t> where you would like mail for the facility sent to. </a:t>
            </a:r>
          </a:p>
          <a:p>
            <a:endParaRPr lang="en-US" baseline="0" dirty="0" smtClean="0"/>
          </a:p>
          <a:p>
            <a:r>
              <a:rPr lang="en-US" baseline="0" dirty="0" smtClean="0"/>
              <a:t>If it is the same as the physical address check the box at the top of the data entry grid.</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52</a:t>
            </a:fld>
            <a:endParaRPr lang="en-US" dirty="0"/>
          </a:p>
        </p:txBody>
      </p:sp>
    </p:spTree>
    <p:extLst>
      <p:ext uri="{BB962C8B-B14F-4D97-AF65-F5344CB8AC3E}">
        <p14:creationId xmlns:p14="http://schemas.microsoft.com/office/powerpoint/2010/main" val="6188143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need to map the overall location of your feedlot.</a:t>
            </a:r>
            <a:r>
              <a:rPr lang="en-US" baseline="0" dirty="0" smtClean="0"/>
              <a:t> Even existing feedlots will need to update the mapped location of their feedlot the first time you apply for a permit via the online service.</a:t>
            </a:r>
          </a:p>
          <a:p>
            <a:endParaRPr lang="en-US" baseline="0" dirty="0" smtClean="0"/>
          </a:p>
          <a:p>
            <a:r>
              <a:rPr lang="en-US" baseline="0" dirty="0" smtClean="0"/>
              <a:t>Using the map tool zoom and drag the map until you see your facility on the screen. Then simply click a point in the center of your facility. Click the save icon below the map to save the updated point on the map. </a:t>
            </a:r>
          </a:p>
          <a:p>
            <a:endParaRPr lang="en-US" baseline="0" dirty="0" smtClean="0"/>
          </a:p>
          <a:p>
            <a:r>
              <a:rPr lang="en-US" baseline="0" dirty="0" smtClean="0"/>
              <a:t>You can ignore the feedlot coordinates data displayed, it is automatically updated when you click save to update the dot on the map.</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53</a:t>
            </a:fld>
            <a:endParaRPr lang="en-US" dirty="0"/>
          </a:p>
        </p:txBody>
      </p:sp>
    </p:spTree>
    <p:extLst>
      <p:ext uri="{BB962C8B-B14F-4D97-AF65-F5344CB8AC3E}">
        <p14:creationId xmlns:p14="http://schemas.microsoft.com/office/powerpoint/2010/main" val="35523683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need</a:t>
            </a:r>
            <a:r>
              <a:rPr lang="en-US" baseline="0" dirty="0" smtClean="0"/>
              <a:t> to enter the county in which the facility is located. </a:t>
            </a:r>
          </a:p>
          <a:p>
            <a:endParaRPr lang="en-US" baseline="0" dirty="0" smtClean="0"/>
          </a:p>
          <a:p>
            <a:r>
              <a:rPr lang="en-US" baseline="0" dirty="0" smtClean="0"/>
              <a:t>If the facility is located in tribal lands please indicate which tribal lands via the drop-down menu.</a:t>
            </a:r>
          </a:p>
          <a:p>
            <a:endParaRPr lang="en-US" baseline="0" dirty="0" smtClean="0"/>
          </a:p>
          <a:p>
            <a:r>
              <a:rPr lang="en-US" baseline="0" dirty="0" smtClean="0"/>
              <a:t>There is also an opportunity for you to enter parcel information. This is optional information.</a:t>
            </a:r>
          </a:p>
          <a:p>
            <a:endParaRPr lang="en-US" baseline="0" dirty="0" smtClean="0"/>
          </a:p>
          <a:p>
            <a:r>
              <a:rPr lang="en-US" baseline="0" dirty="0" smtClean="0"/>
              <a:t>Finally add a public land survey description down to the quarter </a:t>
            </a:r>
            <a:r>
              <a:rPr lang="en-US" baseline="0" dirty="0" err="1" smtClean="0"/>
              <a:t>quarter</a:t>
            </a:r>
            <a:r>
              <a:rPr lang="en-US" baseline="0" dirty="0" smtClean="0"/>
              <a:t>. If you need to add another line for more PLS quarter quarters click the add button to add as many lines as you need.</a:t>
            </a:r>
          </a:p>
        </p:txBody>
      </p:sp>
      <p:sp>
        <p:nvSpPr>
          <p:cNvPr id="4" name="Slide Number Placeholder 3"/>
          <p:cNvSpPr>
            <a:spLocks noGrp="1"/>
          </p:cNvSpPr>
          <p:nvPr>
            <p:ph type="sldNum" sz="quarter" idx="10"/>
          </p:nvPr>
        </p:nvSpPr>
        <p:spPr/>
        <p:txBody>
          <a:bodyPr/>
          <a:lstStyle/>
          <a:p>
            <a:fld id="{662EB03C-EDBC-463D-8E74-873548201ACD}" type="slidenum">
              <a:rPr lang="en-US" smtClean="0"/>
              <a:t>54</a:t>
            </a:fld>
            <a:endParaRPr lang="en-US" dirty="0"/>
          </a:p>
        </p:txBody>
      </p:sp>
    </p:spTree>
    <p:extLst>
      <p:ext uri="{BB962C8B-B14F-4D97-AF65-F5344CB8AC3E}">
        <p14:creationId xmlns:p14="http://schemas.microsoft.com/office/powerpoint/2010/main" val="30232679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contacts</a:t>
            </a:r>
            <a:r>
              <a:rPr lang="en-US" baseline="0" dirty="0" smtClean="0"/>
              <a:t> screen gathers information about three types of contact people for the feedlot. They can all be the same person or may be different people.</a:t>
            </a:r>
          </a:p>
          <a:p>
            <a:endParaRPr lang="en-US" baseline="0" dirty="0" smtClean="0"/>
          </a:p>
          <a:p>
            <a:r>
              <a:rPr lang="en-US" baseline="0" dirty="0" smtClean="0"/>
              <a:t>The feedlot contact is the person that handles the day to day operations. It is someone that the MPCA can contact to set up a site inspection or call for specific questions about the operation of the feedlot.  You must have at least one contact listed here.</a:t>
            </a:r>
          </a:p>
          <a:p>
            <a:endParaRPr lang="en-US" baseline="0" dirty="0" smtClean="0"/>
          </a:p>
          <a:p>
            <a:r>
              <a:rPr lang="en-US" baseline="0" dirty="0" smtClean="0"/>
              <a:t>The owner contact is where all owners of the facility should be listed. If the feedlot is owned jointly by a husband and wife or father and son then both need to be listed as owners. If the feedlot is owned by a partnership, all members of the partnership need to be listed as owners. You must have at least one contact listed here.</a:t>
            </a:r>
          </a:p>
          <a:p>
            <a:endParaRPr lang="en-US" baseline="0" dirty="0" smtClean="0"/>
          </a:p>
          <a:p>
            <a:r>
              <a:rPr lang="en-US" baseline="0" dirty="0" smtClean="0"/>
              <a:t>The billing contact is where the annual permit fee invoice should be sent each year. You must have only one contact listed here.</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55</a:t>
            </a:fld>
            <a:endParaRPr lang="en-US" dirty="0"/>
          </a:p>
        </p:txBody>
      </p:sp>
    </p:spTree>
    <p:extLst>
      <p:ext uri="{BB962C8B-B14F-4D97-AF65-F5344CB8AC3E}">
        <p14:creationId xmlns:p14="http://schemas.microsoft.com/office/powerpoint/2010/main" val="38034973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contacts</a:t>
            </a:r>
            <a:r>
              <a:rPr lang="en-US" baseline="0" dirty="0" smtClean="0"/>
              <a:t> screen gathers information about two types of contact people for the feedlot. They can both be the same person or may be different people.</a:t>
            </a:r>
          </a:p>
          <a:p>
            <a:endParaRPr lang="en-US" baseline="0" dirty="0" smtClean="0"/>
          </a:p>
          <a:p>
            <a:r>
              <a:rPr lang="en-US" baseline="0" dirty="0" smtClean="0"/>
              <a:t>The feedlot contact is the person that handles the day to day operations. It is someone that the MPCA can contact to set up a site inspection or call for specific questions about the operation of the feedlot.  You must have at least one contact listed here.</a:t>
            </a:r>
          </a:p>
          <a:p>
            <a:endParaRPr lang="en-US" baseline="0" dirty="0" smtClean="0"/>
          </a:p>
          <a:p>
            <a:r>
              <a:rPr lang="en-US" baseline="0" dirty="0" smtClean="0"/>
              <a:t>The owner contact is where all owners of the facility should be listed. If the feedlot is owned jointly by a husband and wife or father and son then both need to be listed as owners. If the feedlot is owned by a partnership, all members of the partnership need to be listed as owners. You must have at least one contact listed here.</a:t>
            </a:r>
          </a:p>
        </p:txBody>
      </p:sp>
      <p:sp>
        <p:nvSpPr>
          <p:cNvPr id="4" name="Slide Number Placeholder 3"/>
          <p:cNvSpPr>
            <a:spLocks noGrp="1"/>
          </p:cNvSpPr>
          <p:nvPr>
            <p:ph type="sldNum" sz="quarter" idx="10"/>
          </p:nvPr>
        </p:nvSpPr>
        <p:spPr/>
        <p:txBody>
          <a:bodyPr/>
          <a:lstStyle/>
          <a:p>
            <a:fld id="{662EB03C-EDBC-463D-8E74-873548201ACD}" type="slidenum">
              <a:rPr lang="en-US" smtClean="0"/>
              <a:t>56</a:t>
            </a:fld>
            <a:endParaRPr lang="en-US" dirty="0"/>
          </a:p>
        </p:txBody>
      </p:sp>
    </p:spTree>
    <p:extLst>
      <p:ext uri="{BB962C8B-B14F-4D97-AF65-F5344CB8AC3E}">
        <p14:creationId xmlns:p14="http://schemas.microsoft.com/office/powerpoint/2010/main" val="11345018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entry screen for the contact information is pretty straightforward.</a:t>
            </a:r>
            <a:r>
              <a:rPr lang="en-US" baseline="0" dirty="0" smtClean="0"/>
              <a:t> The two button at the top of the screen can be used to auto-fill this form with contact information saved to your favorites or information used in a different type of contact in this submittal.</a:t>
            </a:r>
          </a:p>
          <a:p>
            <a:endParaRPr lang="en-US" baseline="0" dirty="0" smtClean="0"/>
          </a:p>
          <a:p>
            <a:r>
              <a:rPr lang="en-US" baseline="0" dirty="0" smtClean="0"/>
              <a:t>To save a contact to your favorites simply check the box at the bottom of the window and click Save.</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57</a:t>
            </a:fld>
            <a:endParaRPr lang="en-US" dirty="0"/>
          </a:p>
        </p:txBody>
      </p:sp>
    </p:spTree>
    <p:extLst>
      <p:ext uri="{BB962C8B-B14F-4D97-AF65-F5344CB8AC3E}">
        <p14:creationId xmlns:p14="http://schemas.microsoft.com/office/powerpoint/2010/main" val="19953998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prevention</a:t>
            </a:r>
            <a:r>
              <a:rPr lang="en-US" baseline="0" dirty="0" smtClean="0"/>
              <a:t> opportunities screen is a totally optional screen . You do not have to fill out any of the information on this screen.</a:t>
            </a:r>
          </a:p>
          <a:p>
            <a:endParaRPr lang="en-US" baseline="0" dirty="0" smtClean="0"/>
          </a:p>
          <a:p>
            <a:r>
              <a:rPr lang="en-US" baseline="0" dirty="0" smtClean="0"/>
              <a:t>This screen is a chance for the MPCA to know about the other pollution prevention measures you have done this past year that are not directly related to feedlots. One example is the installation of grassed waterways in your land application fields.</a:t>
            </a:r>
          </a:p>
          <a:p>
            <a:endParaRPr lang="en-US" baseline="0" dirty="0" smtClean="0"/>
          </a:p>
          <a:p>
            <a:r>
              <a:rPr lang="en-US" baseline="0" dirty="0" smtClean="0"/>
              <a:t>There is also an opportunity for you to get more info about possible pollution prevention opportunities from the MPCA.</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58</a:t>
            </a:fld>
            <a:endParaRPr lang="en-US" dirty="0"/>
          </a:p>
        </p:txBody>
      </p:sp>
    </p:spTree>
    <p:extLst>
      <p:ext uri="{BB962C8B-B14F-4D97-AF65-F5344CB8AC3E}">
        <p14:creationId xmlns:p14="http://schemas.microsoft.com/office/powerpoint/2010/main" val="18495137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animal holding and numbers screen you will</a:t>
            </a:r>
            <a:r>
              <a:rPr lang="en-US" baseline="0" dirty="0" smtClean="0"/>
              <a:t> need to answer the pasture access question at the top of the screen.</a:t>
            </a:r>
          </a:p>
          <a:p>
            <a:endParaRPr lang="en-US" baseline="0" dirty="0" smtClean="0"/>
          </a:p>
          <a:p>
            <a:r>
              <a:rPr lang="en-US" baseline="0" dirty="0" smtClean="0"/>
              <a:t>New sites will need to indicate if their feedlot will have animal holding areas, while existing sites will not be asked this question.</a:t>
            </a:r>
          </a:p>
          <a:p>
            <a:endParaRPr lang="en-US" baseline="0" dirty="0" smtClean="0"/>
          </a:p>
          <a:p>
            <a:r>
              <a:rPr lang="en-US" baseline="0" dirty="0" smtClean="0"/>
              <a:t>Animal holding areas include total confinement barns, partial confinement barns, open lots, and calf huts or hutches. Animal holding areas do not include pastures.</a:t>
            </a:r>
          </a:p>
          <a:p>
            <a:endParaRPr lang="en-US" baseline="0" dirty="0" smtClean="0"/>
          </a:p>
          <a:p>
            <a:r>
              <a:rPr lang="en-US" baseline="0" dirty="0" smtClean="0"/>
              <a:t>You will need to enter information about your animal holding areas one at a time. You can add as many animal holding areas as you need by using the add button.</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59</a:t>
            </a:fld>
            <a:endParaRPr lang="en-US" dirty="0"/>
          </a:p>
        </p:txBody>
      </p:sp>
    </p:spTree>
    <p:extLst>
      <p:ext uri="{BB962C8B-B14F-4D97-AF65-F5344CB8AC3E}">
        <p14:creationId xmlns:p14="http://schemas.microsoft.com/office/powerpoint/2010/main" val="1737686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set up an account use</a:t>
            </a:r>
            <a:r>
              <a:rPr lang="en-US" baseline="0" dirty="0" smtClean="0"/>
              <a:t> a compatible web browser to navigate to the link shown on the screen. </a:t>
            </a:r>
          </a:p>
          <a:p>
            <a:endParaRPr lang="en-US" baseline="0" dirty="0" smtClean="0"/>
          </a:p>
          <a:p>
            <a:r>
              <a:rPr lang="en-US" baseline="0" dirty="0" smtClean="0"/>
              <a:t>Do not yet put any information in the username or password fields. Simply click register (as indicated by the green arrow) to begin the process of establishing your account.</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6</a:t>
            </a:fld>
            <a:endParaRPr lang="en-US" dirty="0"/>
          </a:p>
        </p:txBody>
      </p:sp>
    </p:spTree>
    <p:extLst>
      <p:ext uri="{BB962C8B-B14F-4D97-AF65-F5344CB8AC3E}">
        <p14:creationId xmlns:p14="http://schemas.microsoft.com/office/powerpoint/2010/main" val="34157547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a:t>
            </a:r>
            <a:r>
              <a:rPr lang="en-US" baseline="0" dirty="0" smtClean="0"/>
              <a:t> are an existing site with pre-populated information, you will need to update some information for every animal holding area. You will need to at least add a structure name and update the map location by clicking the pencil icon to add or edit the data.</a:t>
            </a:r>
          </a:p>
          <a:p>
            <a:endParaRPr lang="en-US" baseline="0" dirty="0" smtClean="0"/>
          </a:p>
          <a:p>
            <a:r>
              <a:rPr lang="en-US" baseline="0" dirty="0" smtClean="0"/>
              <a:t>You should also click the edit button to view and verify that the pre-populated information is correct.  If not, you will need to update the information.</a:t>
            </a:r>
          </a:p>
          <a:p>
            <a:endParaRPr lang="en-US" baseline="0" dirty="0" smtClean="0"/>
          </a:p>
          <a:p>
            <a:r>
              <a:rPr lang="en-US" baseline="0" dirty="0" smtClean="0"/>
              <a:t>If your previous permit authorized construction of a new animal holding area, it will have a status of “proposed”. You will need to change that status of any proposed structure no matter if it has been built, is currently being built, or has not yet been built.</a:t>
            </a:r>
          </a:p>
          <a:p>
            <a:endParaRPr lang="en-US" baseline="0" dirty="0" smtClean="0"/>
          </a:p>
          <a:p>
            <a:r>
              <a:rPr lang="en-US" baseline="0" dirty="0" smtClean="0"/>
              <a:t>If the construction of the proposed structure has been completed you need to edit the status of that animal holding area to “active” to indicate that construction has been completed. If construction has not yet started, or is in process, use the status of “under construction”.</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60</a:t>
            </a:fld>
            <a:endParaRPr lang="en-US" dirty="0"/>
          </a:p>
        </p:txBody>
      </p:sp>
    </p:spTree>
    <p:extLst>
      <p:ext uri="{BB962C8B-B14F-4D97-AF65-F5344CB8AC3E}">
        <p14:creationId xmlns:p14="http://schemas.microsoft.com/office/powerpoint/2010/main" val="21301415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this interactive slide, click on any data entry field to see answers to frequently asked questions about the data that needs to be entered for each animal holding area. </a:t>
            </a:r>
          </a:p>
          <a:p>
            <a:endParaRPr lang="en-US" baseline="0" dirty="0" smtClean="0"/>
          </a:p>
          <a:p>
            <a:r>
              <a:rPr lang="en-US" baseline="0" dirty="0" smtClean="0"/>
              <a:t>The online service also has help text available by hovering over the drop down list choices for status and type.</a:t>
            </a:r>
          </a:p>
          <a:p>
            <a:endParaRPr lang="en-US" baseline="0" dirty="0" smtClean="0"/>
          </a:p>
          <a:p>
            <a:r>
              <a:rPr lang="en-US" baseline="0" dirty="0" smtClean="0"/>
              <a:t>Be sure to select the structure type of “Total Confinement with Underfloor Liquid Storage”  if your total confinement barn has a deep pit, shallow pit, day pit, or other liquid storage area directly under the barn. Information about the under floor liquid storage area is also gathered on this page, as indicated by the dashed rectangle.</a:t>
            </a:r>
          </a:p>
          <a:p>
            <a:endParaRPr lang="en-US" baseline="0" dirty="0" smtClean="0"/>
          </a:p>
          <a:p>
            <a:r>
              <a:rPr lang="en-US" baseline="0" dirty="0" smtClean="0"/>
              <a:t>Calf huts or hutches will use the type of “Individual animal housing area”. You will need to indicate the dimensions of one of the calf huts and then indicate the how many of those same size calf huts you have. For example, a facility with 10, 7 ft diameter calf huts, would not list 10 different animal holding areas but rather one individual animal housing area with a quantity of 10.</a:t>
            </a:r>
          </a:p>
          <a:p>
            <a:endParaRPr lang="en-US" baseline="0" dirty="0" smtClean="0"/>
          </a:p>
          <a:p>
            <a:r>
              <a:rPr lang="en-US" baseline="0" dirty="0" smtClean="0"/>
              <a:t>Finally if you are going to be adding onto an existing animal holding area – use the interactive slide and click on the status data field for more information on how to enter that addition into the online service.</a:t>
            </a:r>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61</a:t>
            </a:fld>
            <a:endParaRPr lang="en-US" dirty="0"/>
          </a:p>
        </p:txBody>
      </p:sp>
    </p:spTree>
    <p:extLst>
      <p:ext uri="{BB962C8B-B14F-4D97-AF65-F5344CB8AC3E}">
        <p14:creationId xmlns:p14="http://schemas.microsoft.com/office/powerpoint/2010/main" val="38944318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Indicate</a:t>
            </a:r>
            <a:r>
              <a:rPr lang="en-US" baseline="0" dirty="0" smtClean="0"/>
              <a:t> the animal holding capacity of each animal holding area. The number of animals should reflect the most that could physically be placed in the animal holding area, not the intended stocking density. For example, if your swine barn has 200 farrowing crates then the capacity of that barn is 200 pigs, even if you always have a some empty crates as your normal operating procedure. Likewise, do not account for mortality rates in poultry barns. If your poultry barn initially has 20,000 birds the capacity of that barn is 20,000 birds, not the number of birds that leave the barn.</a:t>
            </a:r>
          </a:p>
          <a:p>
            <a:endParaRPr lang="en-US" baseline="0" dirty="0" smtClean="0"/>
          </a:p>
          <a:p>
            <a:r>
              <a:rPr lang="en-US" baseline="0" dirty="0" smtClean="0"/>
              <a:t>For partial confinement barns with open lots, the animal capacity of the partial confinement barn should reflect the cumulative number of animals housed within the partial confinement barn and associated open lot. The open lot must still be listed as a separate animal holding area but should have no animals associated with it.</a:t>
            </a:r>
          </a:p>
          <a:p>
            <a:endParaRPr lang="en-US" baseline="0" dirty="0" smtClean="0"/>
          </a:p>
          <a:p>
            <a:r>
              <a:rPr lang="en-US" baseline="0" dirty="0" smtClean="0"/>
              <a:t>If you are eliminating an animal holding area, enter zero for an animal holding capacity. You cannot delete the animal data entry fields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62</a:t>
            </a:fld>
            <a:endParaRPr lang="en-US" dirty="0"/>
          </a:p>
        </p:txBody>
      </p:sp>
    </p:spTree>
    <p:extLst>
      <p:ext uri="{BB962C8B-B14F-4D97-AF65-F5344CB8AC3E}">
        <p14:creationId xmlns:p14="http://schemas.microsoft.com/office/powerpoint/2010/main" val="3392630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need to map the location of each animal holding area.</a:t>
            </a:r>
            <a:r>
              <a:rPr lang="en-US" baseline="0" dirty="0" smtClean="0"/>
              <a:t> Even existing feedlots will need to update the mapped location of their animal holding areas the first time you apply for a permit via the online service.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Using the map tool, zoom and drag the map until you see your facility on the screen. Then simply click a point in the center of the animal holding area. For new animal holding areas indicate the approximate location on the map. Click the save icon below the map to save the updated point on the map. </a:t>
            </a:r>
          </a:p>
          <a:p>
            <a:endParaRPr lang="en-US" baseline="0" dirty="0" smtClean="0"/>
          </a:p>
          <a:p>
            <a:r>
              <a:rPr lang="en-US" baseline="0" dirty="0" smtClean="0"/>
              <a:t>You can ignore the feedlot coordinates data displayed, it is automatically updated when you click save to update the dot on the map.</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63</a:t>
            </a:fld>
            <a:endParaRPr lang="en-US" dirty="0"/>
          </a:p>
        </p:txBody>
      </p:sp>
    </p:spTree>
    <p:extLst>
      <p:ext uri="{BB962C8B-B14F-4D97-AF65-F5344CB8AC3E}">
        <p14:creationId xmlns:p14="http://schemas.microsoft.com/office/powerpoint/2010/main" val="21683831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summary of all animals at the facility is provided towards</a:t>
            </a:r>
            <a:r>
              <a:rPr lang="en-US" baseline="0" dirty="0" smtClean="0"/>
              <a:t> the bottom of the animal holding and numbers screen. This is a summary only and cannot be edited.</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64</a:t>
            </a:fld>
            <a:endParaRPr lang="en-US" dirty="0"/>
          </a:p>
        </p:txBody>
      </p:sp>
    </p:spTree>
    <p:extLst>
      <p:ext uri="{BB962C8B-B14F-4D97-AF65-F5344CB8AC3E}">
        <p14:creationId xmlns:p14="http://schemas.microsoft.com/office/powerpoint/2010/main" val="13521430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very bottom of the animal holding</a:t>
            </a:r>
            <a:r>
              <a:rPr lang="en-US" baseline="0" dirty="0" smtClean="0"/>
              <a:t> and numbers screen you will need to answer questions about well proximity. If a well is within 1,000 ft of any animal holding area indicate the shortest distance from any animal holding area to that well.</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65</a:t>
            </a:fld>
            <a:endParaRPr lang="en-US" dirty="0"/>
          </a:p>
        </p:txBody>
      </p:sp>
    </p:spTree>
    <p:extLst>
      <p:ext uri="{BB962C8B-B14F-4D97-AF65-F5344CB8AC3E}">
        <p14:creationId xmlns:p14="http://schemas.microsoft.com/office/powerpoint/2010/main" val="20407414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Unless your are</a:t>
            </a:r>
            <a:r>
              <a:rPr lang="en-US" baseline="0" dirty="0" smtClean="0"/>
              <a:t> an existing site with a manure storage or treatment area, you will first need to indicate if your feedlot will have manure storage or treatment area.</a:t>
            </a:r>
          </a:p>
          <a:p>
            <a:endParaRPr lang="en-US" baseline="0" dirty="0" smtClean="0"/>
          </a:p>
          <a:p>
            <a:r>
              <a:rPr lang="en-US" baseline="0" dirty="0" smtClean="0"/>
              <a:t>Manure storage and treatment areas include all types of liquid manure storage areas, permanent manure stockpiles, vegetative infiltration basins, and vegetative filter or buffer strips. Short-term manure stockpiles should not be included.</a:t>
            </a:r>
          </a:p>
          <a:p>
            <a:endParaRPr lang="en-US" baseline="0" dirty="0" smtClean="0"/>
          </a:p>
          <a:p>
            <a:r>
              <a:rPr lang="en-US" baseline="0" dirty="0" smtClean="0"/>
              <a:t>You will need to enter information about your manure storage areas one at a time. You can add as many manure storage areas as you need by using the add button.</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66</a:t>
            </a:fld>
            <a:endParaRPr lang="en-US" dirty="0"/>
          </a:p>
        </p:txBody>
      </p:sp>
    </p:spTree>
    <p:extLst>
      <p:ext uri="{BB962C8B-B14F-4D97-AF65-F5344CB8AC3E}">
        <p14:creationId xmlns:p14="http://schemas.microsoft.com/office/powerpoint/2010/main" val="9140430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do not enter any information about the liquid manure storage area associated with the animal holding area type of “Total confinement with underfloor liquid storage”. Information about this manure storage areas was already collected on the animal holding and number screen. A summary of that information is provided on the manure storage page.</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67</a:t>
            </a:fld>
            <a:endParaRPr lang="en-US" dirty="0"/>
          </a:p>
        </p:txBody>
      </p:sp>
    </p:spTree>
    <p:extLst>
      <p:ext uri="{BB962C8B-B14F-4D97-AF65-F5344CB8AC3E}">
        <p14:creationId xmlns:p14="http://schemas.microsoft.com/office/powerpoint/2010/main" val="6328596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a:t>
            </a:r>
            <a:r>
              <a:rPr lang="en-US" baseline="0" dirty="0" smtClean="0"/>
              <a:t> are an existing site with pre-populated information, you will need to update some information for every manure storage area. You will need to at least add a structure name and update the map location by clicking the pencil icon to add or edit the data. You will also likely need to enter the volume of the manure storage area.</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should also click the edit button to view and verify that the information pre-populated is correct.  If not, you will need to update the information.</a:t>
            </a:r>
          </a:p>
          <a:p>
            <a:endParaRPr lang="en-US" baseline="0" dirty="0" smtClean="0"/>
          </a:p>
          <a:p>
            <a:r>
              <a:rPr lang="en-US" baseline="0" dirty="0" smtClean="0"/>
              <a:t>If your previous permit authorized construction of a new manure storage area, it will have a status of “proposed”. You will need to change that status of any proposed structure no matter if it has been built, is currently being built, or has not yet been built.</a:t>
            </a:r>
          </a:p>
          <a:p>
            <a:endParaRPr lang="en-US" baseline="0" dirty="0" smtClean="0"/>
          </a:p>
          <a:p>
            <a:r>
              <a:rPr lang="en-US" baseline="0" dirty="0" smtClean="0"/>
              <a:t>If the construction of the proposed structure has been completed you need to edit the status of that manure storage area to “active” to indicate that construction has been completed. If construction has not yet started, or is in process, use the status of “under construction”.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68</a:t>
            </a:fld>
            <a:endParaRPr lang="en-US" dirty="0"/>
          </a:p>
        </p:txBody>
      </p:sp>
    </p:spTree>
    <p:extLst>
      <p:ext uri="{BB962C8B-B14F-4D97-AF65-F5344CB8AC3E}">
        <p14:creationId xmlns:p14="http://schemas.microsoft.com/office/powerpoint/2010/main" val="22969132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this interactive slide, click on any data entry field to see answers to frequently asked questions about the data that needs to be entered for each manure storage or treatment area. </a:t>
            </a:r>
          </a:p>
          <a:p>
            <a:endParaRPr lang="en-US" baseline="0" dirty="0" smtClean="0"/>
          </a:p>
          <a:p>
            <a:r>
              <a:rPr lang="en-US" baseline="0" dirty="0" smtClean="0"/>
              <a:t>The online service also has help text available by hovering over the drop down list choices for status and type.</a:t>
            </a:r>
          </a:p>
          <a:p>
            <a:endParaRPr lang="en-US" baseline="0" dirty="0" smtClean="0"/>
          </a:p>
          <a:p>
            <a:r>
              <a:rPr lang="en-US" baseline="0" dirty="0" smtClean="0"/>
              <a:t>For liquid storage areas with differing floor and wall liner types, select the type that corresponds to the floor liner material.</a:t>
            </a:r>
          </a:p>
          <a:p>
            <a:r>
              <a:rPr lang="en-US" baseline="0" dirty="0" smtClean="0"/>
              <a:t>For liquid storage areas that are dual-lined, one liner placed on top of the other, select the type that corresponds to primary liner, that is, the one in direct contact with the manure.</a:t>
            </a:r>
          </a:p>
          <a:p>
            <a:endParaRPr lang="en-US" baseline="0" dirty="0" smtClean="0"/>
          </a:p>
          <a:p>
            <a:r>
              <a:rPr lang="en-US" baseline="0" dirty="0" smtClean="0"/>
              <a:t>The dimensions fields will be customized based on the shape you select for your manure storage area. You will not see the diameter field for a rectangular storage area.</a:t>
            </a:r>
          </a:p>
          <a:p>
            <a:endParaRPr lang="en-US" baseline="0" dirty="0" smtClean="0"/>
          </a:p>
          <a:p>
            <a:r>
              <a:rPr lang="en-US" baseline="0" dirty="0" smtClean="0"/>
              <a:t>Finally if you are going to be adding onto an existing manure storage area – use the interactive slide and click on the status data field for more information on how to enter that addition into the online service.</a:t>
            </a:r>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69</a:t>
            </a:fld>
            <a:endParaRPr lang="en-US" dirty="0"/>
          </a:p>
        </p:txBody>
      </p:sp>
    </p:spTree>
    <p:extLst>
      <p:ext uri="{BB962C8B-B14F-4D97-AF65-F5344CB8AC3E}">
        <p14:creationId xmlns:p14="http://schemas.microsoft.com/office/powerpoint/2010/main" val="3282947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out the basic account information form. </a:t>
            </a:r>
          </a:p>
          <a:p>
            <a:endParaRPr lang="en-US" dirty="0" smtClean="0"/>
          </a:p>
          <a:p>
            <a:r>
              <a:rPr lang="en-US" dirty="0" smtClean="0"/>
              <a:t>You must have a valid email address.</a:t>
            </a:r>
          </a:p>
          <a:p>
            <a:endParaRPr lang="en-US" dirty="0" smtClean="0"/>
          </a:p>
          <a:p>
            <a:r>
              <a:rPr lang="en-US" dirty="0" smtClean="0"/>
              <a:t>Your password must be between 8 and 40 characters and contain characters from at least two of these groups: lowercase letters, uppercase letters, digits, and special characters. Passwords are case sensitive. </a:t>
            </a:r>
          </a:p>
          <a:p>
            <a:endParaRPr lang="en-US" dirty="0" smtClean="0"/>
          </a:p>
          <a:p>
            <a:r>
              <a:rPr lang="en-US" dirty="0" smtClean="0"/>
              <a:t>After</a:t>
            </a:r>
            <a:r>
              <a:rPr lang="en-US" baseline="0" dirty="0" smtClean="0"/>
              <a:t> completing the form click the Register button.</a:t>
            </a:r>
            <a:endParaRPr lang="en-US" dirty="0" smtClean="0"/>
          </a:p>
        </p:txBody>
      </p:sp>
      <p:sp>
        <p:nvSpPr>
          <p:cNvPr id="4" name="Slide Number Placeholder 3"/>
          <p:cNvSpPr>
            <a:spLocks noGrp="1"/>
          </p:cNvSpPr>
          <p:nvPr>
            <p:ph type="sldNum" sz="quarter" idx="10"/>
          </p:nvPr>
        </p:nvSpPr>
        <p:spPr/>
        <p:txBody>
          <a:bodyPr/>
          <a:lstStyle/>
          <a:p>
            <a:fld id="{662EB03C-EDBC-463D-8E74-873548201ACD}" type="slidenum">
              <a:rPr lang="en-US" smtClean="0"/>
              <a:t>7</a:t>
            </a:fld>
            <a:endParaRPr lang="en-US" dirty="0"/>
          </a:p>
        </p:txBody>
      </p:sp>
    </p:spTree>
    <p:extLst>
      <p:ext uri="{BB962C8B-B14F-4D97-AF65-F5344CB8AC3E}">
        <p14:creationId xmlns:p14="http://schemas.microsoft.com/office/powerpoint/2010/main" val="40525571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need to map the location of each manure</a:t>
            </a:r>
            <a:r>
              <a:rPr lang="en-US" baseline="0" dirty="0" smtClean="0"/>
              <a:t> storage or treatment </a:t>
            </a:r>
            <a:r>
              <a:rPr lang="en-US" dirty="0" smtClean="0"/>
              <a:t>area, except</a:t>
            </a:r>
            <a:r>
              <a:rPr lang="en-US" baseline="0" dirty="0" smtClean="0"/>
              <a:t> those manure storage areas that are associated with the animal holding area type of “total confinement with underfloor liquid storage”</a:t>
            </a:r>
            <a:r>
              <a:rPr lang="en-US" dirty="0" smtClean="0"/>
              <a:t>.</a:t>
            </a:r>
            <a:r>
              <a:rPr lang="en-US" baseline="0" dirty="0" smtClean="0"/>
              <a:t> </a:t>
            </a:r>
          </a:p>
          <a:p>
            <a:endParaRPr lang="en-US" baseline="0" dirty="0" smtClean="0"/>
          </a:p>
          <a:p>
            <a:r>
              <a:rPr lang="en-US" baseline="0" dirty="0" smtClean="0"/>
              <a:t>Even existing feedlots will need to update the mapped location of their manure storage areas the first time you apply for a permit via the online service.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Using the map tool, zoom and drag the map until you see your facility on the screen. Then simply click a point in the center of the manure storage area. For new manure storage areas indicate the approximate location on the map. Click the save icon below the map to save the updated point on the map. </a:t>
            </a:r>
          </a:p>
          <a:p>
            <a:endParaRPr lang="en-US" baseline="0" dirty="0" smtClean="0"/>
          </a:p>
          <a:p>
            <a:r>
              <a:rPr lang="en-US" baseline="0" dirty="0" smtClean="0"/>
              <a:t>You can ignore the feedlot coordinates data displayed, it is automatically updated when you click save to update the dot on the map.</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70</a:t>
            </a:fld>
            <a:endParaRPr lang="en-US" dirty="0"/>
          </a:p>
        </p:txBody>
      </p:sp>
    </p:spTree>
    <p:extLst>
      <p:ext uri="{BB962C8B-B14F-4D97-AF65-F5344CB8AC3E}">
        <p14:creationId xmlns:p14="http://schemas.microsoft.com/office/powerpoint/2010/main" val="25914897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the very bottom of the manure storage </a:t>
            </a:r>
            <a:r>
              <a:rPr lang="en-US" baseline="0" dirty="0" smtClean="0"/>
              <a:t>screen you will need to answer questions about well proximity. If a well is within 1,000 ft of any manure storage or treatment area indicate the shortest distance from any manure storage or treatment area to that well.</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71</a:t>
            </a:fld>
            <a:endParaRPr lang="en-US" dirty="0"/>
          </a:p>
        </p:txBody>
      </p:sp>
    </p:spTree>
    <p:extLst>
      <p:ext uri="{BB962C8B-B14F-4D97-AF65-F5344CB8AC3E}">
        <p14:creationId xmlns:p14="http://schemas.microsoft.com/office/powerpoint/2010/main" val="34519778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new manure storage or treatment</a:t>
            </a:r>
            <a:r>
              <a:rPr lang="en-US" baseline="0" dirty="0" smtClean="0"/>
              <a:t> area, regardless of the type, requires the submittal of design plans.</a:t>
            </a:r>
          </a:p>
          <a:p>
            <a:endParaRPr lang="en-US" baseline="0" dirty="0" smtClean="0"/>
          </a:p>
          <a:p>
            <a:r>
              <a:rPr lang="en-US" baseline="0" dirty="0" smtClean="0"/>
              <a:t>Design plans are completed outside of the service and the uploaded to the service for MPCA review and approval. To upload a document simply click Upload file and select the file from your computer that you would like to attach to your application. Please note that only PDF files are accepted.</a:t>
            </a:r>
          </a:p>
          <a:p>
            <a:endParaRPr lang="en-US" baseline="0" dirty="0" smtClean="0"/>
          </a:p>
          <a:p>
            <a:r>
              <a:rPr lang="en-US" baseline="0" dirty="0" smtClean="0"/>
              <a:t>As part of the document upload process you will need to input a document date. This should be the date that the plans were finalized not the date you uploaded them to the service. For plans developed by an engineer use the date the engineer signed the document.</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72</a:t>
            </a:fld>
            <a:endParaRPr lang="en-US" dirty="0"/>
          </a:p>
        </p:txBody>
      </p:sp>
    </p:spTree>
    <p:extLst>
      <p:ext uri="{BB962C8B-B14F-4D97-AF65-F5344CB8AC3E}">
        <p14:creationId xmlns:p14="http://schemas.microsoft.com/office/powerpoint/2010/main" val="10378971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Unless your are</a:t>
            </a:r>
            <a:r>
              <a:rPr lang="en-US" baseline="0" dirty="0" smtClean="0"/>
              <a:t> an existing site with an outdoor feed storage area, you will need to indicate if your feedlot will have an outdoor feed storage area.</a:t>
            </a:r>
          </a:p>
          <a:p>
            <a:endParaRPr lang="en-US" baseline="0" dirty="0" smtClean="0"/>
          </a:p>
          <a:p>
            <a:r>
              <a:rPr lang="en-US" baseline="0" dirty="0" smtClean="0"/>
              <a:t>Not all types of feed storage areas should be included. It is not necessary to indicate commodity sheds, vertical silos, or grain bins. </a:t>
            </a:r>
          </a:p>
          <a:p>
            <a:endParaRPr lang="en-US" baseline="0" dirty="0" smtClean="0"/>
          </a:p>
          <a:p>
            <a:r>
              <a:rPr lang="en-US" baseline="0" dirty="0" smtClean="0"/>
              <a:t>Outdoor feed storage areas include those that are covered by plastic or bagged.</a:t>
            </a:r>
          </a:p>
          <a:p>
            <a:endParaRPr lang="en-US" baseline="0" dirty="0" smtClean="0"/>
          </a:p>
          <a:p>
            <a:r>
              <a:rPr lang="en-US" baseline="0" dirty="0" smtClean="0"/>
              <a:t>You will need to enter information about your feed storage areas one at a time. You can add as many feed storage areas as you need by using the add button.</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73</a:t>
            </a:fld>
            <a:endParaRPr lang="en-US" dirty="0"/>
          </a:p>
        </p:txBody>
      </p:sp>
    </p:spTree>
    <p:extLst>
      <p:ext uri="{BB962C8B-B14F-4D97-AF65-F5344CB8AC3E}">
        <p14:creationId xmlns:p14="http://schemas.microsoft.com/office/powerpoint/2010/main" val="26771683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a:t>
            </a:r>
            <a:r>
              <a:rPr lang="en-US" baseline="0" dirty="0" smtClean="0"/>
              <a:t> are an existing site with pre-populated information, you will need to update some information for every feed storage area. You will need to at least add a structure name and update the map location by clicking the pencil icon to add or edit the data.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should also click the edit button to view and verify that the information pre-populated is correct.  If not, you will need to update the information.</a:t>
            </a:r>
          </a:p>
          <a:p>
            <a:endParaRPr lang="en-US" baseline="0" dirty="0" smtClean="0"/>
          </a:p>
          <a:p>
            <a:r>
              <a:rPr lang="en-US" baseline="0" dirty="0" smtClean="0"/>
              <a:t>If your previous permit authorized construction of a new feed storage area, it will have a status of “proposed”. You will need to change that status of any proposed structure no matter if it has been built, is currently being built, or has not yet been built.</a:t>
            </a:r>
          </a:p>
          <a:p>
            <a:endParaRPr lang="en-US" baseline="0" dirty="0" smtClean="0"/>
          </a:p>
          <a:p>
            <a:r>
              <a:rPr lang="en-US" baseline="0" dirty="0" smtClean="0"/>
              <a:t>If the construction of the proposed structure has been completed you need to edit the status of that feed storage area to “active” to indicate that construction has been completed. If construction has not yet started, or is in process, use the status of “under construction”.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74</a:t>
            </a:fld>
            <a:endParaRPr lang="en-US" dirty="0"/>
          </a:p>
        </p:txBody>
      </p:sp>
    </p:spTree>
    <p:extLst>
      <p:ext uri="{BB962C8B-B14F-4D97-AF65-F5344CB8AC3E}">
        <p14:creationId xmlns:p14="http://schemas.microsoft.com/office/powerpoint/2010/main" val="24191041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this interactive slide, click on any data entry field to see answers to frequently asked questions about the data that needs to be entered for each feed storage area. </a:t>
            </a:r>
          </a:p>
          <a:p>
            <a:endParaRPr lang="en-US" baseline="0" dirty="0" smtClean="0"/>
          </a:p>
          <a:p>
            <a:r>
              <a:rPr lang="en-US" baseline="0" dirty="0" smtClean="0"/>
              <a:t>The online service also has help text available by hovering over the drop down list choices for status.</a:t>
            </a:r>
          </a:p>
          <a:p>
            <a:endParaRPr lang="en-US" baseline="0" dirty="0" smtClean="0"/>
          </a:p>
          <a:p>
            <a:r>
              <a:rPr lang="en-US" baseline="0" dirty="0" smtClean="0"/>
              <a:t>Finally if you are going to be adding onto an existing feed storage area – use the interactive slide and click on the status data field for more information on how to enter that addition into the online service.</a:t>
            </a:r>
          </a:p>
        </p:txBody>
      </p:sp>
      <p:sp>
        <p:nvSpPr>
          <p:cNvPr id="4" name="Slide Number Placeholder 3"/>
          <p:cNvSpPr>
            <a:spLocks noGrp="1"/>
          </p:cNvSpPr>
          <p:nvPr>
            <p:ph type="sldNum" sz="quarter" idx="10"/>
          </p:nvPr>
        </p:nvSpPr>
        <p:spPr/>
        <p:txBody>
          <a:bodyPr/>
          <a:lstStyle/>
          <a:p>
            <a:fld id="{662EB03C-EDBC-463D-8E74-873548201ACD}" type="slidenum">
              <a:rPr lang="en-US" smtClean="0"/>
              <a:t>75</a:t>
            </a:fld>
            <a:endParaRPr lang="en-US" dirty="0"/>
          </a:p>
        </p:txBody>
      </p:sp>
    </p:spTree>
    <p:extLst>
      <p:ext uri="{BB962C8B-B14F-4D97-AF65-F5344CB8AC3E}">
        <p14:creationId xmlns:p14="http://schemas.microsoft.com/office/powerpoint/2010/main" val="8866223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need to map the location of each feed storage area.</a:t>
            </a:r>
            <a:r>
              <a:rPr lang="en-US" baseline="0" dirty="0" smtClean="0"/>
              <a:t> Even existing feedlots will need to update the mapped location of their feed storage areas the first time you apply for a permit via the online service.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Using the map tool, zoom and drag the map until you see your facility on the screen. Then simply click a point in the center of the feed storage area. For new feed storage areas indicate the approximate location on the map. Click the save icon below the map to save the updated point on the map. </a:t>
            </a:r>
          </a:p>
          <a:p>
            <a:endParaRPr lang="en-US" baseline="0" dirty="0" smtClean="0"/>
          </a:p>
          <a:p>
            <a:r>
              <a:rPr lang="en-US" baseline="0" dirty="0" smtClean="0"/>
              <a:t>You can ignore the feedlot coordinates data displayed, it is automatically updated when you click save to update the dot on the map.</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76</a:t>
            </a:fld>
            <a:endParaRPr lang="en-US" dirty="0"/>
          </a:p>
        </p:txBody>
      </p:sp>
    </p:spTree>
    <p:extLst>
      <p:ext uri="{BB962C8B-B14F-4D97-AF65-F5344CB8AC3E}">
        <p14:creationId xmlns:p14="http://schemas.microsoft.com/office/powerpoint/2010/main" val="28589904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All sites, even those that already have a mortality management area, will initially need to indicate if the feedlot will have an animal mortality compost area that uses manure or litter as part of the compost material. </a:t>
            </a:r>
          </a:p>
          <a:p>
            <a:endParaRPr lang="en-US" baseline="0" dirty="0" smtClean="0"/>
          </a:p>
          <a:p>
            <a:r>
              <a:rPr lang="en-US" baseline="0" dirty="0" smtClean="0"/>
              <a:t>It is not necessary to indicate dead boxes, burial areas, incinerators, or other mortality management areas. </a:t>
            </a:r>
          </a:p>
          <a:p>
            <a:endParaRPr lang="en-US" baseline="0" dirty="0" smtClean="0"/>
          </a:p>
          <a:p>
            <a:r>
              <a:rPr lang="en-US" baseline="0" dirty="0" smtClean="0"/>
              <a:t>You will need to enter information about your mortality compost areas one at a time. You can add as many mortality compost areas as you need by using the add button.</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77</a:t>
            </a:fld>
            <a:endParaRPr lang="en-US" dirty="0"/>
          </a:p>
        </p:txBody>
      </p:sp>
    </p:spTree>
    <p:extLst>
      <p:ext uri="{BB962C8B-B14F-4D97-AF65-F5344CB8AC3E}">
        <p14:creationId xmlns:p14="http://schemas.microsoft.com/office/powerpoint/2010/main" val="29765031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a:t>
            </a:r>
            <a:r>
              <a:rPr lang="en-US" baseline="0" dirty="0" smtClean="0"/>
              <a:t> are an existing site with pre-populated information, you can click the pencil icon to view and add or edit the data for the mortality compost area.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should also click the edit button to view and verify that the information pre-populated is correct.  If not, you will need to update the information.</a:t>
            </a:r>
          </a:p>
          <a:p>
            <a:endParaRPr lang="en-US" baseline="0" dirty="0" smtClean="0"/>
          </a:p>
          <a:p>
            <a:r>
              <a:rPr lang="en-US" baseline="0" dirty="0" smtClean="0"/>
              <a:t>if your previous permit authorized construction of a new mortality compost area, it will have a status of “proposed”. You will need to change that status of any proposed structure no matter if it has been built, is currently being built, or has not yet been built.</a:t>
            </a:r>
          </a:p>
          <a:p>
            <a:endParaRPr lang="en-US" baseline="0" dirty="0" smtClean="0"/>
          </a:p>
          <a:p>
            <a:r>
              <a:rPr lang="en-US" baseline="0" dirty="0" smtClean="0"/>
              <a:t>If the construction of the proposed structure has been completed you need to edit the status of that mortality compost area to “active” to indicate that construction has been completed. If construction has not yet started, or is in process, use the status of “under construction”.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78</a:t>
            </a:fld>
            <a:endParaRPr lang="en-US" dirty="0"/>
          </a:p>
        </p:txBody>
      </p:sp>
    </p:spTree>
    <p:extLst>
      <p:ext uri="{BB962C8B-B14F-4D97-AF65-F5344CB8AC3E}">
        <p14:creationId xmlns:p14="http://schemas.microsoft.com/office/powerpoint/2010/main" val="19434104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this interactive slide, click on any data entry field to see answers to frequently asked questions about the data that needs to be entered for each mortality compost area. </a:t>
            </a:r>
          </a:p>
          <a:p>
            <a:endParaRPr lang="en-US" baseline="0" dirty="0" smtClean="0"/>
          </a:p>
          <a:p>
            <a:r>
              <a:rPr lang="en-US" baseline="0" dirty="0" smtClean="0"/>
              <a:t>The online service also has help text available by hovering over the drop down list choices for status.</a:t>
            </a:r>
          </a:p>
          <a:p>
            <a:endParaRPr lang="en-US" baseline="0" dirty="0" smtClean="0"/>
          </a:p>
          <a:p>
            <a:r>
              <a:rPr lang="en-US" baseline="0" dirty="0" smtClean="0"/>
              <a:t>Finally if you are going to be adding onto an existing mortality area – use the interactive slide and click on the status data field for more information on how to enter that addition into the online service.</a:t>
            </a:r>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79</a:t>
            </a:fld>
            <a:endParaRPr lang="en-US" dirty="0"/>
          </a:p>
        </p:txBody>
      </p:sp>
    </p:spTree>
    <p:extLst>
      <p:ext uri="{BB962C8B-B14F-4D97-AF65-F5344CB8AC3E}">
        <p14:creationId xmlns:p14="http://schemas.microsoft.com/office/powerpoint/2010/main" val="879939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clicking the register</a:t>
            </a:r>
            <a:r>
              <a:rPr lang="en-US" baseline="0" dirty="0" smtClean="0"/>
              <a:t> button you will receive an email with a link to finish creating your account. You will not be able to login into the service using your newly created username and password until you click the link in the verification email.</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8</a:t>
            </a:fld>
            <a:endParaRPr lang="en-US" dirty="0"/>
          </a:p>
        </p:txBody>
      </p:sp>
    </p:spTree>
    <p:extLst>
      <p:ext uri="{BB962C8B-B14F-4D97-AF65-F5344CB8AC3E}">
        <p14:creationId xmlns:p14="http://schemas.microsoft.com/office/powerpoint/2010/main" val="28297995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need to map the location of each mortality</a:t>
            </a:r>
            <a:r>
              <a:rPr lang="en-US" baseline="0" dirty="0" smtClean="0"/>
              <a:t> compost </a:t>
            </a:r>
            <a:r>
              <a:rPr lang="en-US" dirty="0" smtClean="0"/>
              <a:t>area.</a:t>
            </a:r>
            <a:r>
              <a:rPr lang="en-US" baseline="0" dirty="0" smtClean="0"/>
              <a:t> Even existing feedlots will need to update the mapped location of their </a:t>
            </a:r>
            <a:r>
              <a:rPr lang="en-US" dirty="0" smtClean="0"/>
              <a:t>mortality</a:t>
            </a:r>
            <a:r>
              <a:rPr lang="en-US" baseline="0" dirty="0" smtClean="0"/>
              <a:t> compost areas the first time you apply for a permit via the online service.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Using the map tool, zoom and drag the map until you see your facility on the screen. Then simply click a point in the center of the </a:t>
            </a:r>
            <a:r>
              <a:rPr lang="en-US" dirty="0" smtClean="0"/>
              <a:t>mortality</a:t>
            </a:r>
            <a:r>
              <a:rPr lang="en-US" baseline="0" dirty="0" smtClean="0"/>
              <a:t> compost area. For new </a:t>
            </a:r>
            <a:r>
              <a:rPr lang="en-US" dirty="0" smtClean="0"/>
              <a:t>mortality</a:t>
            </a:r>
            <a:r>
              <a:rPr lang="en-US" baseline="0" dirty="0" smtClean="0"/>
              <a:t> compost areas indicate the approximate location on the map. Click the save icon below the map to save the updated point on the map. </a:t>
            </a:r>
          </a:p>
          <a:p>
            <a:endParaRPr lang="en-US" baseline="0" dirty="0" smtClean="0"/>
          </a:p>
          <a:p>
            <a:r>
              <a:rPr lang="en-US" baseline="0" dirty="0" smtClean="0"/>
              <a:t>You can ignore the feedlot coordinates data displayed, it is automatically updated when you click save to update the dot on the map.</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80</a:t>
            </a:fld>
            <a:endParaRPr lang="en-US" dirty="0"/>
          </a:p>
        </p:txBody>
      </p:sp>
    </p:spTree>
    <p:extLst>
      <p:ext uri="{BB962C8B-B14F-4D97-AF65-F5344CB8AC3E}">
        <p14:creationId xmlns:p14="http://schemas.microsoft.com/office/powerpoint/2010/main" val="28552311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must read and agree to follow the air emissions plan displayed in the online service by checking the box at the top of the screen. This represents the minimum content of an adequate air emissions plan. If you want to add more to the plan you can attach additional information via the “supporting Documents” in the attachments tab.</a:t>
            </a:r>
          </a:p>
        </p:txBody>
      </p:sp>
      <p:sp>
        <p:nvSpPr>
          <p:cNvPr id="4" name="Slide Number Placeholder 3"/>
          <p:cNvSpPr>
            <a:spLocks noGrp="1"/>
          </p:cNvSpPr>
          <p:nvPr>
            <p:ph type="sldNum" sz="quarter" idx="10"/>
          </p:nvPr>
        </p:nvSpPr>
        <p:spPr/>
        <p:txBody>
          <a:bodyPr/>
          <a:lstStyle/>
          <a:p>
            <a:fld id="{662EB03C-EDBC-463D-8E74-873548201ACD}" type="slidenum">
              <a:rPr lang="en-US" smtClean="0"/>
              <a:t>81</a:t>
            </a:fld>
            <a:endParaRPr lang="en-US" dirty="0"/>
          </a:p>
        </p:txBody>
      </p:sp>
    </p:spTree>
    <p:extLst>
      <p:ext uri="{BB962C8B-B14F-4D97-AF65-F5344CB8AC3E}">
        <p14:creationId xmlns:p14="http://schemas.microsoft.com/office/powerpoint/2010/main" val="26209977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the</a:t>
            </a:r>
            <a:r>
              <a:rPr lang="en-US" baseline="0" dirty="0" smtClean="0"/>
              <a:t> yes no questions to complete the section on sensitive areas. Keep in mind that these questions should be answered yes if </a:t>
            </a:r>
            <a:r>
              <a:rPr lang="en-US" b="1" baseline="0" dirty="0" smtClean="0"/>
              <a:t>any part of the facility </a:t>
            </a:r>
            <a:r>
              <a:rPr lang="en-US" baseline="0" dirty="0" smtClean="0"/>
              <a:t>is within the areas indicated.</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82</a:t>
            </a:fld>
            <a:endParaRPr lang="en-US" dirty="0"/>
          </a:p>
        </p:txBody>
      </p:sp>
    </p:spTree>
    <p:extLst>
      <p:ext uri="{BB962C8B-B14F-4D97-AF65-F5344CB8AC3E}">
        <p14:creationId xmlns:p14="http://schemas.microsoft.com/office/powerpoint/2010/main" val="19782628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need to answer</a:t>
            </a:r>
            <a:r>
              <a:rPr lang="en-US" baseline="0" dirty="0" smtClean="0"/>
              <a:t> the yes/no questions on this screen to help determine is environmental review is needed before your permit can be issued.</a:t>
            </a:r>
          </a:p>
          <a:p>
            <a:endParaRPr lang="en-US" baseline="0" dirty="0" smtClean="0"/>
          </a:p>
          <a:p>
            <a:r>
              <a:rPr lang="en-US" baseline="0" dirty="0" smtClean="0"/>
              <a:t>More yes/no questions will appear based upon your initial answers. </a:t>
            </a:r>
          </a:p>
          <a:p>
            <a:endParaRPr lang="en-US" baseline="0" dirty="0" smtClean="0"/>
          </a:p>
          <a:p>
            <a:r>
              <a:rPr lang="en-US" baseline="0" dirty="0" smtClean="0"/>
              <a:t>You must answer all the questions before you can advance, even those that are not typically applicable to feedlots.</a:t>
            </a:r>
          </a:p>
          <a:p>
            <a:endParaRPr lang="en-US" baseline="0" dirty="0" smtClean="0"/>
          </a:p>
          <a:p>
            <a:r>
              <a:rPr lang="en-US" baseline="0" dirty="0" smtClean="0"/>
              <a:t>If environmental review is required you will need to upload the documents as part of the permit application.</a:t>
            </a:r>
          </a:p>
        </p:txBody>
      </p:sp>
      <p:sp>
        <p:nvSpPr>
          <p:cNvPr id="4" name="Slide Number Placeholder 3"/>
          <p:cNvSpPr>
            <a:spLocks noGrp="1"/>
          </p:cNvSpPr>
          <p:nvPr>
            <p:ph type="sldNum" sz="quarter" idx="10"/>
          </p:nvPr>
        </p:nvSpPr>
        <p:spPr/>
        <p:txBody>
          <a:bodyPr/>
          <a:lstStyle/>
          <a:p>
            <a:fld id="{662EB03C-EDBC-463D-8E74-873548201ACD}" type="slidenum">
              <a:rPr lang="en-US" smtClean="0"/>
              <a:t>83</a:t>
            </a:fld>
            <a:endParaRPr lang="en-US" dirty="0"/>
          </a:p>
        </p:txBody>
      </p:sp>
    </p:spTree>
    <p:extLst>
      <p:ext uri="{BB962C8B-B14F-4D97-AF65-F5344CB8AC3E}">
        <p14:creationId xmlns:p14="http://schemas.microsoft.com/office/powerpoint/2010/main" val="6251826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Environmental</a:t>
            </a:r>
            <a:r>
              <a:rPr lang="en-US" baseline="0" dirty="0" smtClean="0"/>
              <a:t> review is mandatory of you are….</a:t>
            </a:r>
          </a:p>
          <a:p>
            <a:endParaRPr lang="en-US" baseline="0" dirty="0" smtClean="0"/>
          </a:p>
          <a:p>
            <a:r>
              <a:rPr lang="en-US" baseline="0" dirty="0" smtClean="0"/>
              <a:t>Building a brand new facility with the capacity of 1,000 or more animal units or </a:t>
            </a:r>
          </a:p>
          <a:p>
            <a:r>
              <a:rPr lang="en-US" baseline="0" dirty="0" smtClean="0"/>
              <a:t>Are expanding an existing site by a capacity of 1,000 or more animal units in a 3 year period.</a:t>
            </a:r>
          </a:p>
          <a:p>
            <a:endParaRPr lang="en-US" baseline="0" dirty="0" smtClean="0"/>
          </a:p>
          <a:p>
            <a:r>
              <a:rPr lang="en-US" baseline="0" dirty="0" smtClean="0"/>
              <a:t>It is also possible that environmental review is required because, the cumulative total of expansion at all sites you own within the same geographic area is 1,000 animal units or more within the past three years. This is referred to as a phased action. The extent of the same geographic area depends on a number of factors and is determined on a case by case basis. Generally, facilities that are at least 6 miles apart are not considered to be in the same geographic area.</a:t>
            </a:r>
          </a:p>
          <a:p>
            <a:endParaRPr lang="en-US" baseline="0" dirty="0" smtClean="0"/>
          </a:p>
          <a:p>
            <a:r>
              <a:rPr lang="en-US" baseline="0" dirty="0" smtClean="0"/>
              <a:t>One important note is that the threshold for mandatory environmental review drops to 500 or more animal units in sensitive areas.</a:t>
            </a:r>
          </a:p>
        </p:txBody>
      </p:sp>
      <p:sp>
        <p:nvSpPr>
          <p:cNvPr id="4" name="Slide Number Placeholder 3"/>
          <p:cNvSpPr>
            <a:spLocks noGrp="1"/>
          </p:cNvSpPr>
          <p:nvPr>
            <p:ph type="sldNum" sz="quarter" idx="10"/>
          </p:nvPr>
        </p:nvSpPr>
        <p:spPr/>
        <p:txBody>
          <a:bodyPr/>
          <a:lstStyle/>
          <a:p>
            <a:fld id="{662EB03C-EDBC-463D-8E74-873548201ACD}" type="slidenum">
              <a:rPr lang="en-US" smtClean="0"/>
              <a:t>84</a:t>
            </a:fld>
            <a:endParaRPr lang="en-US" dirty="0"/>
          </a:p>
        </p:txBody>
      </p:sp>
    </p:spTree>
    <p:extLst>
      <p:ext uri="{BB962C8B-B14F-4D97-AF65-F5344CB8AC3E}">
        <p14:creationId xmlns:p14="http://schemas.microsoft.com/office/powerpoint/2010/main" val="27223909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 will need to answer</a:t>
            </a:r>
            <a:r>
              <a:rPr lang="en-US" baseline="0" dirty="0" smtClean="0"/>
              <a:t> the yes/no questions on this screen to indicate if your facility is required by the MPCA to perform monitoring of potential emissions.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Monitoring at feedlots typically consists of groundwater sampling via monitoring wells or tile lines associated with liquid manure storage areas.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are one of the limited number of facilities that is required to monitor, you will need to upload a copy of the monitoring plan that you are following and input information about the type and frequency of monitoring you are doing.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will need to enter information about your facility monitoring locations one at a time. You can add as many facility monitoring locations as you need by using the add button.</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62EB03C-EDBC-463D-8E74-873548201ACD}" type="slidenum">
              <a:rPr lang="en-US" smtClean="0"/>
              <a:t>85</a:t>
            </a:fld>
            <a:endParaRPr lang="en-US" dirty="0"/>
          </a:p>
        </p:txBody>
      </p:sp>
    </p:spTree>
    <p:extLst>
      <p:ext uri="{BB962C8B-B14F-4D97-AF65-F5344CB8AC3E}">
        <p14:creationId xmlns:p14="http://schemas.microsoft.com/office/powerpoint/2010/main" val="23676820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this interactive slide, click on any data entry field to see answers to frequently asked questions about the data that needs to be entered for each facility monitoring point. </a:t>
            </a:r>
          </a:p>
          <a:p>
            <a:endParaRPr lang="en-US" baseline="0" dirty="0" smtClean="0"/>
          </a:p>
          <a:p>
            <a:r>
              <a:rPr lang="en-US" baseline="0" dirty="0" smtClean="0"/>
              <a:t>The online service also has help text available by hovering over the drop down list choices for status.</a:t>
            </a:r>
          </a:p>
          <a:p>
            <a:endParaRPr lang="en-US" baseline="0" dirty="0" smtClean="0"/>
          </a:p>
          <a:p>
            <a:r>
              <a:rPr lang="en-US" dirty="0" smtClean="0"/>
              <a:t>You will</a:t>
            </a:r>
            <a:r>
              <a:rPr lang="en-US" baseline="0" dirty="0" smtClean="0"/>
              <a:t> likely need to click the add button in order to list all the types of tests performed on the sample obtained from this monitoring location.</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86</a:t>
            </a:fld>
            <a:endParaRPr lang="en-US" dirty="0"/>
          </a:p>
        </p:txBody>
      </p:sp>
    </p:spTree>
    <p:extLst>
      <p:ext uri="{BB962C8B-B14F-4D97-AF65-F5344CB8AC3E}">
        <p14:creationId xmlns:p14="http://schemas.microsoft.com/office/powerpoint/2010/main" val="23699018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need to map the location of each facility monitoring point.</a:t>
            </a:r>
            <a:r>
              <a:rPr lang="en-US" baseline="0" dirty="0" smtClean="0"/>
              <a:t> You can either use the map or enter the precise longitude and latitude.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To use the map tool, zoom and drag the map until you see your facility on the screen. Then simply click the point where the sample is taken. Click the save icon below the map to save the updated point on the map. This will automatically update the monitoring coordinates data to the left of the map.</a:t>
            </a:r>
          </a:p>
          <a:p>
            <a:endParaRPr lang="en-US" baseline="0" dirty="0" smtClean="0"/>
          </a:p>
          <a:p>
            <a:r>
              <a:rPr lang="en-US" baseline="0" dirty="0" smtClean="0"/>
              <a:t>If you have the precise longitude and latitude of the facility monitoring point you can enter it into the monitoring coordinates box to update the dot on the map.</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87</a:t>
            </a:fld>
            <a:endParaRPr lang="en-US" dirty="0"/>
          </a:p>
        </p:txBody>
      </p:sp>
    </p:spTree>
    <p:extLst>
      <p:ext uri="{BB962C8B-B14F-4D97-AF65-F5344CB8AC3E}">
        <p14:creationId xmlns:p14="http://schemas.microsoft.com/office/powerpoint/2010/main" val="38050409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need to answer</a:t>
            </a:r>
            <a:r>
              <a:rPr lang="en-US" baseline="0" dirty="0" smtClean="0"/>
              <a:t> the question about how much manure you transfer.</a:t>
            </a:r>
          </a:p>
          <a:p>
            <a:endParaRPr lang="en-US" baseline="0" dirty="0" smtClean="0"/>
          </a:p>
          <a:p>
            <a:r>
              <a:rPr lang="en-US" baseline="0" dirty="0" smtClean="0"/>
              <a:t>Manure ownership is considered transferred if… manure is applied to land that is NOT owned, leased, rented, or otherwise operated by the feedlot ownership entity… AND… no member of the ownership entity controls the nutrient application decisions for that field.</a:t>
            </a:r>
          </a:p>
          <a:p>
            <a:endParaRPr lang="en-US" baseline="0" dirty="0" smtClean="0"/>
          </a:p>
          <a:p>
            <a:r>
              <a:rPr lang="en-US" baseline="0" dirty="0" smtClean="0"/>
              <a:t>As an example, manure ownership is NOT transferred when manure is applied to land operated by a partner of the LLP that owns the feedlot.</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88</a:t>
            </a:fld>
            <a:endParaRPr lang="en-US" dirty="0"/>
          </a:p>
        </p:txBody>
      </p:sp>
    </p:spTree>
    <p:extLst>
      <p:ext uri="{BB962C8B-B14F-4D97-AF65-F5344CB8AC3E}">
        <p14:creationId xmlns:p14="http://schemas.microsoft.com/office/powerpoint/2010/main" val="14879892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ALL manure is transferred</a:t>
            </a:r>
            <a:r>
              <a:rPr lang="en-US" baseline="0" dirty="0" smtClean="0"/>
              <a:t> you will need to upload the completed Manure transfer plan. You must use the MPCA standardized form. A link to the form is provided in the online service.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NO manure is transferred</a:t>
            </a:r>
            <a:r>
              <a:rPr lang="en-US" baseline="0" dirty="0" smtClean="0"/>
              <a:t> you will need to upload the data file from the MPCA MMP spreadsheet. The next slide will have more information about the MPCA MMP Spreadsheet and the associated data file. A link to the spreadsheet is provided in the online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If some manure is transferred you will need to upload both the Manure Transfer Plan and the data file from the MMP Spreadsheet.</a:t>
            </a:r>
            <a:endParaRPr lang="en-US"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89</a:t>
            </a:fld>
            <a:endParaRPr lang="en-US" dirty="0"/>
          </a:p>
        </p:txBody>
      </p:sp>
    </p:spTree>
    <p:extLst>
      <p:ext uri="{BB962C8B-B14F-4D97-AF65-F5344CB8AC3E}">
        <p14:creationId xmlns:p14="http://schemas.microsoft.com/office/powerpoint/2010/main" val="2718845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now be</a:t>
            </a:r>
            <a:r>
              <a:rPr lang="en-US" baseline="0" dirty="0" smtClean="0"/>
              <a:t> able to login to the service by entering your username and password and then clicking the Login button.</a:t>
            </a:r>
          </a:p>
          <a:p>
            <a:endParaRPr lang="en-US" baseline="0" dirty="0" smtClean="0"/>
          </a:p>
          <a:p>
            <a:r>
              <a:rPr lang="en-US" baseline="0" dirty="0" smtClean="0"/>
              <a:t>In the future, if you forget your password, you can click the forgot password link on this page to re-set your password.</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9</a:t>
            </a:fld>
            <a:endParaRPr lang="en-US" dirty="0"/>
          </a:p>
        </p:txBody>
      </p:sp>
    </p:spTree>
    <p:extLst>
      <p:ext uri="{BB962C8B-B14F-4D97-AF65-F5344CB8AC3E}">
        <p14:creationId xmlns:p14="http://schemas.microsoft.com/office/powerpoint/2010/main" val="36478413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MPCA MMP spreadsheet is a Microsoft</a:t>
            </a:r>
            <a:r>
              <a:rPr lang="en-US" baseline="0" dirty="0" smtClean="0"/>
              <a:t> excel based program that is used to develop a MMP that complies will all requirements of the state feedlot rules and applicable permit requirements. You can download a copy of the program from MPCA website.</a:t>
            </a:r>
          </a:p>
          <a:p>
            <a:endParaRPr lang="en-US" baseline="0" dirty="0" smtClean="0"/>
          </a:p>
          <a:p>
            <a:r>
              <a:rPr lang="en-US" baseline="0" dirty="0" smtClean="0"/>
              <a:t>Once you have created a MMP with the program you will need to save the data for your farm. This is accomplished by navigating to the add-ins menu within the MMP spreadsheet program and clicking “Save Farm Data”. This will produce a second excel file that just contains the data you entered into the MMP spreadsheet. It is this file that will need to be uploaded to the online permit application service. No other file types will be accepted. You cannot simply upload a PDF of the completed MMP spreadsheet, only the data file will be allowed to be uploaded to the service.</a:t>
            </a:r>
          </a:p>
          <a:p>
            <a:endParaRPr lang="en-US" baseline="0" dirty="0" smtClean="0"/>
          </a:p>
          <a:p>
            <a:r>
              <a:rPr lang="en-US" baseline="0" dirty="0" smtClean="0"/>
              <a:t>If you need help developing a MMP with this spreadsheet please refer to the guidance document link provided in this tutorial.</a:t>
            </a:r>
          </a:p>
        </p:txBody>
      </p:sp>
      <p:sp>
        <p:nvSpPr>
          <p:cNvPr id="4" name="Slide Number Placeholder 3"/>
          <p:cNvSpPr>
            <a:spLocks noGrp="1"/>
          </p:cNvSpPr>
          <p:nvPr>
            <p:ph type="sldNum" sz="quarter" idx="10"/>
          </p:nvPr>
        </p:nvSpPr>
        <p:spPr/>
        <p:txBody>
          <a:bodyPr/>
          <a:lstStyle/>
          <a:p>
            <a:fld id="{662EB03C-EDBC-463D-8E74-873548201ACD}" type="slidenum">
              <a:rPr lang="en-US" smtClean="0"/>
              <a:t>90</a:t>
            </a:fld>
            <a:endParaRPr lang="en-US" dirty="0"/>
          </a:p>
        </p:txBody>
      </p:sp>
    </p:spTree>
    <p:extLst>
      <p:ext uri="{BB962C8B-B14F-4D97-AF65-F5344CB8AC3E}">
        <p14:creationId xmlns:p14="http://schemas.microsoft.com/office/powerpoint/2010/main" val="28499348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the MMP documents are completed outside of the service, you will need to upload them to the service for MPCA review and approval. To upload a document simply click Upload file and select the file from your computer that you would like to attach to your application.</a:t>
            </a:r>
          </a:p>
          <a:p>
            <a:endParaRPr lang="en-US" baseline="0" dirty="0" smtClean="0"/>
          </a:p>
          <a:p>
            <a:r>
              <a:rPr lang="en-US" baseline="0" dirty="0" smtClean="0"/>
              <a:t>As part of the document upload process you will need to input a document date. This should be the date that the plans were finalized not the date you uploaded them to the service.</a:t>
            </a:r>
          </a:p>
          <a:p>
            <a:endParaRPr lang="en-US" baseline="0" dirty="0" smtClean="0"/>
          </a:p>
          <a:p>
            <a:r>
              <a:rPr lang="en-US" baseline="0" dirty="0" smtClean="0"/>
              <a:t>Field maps are required to accompany the MMP spreadsheet data file. These are uploaded to the service via the attachments tab.</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91</a:t>
            </a:fld>
            <a:endParaRPr lang="en-US" dirty="0"/>
          </a:p>
        </p:txBody>
      </p:sp>
    </p:spTree>
    <p:extLst>
      <p:ext uri="{BB962C8B-B14F-4D97-AF65-F5344CB8AC3E}">
        <p14:creationId xmlns:p14="http://schemas.microsoft.com/office/powerpoint/2010/main" val="27273118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an application can be formally submitted ALL</a:t>
            </a:r>
            <a:r>
              <a:rPr lang="en-US" baseline="0" dirty="0" smtClean="0"/>
              <a:t> required attachments must be uploaded to the online service.</a:t>
            </a:r>
          </a:p>
          <a:p>
            <a:endParaRPr lang="en-US" baseline="0" dirty="0" smtClean="0"/>
          </a:p>
          <a:p>
            <a:r>
              <a:rPr lang="en-US" baseline="0" dirty="0" smtClean="0"/>
              <a:t>The attachments screen provides a list of all required and optional attachments. To upload a document simply click Upload file and select the file from your computer that you would like to attach to your application.</a:t>
            </a:r>
          </a:p>
          <a:p>
            <a:endParaRPr lang="en-US" baseline="0" dirty="0" smtClean="0"/>
          </a:p>
          <a:p>
            <a:r>
              <a:rPr lang="en-US" baseline="0" dirty="0" smtClean="0"/>
              <a:t>As part of the document upload process you will need to input a document date. This should be the date that the plans were finalized not the date you uploaded them to the service.</a:t>
            </a:r>
          </a:p>
          <a:p>
            <a:endParaRPr lang="en-US" baseline="0" dirty="0" smtClean="0"/>
          </a:p>
          <a:p>
            <a:r>
              <a:rPr lang="en-US" baseline="0" dirty="0" smtClean="0"/>
              <a:t>Some types of attachments are limited to one uploaded document, others allow multiple document uploads.  </a:t>
            </a:r>
          </a:p>
          <a:p>
            <a:endParaRPr lang="en-US" baseline="0" dirty="0" smtClean="0"/>
          </a:p>
          <a:p>
            <a:r>
              <a:rPr lang="en-US" baseline="0" dirty="0" smtClean="0"/>
              <a:t>If you uploaded a document earlier in the service it will appear in the list on the attachments screen.</a:t>
            </a:r>
          </a:p>
          <a:p>
            <a:endParaRPr lang="en-US" baseline="0" dirty="0" smtClean="0"/>
          </a:p>
          <a:p>
            <a:r>
              <a:rPr lang="en-US" baseline="0" dirty="0" smtClean="0"/>
              <a:t>For documents that do not fit into one of the provided document types, upload it to the “supporting application documents” section of the attachments screen.</a:t>
            </a:r>
          </a:p>
          <a:p>
            <a:endParaRPr lang="en-US" baseline="0" dirty="0" smtClean="0"/>
          </a:p>
          <a:p>
            <a:r>
              <a:rPr lang="en-US" baseline="0" dirty="0" smtClean="0"/>
              <a:t>Be sure to scroll all the way to the bottom to verify all required attachments have been uploaded to the service.</a:t>
            </a:r>
          </a:p>
          <a:p>
            <a:endParaRPr lang="en-US" baseline="0" dirty="0" smtClean="0"/>
          </a:p>
        </p:txBody>
      </p:sp>
      <p:sp>
        <p:nvSpPr>
          <p:cNvPr id="4" name="Slide Number Placeholder 3"/>
          <p:cNvSpPr>
            <a:spLocks noGrp="1"/>
          </p:cNvSpPr>
          <p:nvPr>
            <p:ph type="sldNum" sz="quarter" idx="10"/>
          </p:nvPr>
        </p:nvSpPr>
        <p:spPr/>
        <p:txBody>
          <a:bodyPr/>
          <a:lstStyle/>
          <a:p>
            <a:fld id="{662EB03C-EDBC-463D-8E74-873548201ACD}" type="slidenum">
              <a:rPr lang="en-US" smtClean="0"/>
              <a:t>92</a:t>
            </a:fld>
            <a:endParaRPr lang="en-US" dirty="0"/>
          </a:p>
        </p:txBody>
      </p:sp>
    </p:spTree>
    <p:extLst>
      <p:ext uri="{BB962C8B-B14F-4D97-AF65-F5344CB8AC3E}">
        <p14:creationId xmlns:p14="http://schemas.microsoft.com/office/powerpoint/2010/main" val="9085074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Construction plans and</a:t>
            </a:r>
            <a:r>
              <a:rPr lang="en-US" baseline="0" dirty="0" smtClean="0"/>
              <a:t> specifications are required for all new manure storage or treatment areas. It is not required to upload plans for existing structures.</a:t>
            </a:r>
          </a:p>
          <a:p>
            <a:endParaRPr lang="en-US" baseline="0" dirty="0" smtClean="0"/>
          </a:p>
          <a:p>
            <a:r>
              <a:rPr lang="en-US" baseline="0" dirty="0" smtClean="0"/>
              <a:t>A manure transfer plan is required if any amount of manure is transferred. It must be completed on the MPCA standardized form.</a:t>
            </a:r>
          </a:p>
          <a:p>
            <a:endParaRPr lang="en-US" baseline="0" dirty="0" smtClean="0"/>
          </a:p>
          <a:p>
            <a:r>
              <a:rPr lang="en-US" baseline="0" dirty="0" smtClean="0"/>
              <a:t>Use of the MPCA MMP spreadsheet is required when not all manure is transferred. You must upload the MMP data file from this spreadsheet.</a:t>
            </a:r>
          </a:p>
          <a:p>
            <a:endParaRPr lang="en-US" baseline="0" dirty="0" smtClean="0"/>
          </a:p>
          <a:p>
            <a:r>
              <a:rPr lang="en-US" baseline="0" dirty="0" smtClean="0"/>
              <a:t>Fields maps, which are most commonly aerial photos, are required for any field listed in the MPCA MMP spreadsheet data file, even if it is not used for land application in the current planning year. The maps need to identify all sensitive features and setbacks that will be observed near these features.</a:t>
            </a:r>
          </a:p>
          <a:p>
            <a:endParaRPr lang="en-US" baseline="0" dirty="0" smtClean="0"/>
          </a:p>
          <a:p>
            <a:r>
              <a:rPr lang="en-US" baseline="0" dirty="0" smtClean="0"/>
              <a:t>When a facility of 500 or more animal units and is constructing or expanding, the feedlot owner is required to provide notice of the planned construction or expansion to residents and land owners within 5,000 ft of the facility. This is referred to as the good neighbor notice. You will need to provide evidence that this notice was completed. For more information about this notice click on the orange hyperlink text.</a:t>
            </a:r>
          </a:p>
          <a:p>
            <a:endParaRPr lang="en-US" baseline="0" dirty="0" smtClean="0"/>
          </a:p>
          <a:p>
            <a:r>
              <a:rPr lang="en-US" baseline="0" dirty="0" smtClean="0"/>
              <a:t>An emergency response plan that outlines the facilities plan to respond to spills, fires, or other emergencies will be also need to be uploaded to the service for NPDES and SDS permit applications. The recommended form for this plan can be obtained by clicking on the orange hyperlink text.</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93</a:t>
            </a:fld>
            <a:endParaRPr lang="en-US" dirty="0"/>
          </a:p>
        </p:txBody>
      </p:sp>
    </p:spTree>
    <p:extLst>
      <p:ext uri="{BB962C8B-B14F-4D97-AF65-F5344CB8AC3E}">
        <p14:creationId xmlns:p14="http://schemas.microsoft.com/office/powerpoint/2010/main" val="13258502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a facility of 300 or more animal units is constructed or expanded in a non-delegated county, the county is required to hold a public meeting about the proposal. You will need to provide the official minutes from this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environmental review is required, you will need to upload the EAW form, air modeling results, and other documents associated with the environmental review process. More information about the required documents can be obtained via the orange hyperlinks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construction activities at a feedlot disturb one or more acres, a stormwater pollution prevention plan, or SWPPP, is required. Use of the MPCA form is recommended. The document is only required to be uploaded to the online service when 50 or more acres of land are disturbed.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If the facility is a MN agricultural water quality certified farm, please attach evidence of completion of that certification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monitoring plan outlines the location, type, and frequency of MPCA required facility monitoring. Upload the MPCA approved monitoring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“supporting application documents” section of the attachments screen is used to upload documents that do not fit into the other categories. Some common examples include soil or manure test results or MN phosphorus index results.</a:t>
            </a:r>
          </a:p>
        </p:txBody>
      </p:sp>
      <p:sp>
        <p:nvSpPr>
          <p:cNvPr id="4" name="Slide Number Placeholder 3"/>
          <p:cNvSpPr>
            <a:spLocks noGrp="1"/>
          </p:cNvSpPr>
          <p:nvPr>
            <p:ph type="sldNum" sz="quarter" idx="10"/>
          </p:nvPr>
        </p:nvSpPr>
        <p:spPr/>
        <p:txBody>
          <a:bodyPr/>
          <a:lstStyle/>
          <a:p>
            <a:fld id="{662EB03C-EDBC-463D-8E74-873548201ACD}" type="slidenum">
              <a:rPr lang="en-US" smtClean="0"/>
              <a:t>94</a:t>
            </a:fld>
            <a:endParaRPr lang="en-US" dirty="0"/>
          </a:p>
        </p:txBody>
      </p:sp>
    </p:spTree>
    <p:extLst>
      <p:ext uri="{BB962C8B-B14F-4D97-AF65-F5344CB8AC3E}">
        <p14:creationId xmlns:p14="http://schemas.microsoft.com/office/powerpoint/2010/main" val="31808922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summary screen is a list of all information gathered throughout the completion</a:t>
            </a:r>
            <a:r>
              <a:rPr lang="en-US" baseline="0" dirty="0" smtClean="0"/>
              <a:t> of your application via the online service, which is known as the copy of record. You will also receive this via email.</a:t>
            </a:r>
          </a:p>
          <a:p>
            <a:endParaRPr lang="en-US" baseline="0" dirty="0" smtClean="0"/>
          </a:p>
          <a:p>
            <a:r>
              <a:rPr lang="en-US" baseline="0" dirty="0" smtClean="0"/>
              <a:t>Review this information and verify that it is accurate and correct. If not, use the tabs at the top of the screen to navigate back to a section to correct issues.</a:t>
            </a:r>
          </a:p>
          <a:p>
            <a:endParaRPr lang="en-US" baseline="0" dirty="0" smtClean="0"/>
          </a:p>
          <a:p>
            <a:r>
              <a:rPr lang="en-US" baseline="0" dirty="0" smtClean="0"/>
              <a:t>You must scroll all the way to the bottom of the page to click the next button to proceed.</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95</a:t>
            </a:fld>
            <a:endParaRPr lang="en-US" dirty="0"/>
          </a:p>
        </p:txBody>
      </p:sp>
    </p:spTree>
    <p:extLst>
      <p:ext uri="{BB962C8B-B14F-4D97-AF65-F5344CB8AC3E}">
        <p14:creationId xmlns:p14="http://schemas.microsoft.com/office/powerpoint/2010/main" val="314447047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certification process is where you will actually sign and</a:t>
            </a:r>
            <a:r>
              <a:rPr lang="en-US" baseline="0" dirty="0" smtClean="0"/>
              <a:t> formally submit the application.</a:t>
            </a:r>
          </a:p>
          <a:p>
            <a:endParaRPr lang="en-US" baseline="0" dirty="0" smtClean="0"/>
          </a:p>
          <a:p>
            <a:r>
              <a:rPr lang="en-US" baseline="0" dirty="0" smtClean="0"/>
              <a:t>Based on your level of facility access you will only see one of the two buttons shown.</a:t>
            </a:r>
          </a:p>
          <a:p>
            <a:endParaRPr lang="en-US" baseline="0" dirty="0" smtClean="0"/>
          </a:p>
          <a:p>
            <a:r>
              <a:rPr lang="en-US" baseline="0" dirty="0" smtClean="0"/>
              <a:t>Click on the button available to you to proceed with signing the application.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62EB03C-EDBC-463D-8E74-873548201ACD}" type="slidenum">
              <a:rPr lang="en-US" smtClean="0"/>
              <a:t>96</a:t>
            </a:fld>
            <a:endParaRPr lang="en-US" dirty="0"/>
          </a:p>
        </p:txBody>
      </p:sp>
    </p:spTree>
    <p:extLst>
      <p:ext uri="{BB962C8B-B14F-4D97-AF65-F5344CB8AC3E}">
        <p14:creationId xmlns:p14="http://schemas.microsoft.com/office/powerpoint/2010/main" val="39103365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only have feedlot preparer access you will need to select a feedlot signatory and then click the notify button. This alerts them that you have completed your work and the application is ready for them to sign. The service will automatically send them an email with instructions on how to sign the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After the application is signed, either you, or the owner, can pay the applicable permit application fee and formally submit the application to the MPCA.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would like to see the screens that the owner will need to complete click the cloud icon.</a:t>
            </a:r>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97</a:t>
            </a:fld>
            <a:endParaRPr lang="en-US" dirty="0"/>
          </a:p>
        </p:txBody>
      </p:sp>
    </p:spTree>
    <p:extLst>
      <p:ext uri="{BB962C8B-B14F-4D97-AF65-F5344CB8AC3E}">
        <p14:creationId xmlns:p14="http://schemas.microsoft.com/office/powerpoint/2010/main" val="12950673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feedlot signatory</a:t>
            </a:r>
            <a:r>
              <a:rPr lang="en-US" baseline="0" dirty="0" smtClean="0"/>
              <a:t> you will need to read the certification statement and then sign the application by first answering the challenge question correctly and then clicking the certify button.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98</a:t>
            </a:fld>
            <a:endParaRPr lang="en-US" dirty="0"/>
          </a:p>
        </p:txBody>
      </p:sp>
    </p:spTree>
    <p:extLst>
      <p:ext uri="{BB962C8B-B14F-4D97-AF65-F5344CB8AC3E}">
        <p14:creationId xmlns:p14="http://schemas.microsoft.com/office/powerpoint/2010/main" val="37135300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application</a:t>
            </a:r>
            <a:r>
              <a:rPr lang="en-US" baseline="0" dirty="0" smtClean="0"/>
              <a:t> has been signed click the Submit button to formally send your application to the MPCA for review.</a:t>
            </a:r>
          </a:p>
          <a:p>
            <a:endParaRPr lang="en-US" baseline="0" dirty="0" smtClean="0"/>
          </a:p>
          <a:p>
            <a:r>
              <a:rPr lang="en-US" baseline="0" dirty="0" smtClean="0"/>
              <a:t>After you click submit you will no longer be able to edit information within the application via the online service.</a:t>
            </a:r>
            <a:endParaRPr lang="en-US" dirty="0"/>
          </a:p>
        </p:txBody>
      </p:sp>
      <p:sp>
        <p:nvSpPr>
          <p:cNvPr id="4" name="Slide Number Placeholder 3"/>
          <p:cNvSpPr>
            <a:spLocks noGrp="1"/>
          </p:cNvSpPr>
          <p:nvPr>
            <p:ph type="sldNum" sz="quarter" idx="10"/>
          </p:nvPr>
        </p:nvSpPr>
        <p:spPr/>
        <p:txBody>
          <a:bodyPr/>
          <a:lstStyle/>
          <a:p>
            <a:fld id="{662EB03C-EDBC-463D-8E74-873548201ACD}" type="slidenum">
              <a:rPr lang="en-US" smtClean="0"/>
              <a:t>99</a:t>
            </a:fld>
            <a:endParaRPr lang="en-US" dirty="0"/>
          </a:p>
        </p:txBody>
      </p:sp>
    </p:spTree>
    <p:extLst>
      <p:ext uri="{BB962C8B-B14F-4D97-AF65-F5344CB8AC3E}">
        <p14:creationId xmlns:p14="http://schemas.microsoft.com/office/powerpoint/2010/main" val="93697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normAutofit/>
          </a:bodyPr>
          <a:lstStyle>
            <a:lvl1pPr>
              <a:defRPr sz="3200" cap="none" baseline="0">
                <a:effectLst/>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1C2534A-AFBF-433F-B777-9C2F47E6C3EA}" type="datetimeFigureOut">
              <a:rPr lang="en-US" smtClean="0"/>
              <a:t>3/4/2022</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EF66E21-1331-4D9E-96ED-865490DD2089}" type="slidenum">
              <a:rPr lang="en-US" smtClean="0"/>
              <a:t>‹#›</a:t>
            </a:fld>
            <a:endParaRPr lang="en-US" dirty="0"/>
          </a:p>
        </p:txBody>
      </p:sp>
    </p:spTree>
    <p:extLst>
      <p:ext uri="{BB962C8B-B14F-4D97-AF65-F5344CB8AC3E}">
        <p14:creationId xmlns:p14="http://schemas.microsoft.com/office/powerpoint/2010/main" val="26679385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61C2534A-AFBF-433F-B777-9C2F47E6C3EA}" type="datetimeFigureOut">
              <a:rPr lang="en-US" smtClean="0"/>
              <a:t>3/4/2022</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EF66E21-1331-4D9E-96ED-865490DD2089}"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extLst>
      <p:ext uri="{BB962C8B-B14F-4D97-AF65-F5344CB8AC3E}">
        <p14:creationId xmlns:p14="http://schemas.microsoft.com/office/powerpoint/2010/main" val="63044040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1C2534A-AFBF-433F-B777-9C2F47E6C3EA}" type="datetimeFigureOut">
              <a:rPr lang="en-US" smtClean="0"/>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F66E21-1331-4D9E-96ED-865490DD2089}" type="slidenum">
              <a:rPr lang="en-US" smtClean="0"/>
              <a:t>‹#›</a:t>
            </a:fld>
            <a:endParaRPr lang="en-US" dirty="0"/>
          </a:p>
        </p:txBody>
      </p:sp>
    </p:spTree>
    <p:extLst>
      <p:ext uri="{BB962C8B-B14F-4D97-AF65-F5344CB8AC3E}">
        <p14:creationId xmlns:p14="http://schemas.microsoft.com/office/powerpoint/2010/main" val="215170050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1C2534A-AFBF-433F-B777-9C2F47E6C3EA}" type="datetimeFigureOut">
              <a:rPr lang="en-US" smtClean="0"/>
              <a:t>3/4/2022</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FEF66E21-1331-4D9E-96ED-865490DD2089}" type="slidenum">
              <a:rPr lang="en-US" smtClean="0"/>
              <a:t>‹#›</a:t>
            </a:fld>
            <a:endParaRPr lang="en-US" dirty="0"/>
          </a:p>
        </p:txBody>
      </p:sp>
    </p:spTree>
    <p:extLst>
      <p:ext uri="{BB962C8B-B14F-4D97-AF65-F5344CB8AC3E}">
        <p14:creationId xmlns:p14="http://schemas.microsoft.com/office/powerpoint/2010/main" val="26575223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B7B2DBB-F702-4577-B30E-D9A770396464}" type="slidenum">
              <a:rPr lang="en-US" altLang="en-US"/>
              <a:pPr/>
              <a:t>‹#›</a:t>
            </a:fld>
            <a:endParaRPr lang="en-US" altLang="en-US" dirty="0"/>
          </a:p>
        </p:txBody>
      </p:sp>
    </p:spTree>
    <p:extLst>
      <p:ext uri="{BB962C8B-B14F-4D97-AF65-F5344CB8AC3E}">
        <p14:creationId xmlns:p14="http://schemas.microsoft.com/office/powerpoint/2010/main" val="830540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March 2009</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A09BE-D3D0-4AEE-9AED-F3CFFC60B439}" type="slidenum">
              <a:rPr lang="en-US" altLang="en-US"/>
              <a:pPr/>
              <a:t>‹#›</a:t>
            </a:fld>
            <a:endParaRPr lang="en-US" altLang="en-US"/>
          </a:p>
        </p:txBody>
      </p:sp>
    </p:spTree>
    <p:extLst>
      <p:ext uri="{BB962C8B-B14F-4D97-AF65-F5344CB8AC3E}">
        <p14:creationId xmlns:p14="http://schemas.microsoft.com/office/powerpoint/2010/main" val="954409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March 2009</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B04DE84-318A-46A6-92E7-A471D7598051}" type="slidenum">
              <a:rPr lang="en-US" altLang="en-US"/>
              <a:pPr/>
              <a:t>‹#›</a:t>
            </a:fld>
            <a:endParaRPr lang="en-US" altLang="en-US"/>
          </a:p>
        </p:txBody>
      </p:sp>
    </p:spTree>
    <p:extLst>
      <p:ext uri="{BB962C8B-B14F-4D97-AF65-F5344CB8AC3E}">
        <p14:creationId xmlns:p14="http://schemas.microsoft.com/office/powerpoint/2010/main" val="2415376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March 2009</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842992C-1637-468A-AA19-D4E482BF30B3}" type="slidenum">
              <a:rPr lang="en-US" altLang="en-US"/>
              <a:pPr/>
              <a:t>‹#›</a:t>
            </a:fld>
            <a:endParaRPr lang="en-US" altLang="en-US"/>
          </a:p>
        </p:txBody>
      </p:sp>
    </p:spTree>
    <p:extLst>
      <p:ext uri="{BB962C8B-B14F-4D97-AF65-F5344CB8AC3E}">
        <p14:creationId xmlns:p14="http://schemas.microsoft.com/office/powerpoint/2010/main" val="1940823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March 2009</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CA8BAD-874F-42C8-9A7F-5E5D639F6D3D}" type="slidenum">
              <a:rPr lang="en-US" altLang="en-US"/>
              <a:pPr/>
              <a:t>‹#›</a:t>
            </a:fld>
            <a:endParaRPr lang="en-US" altLang="en-US"/>
          </a:p>
        </p:txBody>
      </p:sp>
    </p:spTree>
    <p:extLst>
      <p:ext uri="{BB962C8B-B14F-4D97-AF65-F5344CB8AC3E}">
        <p14:creationId xmlns:p14="http://schemas.microsoft.com/office/powerpoint/2010/main" val="305346180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March 2009</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5B7DA86-5920-4F2F-9BBC-687E7FB87862}" type="slidenum">
              <a:rPr lang="en-US" altLang="en-US"/>
              <a:pPr/>
              <a:t>‹#›</a:t>
            </a:fld>
            <a:endParaRPr lang="en-US" altLang="en-US"/>
          </a:p>
        </p:txBody>
      </p:sp>
    </p:spTree>
    <p:extLst>
      <p:ext uri="{BB962C8B-B14F-4D97-AF65-F5344CB8AC3E}">
        <p14:creationId xmlns:p14="http://schemas.microsoft.com/office/powerpoint/2010/main" val="2521782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March 2009</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55FE906-CFA3-4D19-92EB-D6E5D0D17154}" type="slidenum">
              <a:rPr lang="en-US" altLang="en-US"/>
              <a:pPr/>
              <a:t>‹#›</a:t>
            </a:fld>
            <a:endParaRPr lang="en-US" altLang="en-US"/>
          </a:p>
        </p:txBody>
      </p:sp>
    </p:spTree>
    <p:extLst>
      <p:ext uri="{BB962C8B-B14F-4D97-AF65-F5344CB8AC3E}">
        <p14:creationId xmlns:p14="http://schemas.microsoft.com/office/powerpoint/2010/main" val="1374010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solidFill>
                  <a:schemeClr val="bg2">
                    <a:lumMod val="75000"/>
                  </a:schemeClr>
                </a:solidFill>
                <a:effectLst/>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61C2534A-AFBF-433F-B777-9C2F47E6C3EA}" type="datetimeFigureOut">
              <a:rPr lang="en-US" smtClean="0"/>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EF66E21-1331-4D9E-96ED-865490DD2089}"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lvl1pPr>
              <a:buClr>
                <a:schemeClr val="bg2">
                  <a:lumMod val="75000"/>
                </a:schemeClr>
              </a:buClr>
              <a:defRPr/>
            </a:lvl1pPr>
            <a:lvl2pPr>
              <a:buClr>
                <a:schemeClr val="bg2">
                  <a:lumMod val="75000"/>
                </a:schemeClr>
              </a:buClr>
              <a:defRPr/>
            </a:lvl2pPr>
            <a:lvl3pPr>
              <a:buClr>
                <a:schemeClr val="bg2">
                  <a:lumMod val="75000"/>
                </a:schemeClr>
              </a:buClr>
              <a:defRPr/>
            </a:lvl3pPr>
            <a:lvl4pPr marL="1371600" indent="-228600">
              <a:buClr>
                <a:schemeClr val="bg2">
                  <a:lumMod val="75000"/>
                </a:schemeClr>
              </a:buClr>
              <a:buFont typeface="Wingdings" panose="05000000000000000000" pitchFamily="2" charset="2"/>
              <a:buChar char="q"/>
              <a:defRPr/>
            </a:lvl4pPr>
            <a:lvl5pPr>
              <a:buClr>
                <a:schemeClr val="bg2">
                  <a:lumMod val="75000"/>
                </a:schemeClr>
              </a:buClr>
              <a:defRPr/>
            </a:lvl5pPr>
          </a:lstStyle>
          <a:p>
            <a:pPr lvl="0" eaLnBrk="1" latinLnBrk="0" hangingPunct="1"/>
            <a:r>
              <a:rPr lang="en-US" dirty="0" smtClean="0"/>
              <a:t>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6352555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March 2009</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4278A51-2673-409A-8DB1-A0401805DE2A}" type="slidenum">
              <a:rPr lang="en-US" altLang="en-US"/>
              <a:pPr/>
              <a:t>‹#›</a:t>
            </a:fld>
            <a:endParaRPr lang="en-US" altLang="en-US"/>
          </a:p>
        </p:txBody>
      </p:sp>
    </p:spTree>
    <p:extLst>
      <p:ext uri="{BB962C8B-B14F-4D97-AF65-F5344CB8AC3E}">
        <p14:creationId xmlns:p14="http://schemas.microsoft.com/office/powerpoint/2010/main" val="320229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March 2009</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2EE6180-AB5C-440B-B63F-6329FD661BB7}" type="slidenum">
              <a:rPr lang="en-US" altLang="en-US"/>
              <a:pPr/>
              <a:t>‹#›</a:t>
            </a:fld>
            <a:endParaRPr lang="en-US" altLang="en-US"/>
          </a:p>
        </p:txBody>
      </p:sp>
    </p:spTree>
    <p:extLst>
      <p:ext uri="{BB962C8B-B14F-4D97-AF65-F5344CB8AC3E}">
        <p14:creationId xmlns:p14="http://schemas.microsoft.com/office/powerpoint/2010/main" val="756732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March 2009</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2A1769-E125-4C0B-9B26-471B82D54438}" type="slidenum">
              <a:rPr lang="en-US" altLang="en-US"/>
              <a:pPr/>
              <a:t>‹#›</a:t>
            </a:fld>
            <a:endParaRPr lang="en-US" altLang="en-US"/>
          </a:p>
        </p:txBody>
      </p:sp>
    </p:spTree>
    <p:extLst>
      <p:ext uri="{BB962C8B-B14F-4D97-AF65-F5344CB8AC3E}">
        <p14:creationId xmlns:p14="http://schemas.microsoft.com/office/powerpoint/2010/main" val="2865400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March 2009</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F473E9-1AF7-4DB0-8371-D10BDA77E6A9}" type="slidenum">
              <a:rPr lang="en-US" altLang="en-US"/>
              <a:pPr/>
              <a:t>‹#›</a:t>
            </a:fld>
            <a:endParaRPr lang="en-US" altLang="en-US"/>
          </a:p>
        </p:txBody>
      </p:sp>
    </p:spTree>
    <p:extLst>
      <p:ext uri="{BB962C8B-B14F-4D97-AF65-F5344CB8AC3E}">
        <p14:creationId xmlns:p14="http://schemas.microsoft.com/office/powerpoint/2010/main" val="74803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March 2009</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BCB4B4-70F0-4620-9A6B-4C6E11557758}" type="slidenum">
              <a:rPr lang="en-US" altLang="en-US"/>
              <a:pPr/>
              <a:t>‹#›</a:t>
            </a:fld>
            <a:endParaRPr lang="en-US" altLang="en-US"/>
          </a:p>
        </p:txBody>
      </p:sp>
    </p:spTree>
    <p:extLst>
      <p:ext uri="{BB962C8B-B14F-4D97-AF65-F5344CB8AC3E}">
        <p14:creationId xmlns:p14="http://schemas.microsoft.com/office/powerpoint/2010/main" val="2790094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March 2009</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80F095-5B8B-4259-A686-8A6142EBAE36}" type="slidenum">
              <a:rPr lang="en-US" altLang="en-US"/>
              <a:pPr/>
              <a:t>‹#›</a:t>
            </a:fld>
            <a:endParaRPr lang="en-US" altLang="en-US"/>
          </a:p>
        </p:txBody>
      </p:sp>
    </p:spTree>
    <p:extLst>
      <p:ext uri="{BB962C8B-B14F-4D97-AF65-F5344CB8AC3E}">
        <p14:creationId xmlns:p14="http://schemas.microsoft.com/office/powerpoint/2010/main" val="129021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1C2534A-AFBF-433F-B777-9C2F47E6C3EA}" type="datetimeFigureOut">
              <a:rPr lang="en-US" smtClean="0"/>
              <a:t>3/4/2022</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EF66E21-1331-4D9E-96ED-865490DD2089}"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0656141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61C2534A-AFBF-433F-B777-9C2F47E6C3EA}" type="datetimeFigureOut">
              <a:rPr lang="en-US" smtClean="0"/>
              <a:t>3/4/2022</a:t>
            </a:fld>
            <a:endParaRPr lang="en-US" dirty="0"/>
          </a:p>
        </p:txBody>
      </p:sp>
      <p:sp>
        <p:nvSpPr>
          <p:cNvPr id="10" name="Slide Number Placeholder 9"/>
          <p:cNvSpPr>
            <a:spLocks noGrp="1"/>
          </p:cNvSpPr>
          <p:nvPr>
            <p:ph type="sldNum" sz="quarter" idx="16"/>
          </p:nvPr>
        </p:nvSpPr>
        <p:spPr/>
        <p:txBody>
          <a:bodyPr rtlCol="0"/>
          <a:lstStyle/>
          <a:p>
            <a:fld id="{FEF66E21-1331-4D9E-96ED-865490DD2089}"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extLst>
      <p:ext uri="{BB962C8B-B14F-4D97-AF65-F5344CB8AC3E}">
        <p14:creationId xmlns:p14="http://schemas.microsoft.com/office/powerpoint/2010/main" val="24181181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609600" y="1640842"/>
            <a:ext cx="8153400" cy="2127854"/>
          </a:xfrm>
        </p:spPr>
        <p:txBody>
          <a:bodyPr/>
          <a:lstStyle/>
          <a:p>
            <a:pPr lvl="0" eaLnBrk="1" latinLnBrk="0" hangingPunct="1"/>
            <a:r>
              <a:rPr lang="en-US" dirty="0" smtClean="0"/>
              <a:t>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09600" y="4029430"/>
            <a:ext cx="8121501" cy="2086033"/>
          </a:xfrm>
        </p:spPr>
        <p:txBody>
          <a:bodyPr/>
          <a:lstStyle/>
          <a:p>
            <a:pPr lvl="0" eaLnBrk="1" latinLnBrk="0" hangingPunct="1"/>
            <a:r>
              <a:rPr lang="en-US" dirty="0" smtClean="0"/>
              <a:t>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61C2534A-AFBF-433F-B777-9C2F47E6C3EA}" type="datetimeFigureOut">
              <a:rPr lang="en-US" smtClean="0"/>
              <a:t>3/4/2022</a:t>
            </a:fld>
            <a:endParaRPr lang="en-US" dirty="0"/>
          </a:p>
        </p:txBody>
      </p:sp>
      <p:sp>
        <p:nvSpPr>
          <p:cNvPr id="10" name="Slide Number Placeholder 9"/>
          <p:cNvSpPr>
            <a:spLocks noGrp="1"/>
          </p:cNvSpPr>
          <p:nvPr>
            <p:ph type="sldNum" sz="quarter" idx="16"/>
          </p:nvPr>
        </p:nvSpPr>
        <p:spPr/>
        <p:txBody>
          <a:bodyPr rtlCol="0"/>
          <a:lstStyle/>
          <a:p>
            <a:fld id="{FEF66E21-1331-4D9E-96ED-865490DD2089}"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extLst>
      <p:ext uri="{BB962C8B-B14F-4D97-AF65-F5344CB8AC3E}">
        <p14:creationId xmlns:p14="http://schemas.microsoft.com/office/powerpoint/2010/main" val="15287555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effectLst/>
              </a:defRPr>
            </a:lvl1pPr>
          </a:lstStyle>
          <a:p>
            <a:r>
              <a:rPr kumimoji="0" lang="en-US" dirty="0" smtClean="0"/>
              <a:t>Click to edit Master title style</a:t>
            </a:r>
            <a:endParaRPr kumimoji="0" lang="en-US" dirty="0"/>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1C2534A-AFBF-433F-B777-9C2F47E6C3EA}" type="datetimeFigureOut">
              <a:rPr lang="en-US" smtClean="0"/>
              <a:t>3/4/2022</a:t>
            </a:fld>
            <a:endParaRPr lang="en-US" dirty="0"/>
          </a:p>
        </p:txBody>
      </p:sp>
      <p:sp>
        <p:nvSpPr>
          <p:cNvPr id="12" name="Slide Number Placeholder 11"/>
          <p:cNvSpPr>
            <a:spLocks noGrp="1"/>
          </p:cNvSpPr>
          <p:nvPr>
            <p:ph type="sldNum" sz="quarter" idx="16"/>
          </p:nvPr>
        </p:nvSpPr>
        <p:spPr/>
        <p:txBody>
          <a:bodyPr rtlCol="0"/>
          <a:lstStyle/>
          <a:p>
            <a:fld id="{FEF66E21-1331-4D9E-96ED-865490DD2089}"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normAutofit/>
          </a:bodyPr>
          <a:lstStyle>
            <a:lvl1pPr marL="0" indent="0">
              <a:buFontTx/>
              <a:buNone/>
              <a:defRPr sz="2400" b="1">
                <a:solidFill>
                  <a:srgbClr val="FFFFFF"/>
                </a:solidFill>
              </a:defRPr>
            </a:lvl1pPr>
          </a:lstStyle>
          <a:p>
            <a:pPr lvl="0" eaLnBrk="1" latinLnBrk="0" hangingPunct="1"/>
            <a:r>
              <a:rPr kumimoji="0" lang="en-US" dirty="0" smtClean="0"/>
              <a:t>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normAutofit/>
          </a:bodyPr>
          <a:lstStyle>
            <a:lvl1pPr marL="0" indent="0">
              <a:buFontTx/>
              <a:buNone/>
              <a:defRPr sz="2400" b="1">
                <a:solidFill>
                  <a:srgbClr val="FFFFFF"/>
                </a:solidFill>
              </a:defRPr>
            </a:lvl1pPr>
          </a:lstStyle>
          <a:p>
            <a:pPr lvl="0" eaLnBrk="1" latinLnBrk="0" hangingPunct="1"/>
            <a:r>
              <a:rPr kumimoji="0" lang="en-US" dirty="0" smtClean="0"/>
              <a:t>Edit Master text styles</a:t>
            </a:r>
          </a:p>
        </p:txBody>
      </p:sp>
    </p:spTree>
    <p:extLst>
      <p:ext uri="{BB962C8B-B14F-4D97-AF65-F5344CB8AC3E}">
        <p14:creationId xmlns:p14="http://schemas.microsoft.com/office/powerpoint/2010/main" val="39151898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kumimoji="0" lang="en-US" dirty="0" smtClean="0"/>
              <a:t>Click to edit Master title style</a:t>
            </a:r>
            <a:endParaRPr kumimoji="0" lang="en-US" dirty="0"/>
          </a:p>
        </p:txBody>
      </p:sp>
      <p:sp>
        <p:nvSpPr>
          <p:cNvPr id="3" name="Date Placeholder 2"/>
          <p:cNvSpPr>
            <a:spLocks noGrp="1"/>
          </p:cNvSpPr>
          <p:nvPr>
            <p:ph type="dt" sz="half" idx="10"/>
          </p:nvPr>
        </p:nvSpPr>
        <p:spPr/>
        <p:txBody>
          <a:bodyPr/>
          <a:lstStyle/>
          <a:p>
            <a:fld id="{61C2534A-AFBF-433F-B777-9C2F47E6C3EA}" type="datetimeFigureOut">
              <a:rPr lang="en-US" smtClean="0"/>
              <a:t>3/4/2022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EF66E21-1331-4D9E-96ED-865490DD2089}" type="slidenum">
              <a:rPr lang="en-US" smtClean="0"/>
              <a:t>‹#›</a:t>
            </a:fld>
            <a:endParaRPr lang="en-US" dirty="0"/>
          </a:p>
        </p:txBody>
      </p:sp>
    </p:spTree>
    <p:extLst>
      <p:ext uri="{BB962C8B-B14F-4D97-AF65-F5344CB8AC3E}">
        <p14:creationId xmlns:p14="http://schemas.microsoft.com/office/powerpoint/2010/main" val="32268172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C2534A-AFBF-433F-B777-9C2F47E6C3EA}" type="datetimeFigureOut">
              <a:rPr lang="en-US" smtClean="0"/>
              <a:t>3/4/2022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EF66E21-1331-4D9E-96ED-865490DD2089}" type="slidenum">
              <a:rPr lang="en-US" smtClean="0"/>
              <a:t>‹#›</a:t>
            </a:fld>
            <a:endParaRPr lang="en-US" dirty="0"/>
          </a:p>
        </p:txBody>
      </p:sp>
    </p:spTree>
    <p:extLst>
      <p:ext uri="{BB962C8B-B14F-4D97-AF65-F5344CB8AC3E}">
        <p14:creationId xmlns:p14="http://schemas.microsoft.com/office/powerpoint/2010/main" val="2038574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1C2534A-AFBF-433F-B777-9C2F47E6C3EA}" type="datetimeFigureOut">
              <a:rPr lang="en-US" smtClean="0"/>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EF66E21-1331-4D9E-96ED-865490DD2089}"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6055461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slide" Target="../slides/slide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smtClean="0"/>
              <a:t>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1C2534A-AFBF-433F-B777-9C2F47E6C3EA}" type="datetimeFigureOut">
              <a:rPr lang="en-US" smtClean="0"/>
              <a:t>3/4/2022</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457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EF66E21-1331-4D9E-96ED-865490DD2089}" type="slidenum">
              <a:rPr lang="en-US" smtClean="0"/>
              <a:t>‹#›</a:t>
            </a:fld>
            <a:endParaRPr lang="en-US" dirty="0"/>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9600" y="6408404"/>
            <a:ext cx="2161172" cy="204927"/>
          </a:xfrm>
          <a:prstGeom prst="rect">
            <a:avLst/>
          </a:prstGeom>
        </p:spPr>
      </p:pic>
      <p:sp>
        <p:nvSpPr>
          <p:cNvPr id="4" name="Action Button: Home 3">
            <a:hlinkClick r:id="rId16" action="ppaction://hlinksldjump" highlightClick="1"/>
          </p:cNvPr>
          <p:cNvSpPr/>
          <p:nvPr userDrawn="1"/>
        </p:nvSpPr>
        <p:spPr>
          <a:xfrm>
            <a:off x="8404077" y="228600"/>
            <a:ext cx="358923" cy="326877"/>
          </a:xfrm>
          <a:prstGeom prst="actionButtonHom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Tree>
    <p:extLst>
      <p:ext uri="{BB962C8B-B14F-4D97-AF65-F5344CB8AC3E}">
        <p14:creationId xmlns:p14="http://schemas.microsoft.com/office/powerpoint/2010/main" val="6514945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5"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iming>
    <p:tnLst>
      <p:par>
        <p:cTn id="1" dur="indefinite" restart="never" nodeType="tmRoot"/>
      </p:par>
    </p:tnLst>
  </p:timing>
  <p:txStyles>
    <p:titleStyle>
      <a:lvl1pPr algn="l" rtl="0" eaLnBrk="1" latinLnBrk="0" hangingPunct="1">
        <a:spcBef>
          <a:spcPct val="0"/>
        </a:spcBef>
        <a:buNone/>
        <a:defRPr kumimoji="0" sz="4400" kern="1200">
          <a:solidFill>
            <a:schemeClr val="bg2">
              <a:lumMod val="75000"/>
            </a:schemeClr>
          </a:solidFill>
          <a:effectLst>
            <a:outerShdw blurRad="38100" dist="38100" dir="2700000" algn="tl">
              <a:srgbClr val="000000">
                <a:alpha val="43137"/>
              </a:srgbClr>
            </a:outerShdw>
          </a:effectLst>
          <a:latin typeface="+mj-lt"/>
          <a:ea typeface="+mj-ea"/>
          <a:cs typeface="+mj-cs"/>
        </a:defRPr>
      </a:lvl1pPr>
    </p:titleStyle>
    <p:bodyStyle>
      <a:lvl1pPr marL="320040" indent="-320040" algn="l" rtl="0" eaLnBrk="1" latinLnBrk="0" hangingPunct="1">
        <a:spcBef>
          <a:spcPts val="700"/>
        </a:spcBef>
        <a:buClr>
          <a:schemeClr val="bg2">
            <a:lumMod val="75000"/>
          </a:schemeClr>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bg2">
            <a:lumMod val="75000"/>
          </a:schemeClr>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bg2">
            <a:lumMod val="75000"/>
          </a:schemeClr>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bg2">
            <a:lumMod val="75000"/>
          </a:schemeClr>
        </a:buClr>
        <a:buSzPct val="75000"/>
        <a:buFont typeface="Wingdings" panose="05000000000000000000" pitchFamily="2" charset="2"/>
        <a:buChar char="q"/>
        <a:defRPr kumimoji="0" sz="2000" kern="1200">
          <a:solidFill>
            <a:schemeClr val="tx1"/>
          </a:solidFill>
          <a:latin typeface="+mn-lt"/>
          <a:ea typeface="+mn-ea"/>
          <a:cs typeface="+mn-cs"/>
        </a:defRPr>
      </a:lvl4pPr>
      <a:lvl5pPr marL="1828800" indent="-228600" algn="l" rtl="0" eaLnBrk="1" latinLnBrk="0" hangingPunct="1">
        <a:spcBef>
          <a:spcPts val="400"/>
        </a:spcBef>
        <a:buClr>
          <a:schemeClr val="bg2">
            <a:lumMod val="75000"/>
          </a:schemeClr>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1">
                <a:latin typeface="+mn-lt"/>
              </a:defRPr>
            </a:lvl1pPr>
          </a:lstStyle>
          <a:p>
            <a:pPr>
              <a:defRPr/>
            </a:pPr>
            <a:r>
              <a:rPr lang="en-US"/>
              <a:t>March 2009</a:t>
            </a:r>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a:latin typeface="Arial" panose="020B0604020202020204" pitchFamily="34" charset="0"/>
              </a:defRPr>
            </a:lvl1pPr>
          </a:lstStyle>
          <a:p>
            <a:fld id="{9AA3E793-151D-45D7-B1D6-E0EF7CD60485}" type="slidenum">
              <a:rPr lang="en-US" altLang="en-US"/>
              <a:pPr/>
              <a:t>‹#›</a:t>
            </a:fld>
            <a:endParaRPr lang="en-US" altLang="en-US"/>
          </a:p>
        </p:txBody>
      </p:sp>
    </p:spTree>
    <p:extLst>
      <p:ext uri="{BB962C8B-B14F-4D97-AF65-F5344CB8AC3E}">
        <p14:creationId xmlns:p14="http://schemas.microsoft.com/office/powerpoint/2010/main" val="12917409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iming>
    <p:tnLst>
      <p:par>
        <p:cTn id="1" dur="indefinite" restart="never" nodeType="tmRoot"/>
      </p:par>
    </p:tnLst>
  </p:timing>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00.mp3"/><Relationship Id="rId1" Type="http://schemas.microsoft.com/office/2007/relationships/media" Target="../media/media100.mp3"/><Relationship Id="rId6" Type="http://schemas.openxmlformats.org/officeDocument/2006/relationships/image" Target="../media/image88.png"/><Relationship Id="rId5" Type="http://schemas.openxmlformats.org/officeDocument/2006/relationships/slide" Target="slide44.xml"/><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1.mp3"/><Relationship Id="rId1" Type="http://schemas.microsoft.com/office/2007/relationships/media" Target="../media/media101.mp3"/><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02.mp3"/><Relationship Id="rId1" Type="http://schemas.microsoft.com/office/2007/relationships/media" Target="../media/media102.mp3"/><Relationship Id="rId6" Type="http://schemas.openxmlformats.org/officeDocument/2006/relationships/slide" Target="slide44.xml"/><Relationship Id="rId5" Type="http://schemas.openxmlformats.org/officeDocument/2006/relationships/image" Target="../media/image89.png"/><Relationship Id="rId4"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 Target="slide44.xml"/><Relationship Id="rId2" Type="http://schemas.openxmlformats.org/officeDocument/2006/relationships/audio" Target="../media/media103.mp3"/><Relationship Id="rId1" Type="http://schemas.microsoft.com/office/2007/relationships/media" Target="../media/media103.mp3"/><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04.mp3"/><Relationship Id="rId1" Type="http://schemas.microsoft.com/office/2007/relationships/media" Target="../media/media104.mp3"/><Relationship Id="rId6" Type="http://schemas.openxmlformats.org/officeDocument/2006/relationships/slide" Target="slide44.xml"/><Relationship Id="rId5" Type="http://schemas.openxmlformats.org/officeDocument/2006/relationships/image" Target="../media/image92.png"/><Relationship Id="rId4"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5.mp3"/><Relationship Id="rId1" Type="http://schemas.microsoft.com/office/2007/relationships/media" Target="../media/media105.mp3"/><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06.mp3"/><Relationship Id="rId1" Type="http://schemas.microsoft.com/office/2007/relationships/media" Target="../media/media106.mp3"/><Relationship Id="rId6" Type="http://schemas.openxmlformats.org/officeDocument/2006/relationships/hyperlink" Target="https://www.pca.state.mn.us/water/mpca-feedlot-staff-contacts" TargetMode="External"/><Relationship Id="rId5" Type="http://schemas.openxmlformats.org/officeDocument/2006/relationships/image" Target="../media/image4.png"/><Relationship Id="rId4"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06.mp3"/><Relationship Id="rId1" Type="http://schemas.microsoft.com/office/2007/relationships/media" Target="../media/media106.mp3"/><Relationship Id="rId6" Type="http://schemas.openxmlformats.org/officeDocument/2006/relationships/hyperlink" Target="https://www.pca.state.mn.us/water/mpca-feedlot-staff-contacts" TargetMode="External"/><Relationship Id="rId5" Type="http://schemas.openxmlformats.org/officeDocument/2006/relationships/image" Target="../media/image4.png"/><Relationship Id="rId4" Type="http://schemas.openxmlformats.org/officeDocument/2006/relationships/notesSlide" Target="../notesSlides/notesSlide10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21.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27.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30.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www.pca.state.mn.us/sites/default/files/wq-f1-12.pdf" TargetMode="External"/><Relationship Id="rId5" Type="http://schemas.openxmlformats.org/officeDocument/2006/relationships/hyperlink" Target="https://www3.epa.gov/npdes/pubs/sector_table.pdf"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Layout" Target="../slideLayouts/slideLayout2.xml"/><Relationship Id="rId7" Type="http://schemas.openxmlformats.org/officeDocument/2006/relationships/slide" Target="slide2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9.xml"/><Relationship Id="rId5" Type="http://schemas.openxmlformats.org/officeDocument/2006/relationships/slide" Target="slide5.xml"/><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21.png"/><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image" Target="../media/image20.png"/><Relationship Id="rId5" Type="http://schemas.openxmlformats.org/officeDocument/2006/relationships/image" Target="../media/image4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slide" Target="slide44.xml"/><Relationship Id="rId5" Type="http://schemas.openxmlformats.org/officeDocument/2006/relationships/image" Target="../media/image46.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slide" Target="slide44.xml"/><Relationship Id="rId5" Type="http://schemas.openxmlformats.org/officeDocument/2006/relationships/image" Target="../media/image47.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48.xml"/><Relationship Id="rId9"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slide" Target="slide44.xml"/><Relationship Id="rId5" Type="http://schemas.openxmlformats.org/officeDocument/2006/relationships/image" Target="../media/image5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slide" Target="slide44.xml"/><Relationship Id="rId5" Type="http://schemas.openxmlformats.org/officeDocument/2006/relationships/image" Target="../media/image52.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slide" Target="slide44.xml"/><Relationship Id="rId5" Type="http://schemas.openxmlformats.org/officeDocument/2006/relationships/image" Target="../media/image53.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slide" Target="slide44.xml"/><Relationship Id="rId5" Type="http://schemas.openxmlformats.org/officeDocument/2006/relationships/image" Target="../media/image5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slide" Target="slide44.xml"/><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 Target="slide44.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 Target="slide44.xml"/><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slide" Target="slide44.xml"/><Relationship Id="rId5" Type="http://schemas.openxmlformats.org/officeDocument/2006/relationships/image" Target="../media/image59.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slide" Target="slide44.xml"/><Relationship Id="rId5" Type="http://schemas.openxmlformats.org/officeDocument/2006/relationships/image" Target="../media/image60.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9.mp3"/><Relationship Id="rId1" Type="http://schemas.microsoft.com/office/2007/relationships/media" Target="../media/media59.mp3"/><Relationship Id="rId6" Type="http://schemas.openxmlformats.org/officeDocument/2006/relationships/slide" Target="slide44.xml"/><Relationship Id="rId5" Type="http://schemas.openxmlformats.org/officeDocument/2006/relationships/image" Target="../media/image6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hyperlink" Target="https://webapp.pca.state.mn.us/services/login" TargetMode="External"/><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 Target="slide44.xml"/><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 Target="slide44.xml"/><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slide" Target="slide44.xml"/><Relationship Id="rId5" Type="http://schemas.openxmlformats.org/officeDocument/2006/relationships/image" Target="../media/image66.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63.mp3"/><Relationship Id="rId1" Type="http://schemas.microsoft.com/office/2007/relationships/media" Target="../media/media63.mp3"/><Relationship Id="rId6" Type="http://schemas.openxmlformats.org/officeDocument/2006/relationships/slide" Target="slide44.xml"/><Relationship Id="rId5" Type="http://schemas.openxmlformats.org/officeDocument/2006/relationships/image" Target="../media/image67.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slide" Target="slide44.xml"/><Relationship Id="rId5" Type="http://schemas.openxmlformats.org/officeDocument/2006/relationships/image" Target="../media/image68.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65.mp3"/><Relationship Id="rId1" Type="http://schemas.microsoft.com/office/2007/relationships/media" Target="../media/media65.mp3"/><Relationship Id="rId6" Type="http://schemas.openxmlformats.org/officeDocument/2006/relationships/slide" Target="slide44.xml"/><Relationship Id="rId5" Type="http://schemas.openxmlformats.org/officeDocument/2006/relationships/image" Target="../media/image69.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slide" Target="slide44.xml"/><Relationship Id="rId5" Type="http://schemas.openxmlformats.org/officeDocument/2006/relationships/image" Target="../media/image61.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67.mp3"/><Relationship Id="rId1" Type="http://schemas.microsoft.com/office/2007/relationships/media" Target="../media/media67.mp3"/><Relationship Id="rId6" Type="http://schemas.openxmlformats.org/officeDocument/2006/relationships/slide" Target="slide44.xml"/><Relationship Id="rId5" Type="http://schemas.openxmlformats.org/officeDocument/2006/relationships/image" Target="../media/image70.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 Target="slide44.xml"/><Relationship Id="rId2" Type="http://schemas.openxmlformats.org/officeDocument/2006/relationships/audio" Target="../media/media68.mp3"/><Relationship Id="rId1" Type="http://schemas.microsoft.com/office/2007/relationships/media" Target="../media/media68.mp3"/><Relationship Id="rId6" Type="http://schemas.openxmlformats.org/officeDocument/2006/relationships/image" Target="../media/image63.png"/><Relationship Id="rId5" Type="http://schemas.openxmlformats.org/officeDocument/2006/relationships/image" Target="../media/image71.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slide" Target="slide44.xml"/><Relationship Id="rId5" Type="http://schemas.openxmlformats.org/officeDocument/2006/relationships/image" Target="../media/image72.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0.mp3"/><Relationship Id="rId1" Type="http://schemas.microsoft.com/office/2007/relationships/media" Target="../media/media70.mp3"/><Relationship Id="rId6" Type="http://schemas.openxmlformats.org/officeDocument/2006/relationships/slide" Target="slide44.xml"/><Relationship Id="rId5" Type="http://schemas.openxmlformats.org/officeDocument/2006/relationships/image" Target="../media/image67.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1.mp3"/><Relationship Id="rId1" Type="http://schemas.microsoft.com/office/2007/relationships/media" Target="../media/media71.mp3"/><Relationship Id="rId6" Type="http://schemas.openxmlformats.org/officeDocument/2006/relationships/slide" Target="slide44.xml"/><Relationship Id="rId5" Type="http://schemas.openxmlformats.org/officeDocument/2006/relationships/image" Target="../media/image73.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2.mp3"/><Relationship Id="rId1" Type="http://schemas.microsoft.com/office/2007/relationships/media" Target="../media/media72.mp3"/><Relationship Id="rId6" Type="http://schemas.openxmlformats.org/officeDocument/2006/relationships/slide" Target="slide44.xml"/><Relationship Id="rId5" Type="http://schemas.openxmlformats.org/officeDocument/2006/relationships/image" Target="../media/image74.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3.mp3"/><Relationship Id="rId1" Type="http://schemas.microsoft.com/office/2007/relationships/media" Target="../media/media73.mp3"/><Relationship Id="rId6" Type="http://schemas.openxmlformats.org/officeDocument/2006/relationships/slide" Target="slide44.xml"/><Relationship Id="rId5" Type="http://schemas.openxmlformats.org/officeDocument/2006/relationships/image" Target="../media/image61.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 Target="slide44.xml"/><Relationship Id="rId2" Type="http://schemas.openxmlformats.org/officeDocument/2006/relationships/audio" Target="../media/media74.mp3"/><Relationship Id="rId1" Type="http://schemas.microsoft.com/office/2007/relationships/media" Target="../media/media74.mp3"/><Relationship Id="rId6" Type="http://schemas.openxmlformats.org/officeDocument/2006/relationships/image" Target="../media/image63.png"/><Relationship Id="rId5" Type="http://schemas.openxmlformats.org/officeDocument/2006/relationships/image" Target="../media/image75.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5.mp3"/><Relationship Id="rId1" Type="http://schemas.microsoft.com/office/2007/relationships/media" Target="../media/media75.mp3"/><Relationship Id="rId6" Type="http://schemas.openxmlformats.org/officeDocument/2006/relationships/slide" Target="slide44.xml"/><Relationship Id="rId5" Type="http://schemas.openxmlformats.org/officeDocument/2006/relationships/image" Target="../media/image76.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6.mp3"/><Relationship Id="rId1" Type="http://schemas.microsoft.com/office/2007/relationships/media" Target="../media/media76.mp3"/><Relationship Id="rId6" Type="http://schemas.openxmlformats.org/officeDocument/2006/relationships/slide" Target="slide44.xml"/><Relationship Id="rId5" Type="http://schemas.openxmlformats.org/officeDocument/2006/relationships/image" Target="../media/image67.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7.mp3"/><Relationship Id="rId1" Type="http://schemas.microsoft.com/office/2007/relationships/media" Target="../media/media77.mp3"/><Relationship Id="rId6" Type="http://schemas.openxmlformats.org/officeDocument/2006/relationships/slide" Target="slide44.xml"/><Relationship Id="rId5" Type="http://schemas.openxmlformats.org/officeDocument/2006/relationships/image" Target="../media/image61.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Layout" Target="../slideLayouts/slideLayout5.xml"/><Relationship Id="rId7" Type="http://schemas.openxmlformats.org/officeDocument/2006/relationships/image" Target="../media/image75.png"/><Relationship Id="rId2" Type="http://schemas.openxmlformats.org/officeDocument/2006/relationships/audio" Target="../media/media78.mp3"/><Relationship Id="rId1" Type="http://schemas.microsoft.com/office/2007/relationships/media" Target="../media/media78.mp3"/><Relationship Id="rId6" Type="http://schemas.openxmlformats.org/officeDocument/2006/relationships/image" Target="../media/image63.png"/><Relationship Id="rId5" Type="http://schemas.openxmlformats.org/officeDocument/2006/relationships/image" Target="../media/image77.png"/><Relationship Id="rId4" Type="http://schemas.openxmlformats.org/officeDocument/2006/relationships/notesSlide" Target="../notesSlides/notesSlide78.xml"/><Relationship Id="rId9"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9.mp3"/><Relationship Id="rId1" Type="http://schemas.microsoft.com/office/2007/relationships/media" Target="../media/media79.mp3"/><Relationship Id="rId6" Type="http://schemas.openxmlformats.org/officeDocument/2006/relationships/slide" Target="slide44.xml"/><Relationship Id="rId5" Type="http://schemas.openxmlformats.org/officeDocument/2006/relationships/image" Target="../media/image78.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80.mp3"/><Relationship Id="rId1" Type="http://schemas.microsoft.com/office/2007/relationships/media" Target="../media/media80.mp3"/><Relationship Id="rId6" Type="http://schemas.openxmlformats.org/officeDocument/2006/relationships/slide" Target="slide44.xml"/><Relationship Id="rId5" Type="http://schemas.openxmlformats.org/officeDocument/2006/relationships/image" Target="../media/image67.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81.mp3"/><Relationship Id="rId1" Type="http://schemas.microsoft.com/office/2007/relationships/media" Target="../media/media81.mp3"/><Relationship Id="rId6" Type="http://schemas.openxmlformats.org/officeDocument/2006/relationships/slide" Target="slide44.xml"/><Relationship Id="rId5" Type="http://schemas.openxmlformats.org/officeDocument/2006/relationships/image" Target="../media/image79.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2.mp3"/><Relationship Id="rId1" Type="http://schemas.microsoft.com/office/2007/relationships/media" Target="../media/media82.mp3"/><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3.mp3"/><Relationship Id="rId1" Type="http://schemas.microsoft.com/office/2007/relationships/media" Target="../media/media83.mp3"/><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4.mp3"/><Relationship Id="rId1" Type="http://schemas.microsoft.com/office/2007/relationships/media" Target="../media/media84.mp3"/><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5.mp3"/><Relationship Id="rId1" Type="http://schemas.microsoft.com/office/2007/relationships/media" Target="../media/media85.mp3"/><Relationship Id="rId6" Type="http://schemas.openxmlformats.org/officeDocument/2006/relationships/image" Target="../media/image61.png"/><Relationship Id="rId5" Type="http://schemas.openxmlformats.org/officeDocument/2006/relationships/slide" Target="slide44.xml"/><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86.mp3"/><Relationship Id="rId1" Type="http://schemas.microsoft.com/office/2007/relationships/media" Target="../media/media86.mp3"/><Relationship Id="rId6" Type="http://schemas.openxmlformats.org/officeDocument/2006/relationships/slide" Target="slide44.xml"/><Relationship Id="rId5" Type="http://schemas.openxmlformats.org/officeDocument/2006/relationships/image" Target="../media/image80.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87.mp3"/><Relationship Id="rId1" Type="http://schemas.microsoft.com/office/2007/relationships/media" Target="../media/media87.mp3"/><Relationship Id="rId6" Type="http://schemas.openxmlformats.org/officeDocument/2006/relationships/slide" Target="slide44.xml"/><Relationship Id="rId5" Type="http://schemas.openxmlformats.org/officeDocument/2006/relationships/image" Target="../media/image81.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8.mp3"/><Relationship Id="rId1" Type="http://schemas.microsoft.com/office/2007/relationships/media" Target="../media/media88.mp3"/><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9.mp3"/><Relationship Id="rId1" Type="http://schemas.microsoft.com/office/2007/relationships/media" Target="../media/media89.mp3"/><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hyperlink" Target="https://webapp.pca.state.mn.us/services/login" TargetMode="External"/><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slide" Target="slide44.xml"/><Relationship Id="rId2" Type="http://schemas.openxmlformats.org/officeDocument/2006/relationships/audio" Target="../media/media90.mp3"/><Relationship Id="rId1" Type="http://schemas.microsoft.com/office/2007/relationships/media" Target="../media/media90.mp3"/><Relationship Id="rId6" Type="http://schemas.openxmlformats.org/officeDocument/2006/relationships/image" Target="../media/image82.png"/><Relationship Id="rId5" Type="http://schemas.openxmlformats.org/officeDocument/2006/relationships/hyperlink" Target="https://www.pca.state.mn.us/sites/default/files/wq-f6-12b.pdf" TargetMode="External"/><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91.mp3"/><Relationship Id="rId1" Type="http://schemas.microsoft.com/office/2007/relationships/media" Target="../media/media91.mp3"/><Relationship Id="rId6" Type="http://schemas.openxmlformats.org/officeDocument/2006/relationships/slide" Target="slide44.xml"/><Relationship Id="rId5" Type="http://schemas.openxmlformats.org/officeDocument/2006/relationships/image" Target="../media/image83.pn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92.mp3"/><Relationship Id="rId1" Type="http://schemas.microsoft.com/office/2007/relationships/media" Target="../media/media92.mp3"/><Relationship Id="rId6" Type="http://schemas.openxmlformats.org/officeDocument/2006/relationships/slide" Target="slide44.xml"/><Relationship Id="rId5" Type="http://schemas.openxmlformats.org/officeDocument/2006/relationships/image" Target="../media/image83.pn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8" Type="http://schemas.openxmlformats.org/officeDocument/2006/relationships/hyperlink" Target="https://www.pca.state.mn.us/sites/default/files/wq-f3-09.pdf" TargetMode="External"/><Relationship Id="rId3" Type="http://schemas.openxmlformats.org/officeDocument/2006/relationships/slideLayout" Target="../slideLayouts/slideLayout2.xml"/><Relationship Id="rId7" Type="http://schemas.openxmlformats.org/officeDocument/2006/relationships/hyperlink" Target="https://www.pca.state.mn.us/sites/default/files/wq-f6-12.xlsm" TargetMode="External"/><Relationship Id="rId2" Type="http://schemas.openxmlformats.org/officeDocument/2006/relationships/audio" Target="../media/media93.mp3"/><Relationship Id="rId1" Type="http://schemas.microsoft.com/office/2007/relationships/media" Target="../media/media93.mp3"/><Relationship Id="rId6" Type="http://schemas.openxmlformats.org/officeDocument/2006/relationships/hyperlink" Target="https://www.pca.state.mn.us/sites/default/files/wq-f6-12b.pdf" TargetMode="External"/><Relationship Id="rId11" Type="http://schemas.openxmlformats.org/officeDocument/2006/relationships/image" Target="../media/image5.png"/><Relationship Id="rId5" Type="http://schemas.openxmlformats.org/officeDocument/2006/relationships/hyperlink" Target="https://www.pca.state.mn.us/sites/default/files/wq-f8-12.docx" TargetMode="External"/><Relationship Id="rId10" Type="http://schemas.openxmlformats.org/officeDocument/2006/relationships/slide" Target="slide44.xml"/><Relationship Id="rId4" Type="http://schemas.openxmlformats.org/officeDocument/2006/relationships/notesSlide" Target="../notesSlides/notesSlide93.xml"/><Relationship Id="rId9" Type="http://schemas.openxmlformats.org/officeDocument/2006/relationships/hyperlink" Target="https://www.pca.state.mn.us/sites/default/files/wq-f3-12.doc"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s://www.pca.state.mn.us/sites/default/files/wq-f6-75.pdf" TargetMode="External"/><Relationship Id="rId3" Type="http://schemas.openxmlformats.org/officeDocument/2006/relationships/slideLayout" Target="../slideLayouts/slideLayout2.xml"/><Relationship Id="rId7" Type="http://schemas.openxmlformats.org/officeDocument/2006/relationships/hyperlink" Target="https://www.pca.state.mn.us/sites/default/files/wq-f6-76.doc" TargetMode="External"/><Relationship Id="rId2" Type="http://schemas.openxmlformats.org/officeDocument/2006/relationships/audio" Target="../media/media94.mp3"/><Relationship Id="rId1" Type="http://schemas.microsoft.com/office/2007/relationships/media" Target="../media/media94.mp3"/><Relationship Id="rId6" Type="http://schemas.openxmlformats.org/officeDocument/2006/relationships/hyperlink" Target="https://www.pca.state.mn.us/sites/default/files/p-ear1-05.doc" TargetMode="External"/><Relationship Id="rId11" Type="http://schemas.openxmlformats.org/officeDocument/2006/relationships/image" Target="../media/image5.png"/><Relationship Id="rId5" Type="http://schemas.openxmlformats.org/officeDocument/2006/relationships/hyperlink" Target="https://www.pca.state.mn.us/water/feedlot-environmental-review" TargetMode="External"/><Relationship Id="rId10" Type="http://schemas.openxmlformats.org/officeDocument/2006/relationships/slide" Target="slide44.xml"/><Relationship Id="rId4" Type="http://schemas.openxmlformats.org/officeDocument/2006/relationships/notesSlide" Target="../notesSlides/notesSlide94.xml"/><Relationship Id="rId9" Type="http://schemas.openxmlformats.org/officeDocument/2006/relationships/hyperlink" Target="https://www.mda.state.mn.us/environment-sustainability/minnesota-agricultural-water-quality-certification-program" TargetMode="Externa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5.mp3"/><Relationship Id="rId1" Type="http://schemas.microsoft.com/office/2007/relationships/media" Target="../media/media95.mp3"/><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96.mp3"/><Relationship Id="rId1" Type="http://schemas.microsoft.com/office/2007/relationships/media" Target="../media/media96.mp3"/><Relationship Id="rId6" Type="http://schemas.openxmlformats.org/officeDocument/2006/relationships/slide" Target="slide44.xml"/><Relationship Id="rId5" Type="http://schemas.openxmlformats.org/officeDocument/2006/relationships/image" Target="../media/image84.png"/><Relationship Id="rId4"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97.mp3"/><Relationship Id="rId1" Type="http://schemas.microsoft.com/office/2007/relationships/media" Target="../media/media97.mp3"/><Relationship Id="rId6" Type="http://schemas.openxmlformats.org/officeDocument/2006/relationships/slide" Target="slide44.xml"/><Relationship Id="rId5" Type="http://schemas.openxmlformats.org/officeDocument/2006/relationships/image" Target="../media/image85.png"/><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98.mp3"/><Relationship Id="rId1" Type="http://schemas.microsoft.com/office/2007/relationships/media" Target="../media/media98.mp3"/><Relationship Id="rId6" Type="http://schemas.openxmlformats.org/officeDocument/2006/relationships/slide" Target="slide44.xml"/><Relationship Id="rId5" Type="http://schemas.openxmlformats.org/officeDocument/2006/relationships/image" Target="../media/image86.png"/><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99.mp3"/><Relationship Id="rId1" Type="http://schemas.microsoft.com/office/2007/relationships/media" Target="../media/media99.mp3"/><Relationship Id="rId6" Type="http://schemas.openxmlformats.org/officeDocument/2006/relationships/image" Target="../media/image87.png"/><Relationship Id="rId5" Type="http://schemas.openxmlformats.org/officeDocument/2006/relationships/slide" Target="slide44.xml"/><Relationship Id="rId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lgn="r"/>
            <a:r>
              <a:rPr lang="en-US" dirty="0"/>
              <a:t>NPDES, SDS, </a:t>
            </a:r>
            <a:r>
              <a:rPr lang="en-US" dirty="0" smtClean="0"/>
              <a:t>CSF, </a:t>
            </a:r>
            <a:r>
              <a:rPr lang="en-US" dirty="0"/>
              <a:t>and Interim permits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679" y="500743"/>
            <a:ext cx="5867400" cy="556360"/>
          </a:xfrm>
          <a:prstGeom prst="rect">
            <a:avLst/>
          </a:prstGeom>
        </p:spPr>
      </p:pic>
      <p:sp>
        <p:nvSpPr>
          <p:cNvPr id="5" name="Title 1"/>
          <p:cNvSpPr txBox="1">
            <a:spLocks/>
          </p:cNvSpPr>
          <p:nvPr/>
        </p:nvSpPr>
        <p:spPr>
          <a:xfrm>
            <a:off x="857250" y="2118482"/>
            <a:ext cx="7611835" cy="1828800"/>
          </a:xfrm>
          <a:prstGeom prst="rect">
            <a:avLst/>
          </a:prstGeom>
        </p:spPr>
        <p:txBody>
          <a:bodyPr vert="horz" anchor="b">
            <a:noAutofit/>
          </a:bodyPr>
          <a:lstStyle>
            <a:lvl1pPr algn="l" rtl="0" eaLnBrk="1" latinLnBrk="0" hangingPunct="1">
              <a:spcBef>
                <a:spcPct val="0"/>
              </a:spcBef>
              <a:buNone/>
              <a:defRPr kumimoji="0" sz="3200" kern="1200" cap="none" baseline="0">
                <a:solidFill>
                  <a:schemeClr val="bg2"/>
                </a:solidFill>
                <a:effectLst/>
                <a:latin typeface="+mj-lt"/>
                <a:ea typeface="+mj-ea"/>
                <a:cs typeface="+mj-cs"/>
              </a:defRPr>
            </a:lvl1pPr>
          </a:lstStyle>
          <a:p>
            <a:r>
              <a:rPr lang="en-US" sz="4000" dirty="0" smtClean="0">
                <a:solidFill>
                  <a:schemeClr val="accent4"/>
                </a:solidFill>
              </a:rPr>
              <a:t>Online Feedlot </a:t>
            </a:r>
            <a:r>
              <a:rPr lang="en-US" sz="4000" dirty="0">
                <a:solidFill>
                  <a:schemeClr val="accent4"/>
                </a:solidFill>
              </a:rPr>
              <a:t>P</a:t>
            </a:r>
            <a:r>
              <a:rPr lang="en-US" sz="4000" dirty="0" smtClean="0">
                <a:solidFill>
                  <a:schemeClr val="accent4"/>
                </a:solidFill>
              </a:rPr>
              <a:t>ermit </a:t>
            </a:r>
            <a:r>
              <a:rPr lang="en-US" sz="4000" dirty="0">
                <a:solidFill>
                  <a:schemeClr val="accent4"/>
                </a:solidFill>
              </a:rPr>
              <a:t>A</a:t>
            </a:r>
            <a:r>
              <a:rPr lang="en-US" sz="4000" dirty="0" smtClean="0">
                <a:solidFill>
                  <a:schemeClr val="accent4"/>
                </a:solidFill>
              </a:rPr>
              <a:t>pplications</a:t>
            </a:r>
          </a:p>
        </p:txBody>
      </p:sp>
      <p:pic>
        <p:nvPicPr>
          <p:cNvPr id="6" name="Medi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
        <p:nvSpPr>
          <p:cNvPr id="2" name="TextBox 1"/>
          <p:cNvSpPr txBox="1"/>
          <p:nvPr/>
        </p:nvSpPr>
        <p:spPr>
          <a:xfrm>
            <a:off x="529513" y="6392937"/>
            <a:ext cx="1315617" cy="261610"/>
          </a:xfrm>
          <a:prstGeom prst="rect">
            <a:avLst/>
          </a:prstGeom>
          <a:noFill/>
        </p:spPr>
        <p:txBody>
          <a:bodyPr wrap="square" rtlCol="0">
            <a:spAutoFit/>
          </a:bodyPr>
          <a:lstStyle/>
          <a:p>
            <a:r>
              <a:rPr lang="en-US" sz="1100" dirty="0">
                <a:solidFill>
                  <a:schemeClr val="bg1"/>
                </a:solidFill>
              </a:rPr>
              <a:t>wq-f3-60</a:t>
            </a:r>
          </a:p>
        </p:txBody>
      </p:sp>
    </p:spTree>
    <p:extLst>
      <p:ext uri="{BB962C8B-B14F-4D97-AF65-F5344CB8AC3E}">
        <p14:creationId xmlns:p14="http://schemas.microsoft.com/office/powerpoint/2010/main" val="60025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Online services homepage</a:t>
            </a:r>
            <a:endParaRPr lang="en-US" dirty="0"/>
          </a:p>
        </p:txBody>
      </p:sp>
      <p:sp>
        <p:nvSpPr>
          <p:cNvPr id="3" name="Content Placeholder 2"/>
          <p:cNvSpPr>
            <a:spLocks noGrp="1"/>
          </p:cNvSpPr>
          <p:nvPr>
            <p:ph sz="quarter" idx="1"/>
          </p:nvPr>
        </p:nvSpPr>
        <p:spPr>
          <a:xfrm>
            <a:off x="609600" y="1640842"/>
            <a:ext cx="8153400" cy="4682320"/>
          </a:xfrm>
        </p:spPr>
        <p:txBody>
          <a:bodyPr>
            <a:normAutofit/>
          </a:bodyPr>
          <a:lstStyle/>
          <a:p>
            <a:r>
              <a:rPr lang="en-US" sz="2400" dirty="0" smtClean="0"/>
              <a:t>This page will always be your starting point </a:t>
            </a:r>
          </a:p>
          <a:p>
            <a:pPr lvl="1">
              <a:spcBef>
                <a:spcPts val="1200"/>
              </a:spcBef>
            </a:pPr>
            <a:r>
              <a:rPr lang="en-US" sz="2000" dirty="0"/>
              <a:t>Manage all aspects of your </a:t>
            </a:r>
            <a:br>
              <a:rPr lang="en-US" sz="2000" dirty="0"/>
            </a:br>
            <a:r>
              <a:rPr lang="en-US" sz="2000" dirty="0"/>
              <a:t>permit applications here</a:t>
            </a:r>
          </a:p>
          <a:p>
            <a:pPr lvl="1">
              <a:spcBef>
                <a:spcPts val="1200"/>
              </a:spcBef>
            </a:pPr>
            <a:r>
              <a:rPr lang="en-US" sz="2000" dirty="0" smtClean="0"/>
              <a:t>Manage all aspects of your </a:t>
            </a:r>
            <a:br>
              <a:rPr lang="en-US" sz="2000" dirty="0" smtClean="0"/>
            </a:br>
            <a:r>
              <a:rPr lang="en-US" sz="2000" dirty="0" smtClean="0"/>
              <a:t>e-services account here</a:t>
            </a:r>
          </a:p>
          <a:p>
            <a:pPr lvl="1">
              <a:spcBef>
                <a:spcPts val="1200"/>
              </a:spcBef>
            </a:pPr>
            <a:r>
              <a:rPr lang="en-US" sz="1900" dirty="0"/>
              <a:t>You can access </a:t>
            </a:r>
            <a:r>
              <a:rPr lang="en-US" sz="1900" dirty="0" smtClean="0"/>
              <a:t>other MPCA </a:t>
            </a:r>
            <a:br>
              <a:rPr lang="en-US" sz="1900" dirty="0" smtClean="0"/>
            </a:br>
            <a:r>
              <a:rPr lang="en-US" sz="1900" dirty="0" smtClean="0"/>
              <a:t>online </a:t>
            </a:r>
            <a:r>
              <a:rPr lang="en-US" sz="1900" dirty="0"/>
              <a:t>services from </a:t>
            </a:r>
            <a:r>
              <a:rPr lang="en-US" sz="1900" dirty="0" smtClean="0"/>
              <a:t/>
            </a:r>
            <a:br>
              <a:rPr lang="en-US" sz="1900" dirty="0" smtClean="0"/>
            </a:br>
            <a:r>
              <a:rPr lang="en-US" sz="1900" dirty="0" smtClean="0"/>
              <a:t>this homepage</a:t>
            </a:r>
          </a:p>
          <a:p>
            <a:pPr marL="685800" lvl="2" indent="0">
              <a:buNone/>
            </a:pPr>
            <a:r>
              <a:rPr lang="en-US" sz="1500" dirty="0" smtClean="0"/>
              <a:t>Example</a:t>
            </a:r>
            <a:r>
              <a:rPr lang="en-US" sz="1500" dirty="0"/>
              <a:t>: </a:t>
            </a:r>
            <a:r>
              <a:rPr lang="en-US" sz="1500" dirty="0" smtClean="0"/>
              <a:t>Feedlot Registration</a:t>
            </a:r>
            <a:br>
              <a:rPr lang="en-US" sz="1500" dirty="0" smtClean="0"/>
            </a:br>
            <a:r>
              <a:rPr lang="en-US" sz="1500" dirty="0" smtClean="0"/>
              <a:t>(which </a:t>
            </a:r>
            <a:r>
              <a:rPr lang="en-US" sz="1500" dirty="0"/>
              <a:t>may or may not be </a:t>
            </a:r>
            <a:r>
              <a:rPr lang="en-US" sz="1500" dirty="0" smtClean="0"/>
              <a:t>displayed </a:t>
            </a:r>
            <a:br>
              <a:rPr lang="en-US" sz="1500" dirty="0" smtClean="0"/>
            </a:br>
            <a:r>
              <a:rPr lang="en-US" sz="1500" dirty="0" smtClean="0"/>
              <a:t>under </a:t>
            </a:r>
            <a:r>
              <a:rPr lang="en-US" sz="1500" i="1" dirty="0" smtClean="0"/>
              <a:t>My </a:t>
            </a:r>
            <a:r>
              <a:rPr lang="en-US" sz="1500" i="1" dirty="0"/>
              <a:t>Online Services</a:t>
            </a:r>
            <a:r>
              <a:rPr lang="en-US" sz="1500" dirty="0"/>
              <a:t> by </a:t>
            </a:r>
            <a:r>
              <a:rPr lang="en-US" sz="1500" dirty="0" smtClean="0"/>
              <a:t>default)</a:t>
            </a:r>
          </a:p>
        </p:txBody>
      </p:sp>
      <p:pic>
        <p:nvPicPr>
          <p:cNvPr id="8" name="Content Placeholder 7"/>
          <p:cNvPicPr>
            <a:picLocks noGrp="1" noChangeAspect="1"/>
          </p:cNvPicPr>
          <p:nvPr>
            <p:ph sz="quarter" idx="2"/>
          </p:nvPr>
        </p:nvPicPr>
        <p:blipFill>
          <a:blip r:embed="rId5"/>
          <a:stretch>
            <a:fillRect/>
          </a:stretch>
        </p:blipFill>
        <p:spPr>
          <a:xfrm>
            <a:off x="4339085" y="2358292"/>
            <a:ext cx="4423915" cy="3042178"/>
          </a:xfrm>
          <a:prstGeom prst="rect">
            <a:avLst/>
          </a:prstGeom>
        </p:spPr>
      </p:pic>
      <p:pic>
        <p:nvPicPr>
          <p:cNvPr id="4" name="Media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
        <p:nvSpPr>
          <p:cNvPr id="9" name="Explosion 1 8"/>
          <p:cNvSpPr/>
          <p:nvPr/>
        </p:nvSpPr>
        <p:spPr>
          <a:xfrm>
            <a:off x="5321778" y="2358292"/>
            <a:ext cx="2458528" cy="1673525"/>
          </a:xfrm>
          <a:prstGeom prst="irregularSeal1">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More detail on next slide</a:t>
            </a:r>
            <a:endParaRPr lang="en-US" dirty="0"/>
          </a:p>
        </p:txBody>
      </p:sp>
    </p:spTree>
    <p:extLst>
      <p:ext uri="{BB962C8B-B14F-4D97-AF65-F5344CB8AC3E}">
        <p14:creationId xmlns:p14="http://schemas.microsoft.com/office/powerpoint/2010/main" val="227764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5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 Submittal</a:t>
            </a:r>
            <a:endParaRPr lang="en-US" dirty="0"/>
          </a:p>
        </p:txBody>
      </p:sp>
      <p:sp>
        <p:nvSpPr>
          <p:cNvPr id="3" name="Content Placeholder 2"/>
          <p:cNvSpPr>
            <a:spLocks noGrp="1"/>
          </p:cNvSpPr>
          <p:nvPr>
            <p:ph sz="quarter" idx="1"/>
          </p:nvPr>
        </p:nvSpPr>
        <p:spPr/>
        <p:txBody>
          <a:bodyPr/>
          <a:lstStyle/>
          <a:p>
            <a:r>
              <a:rPr lang="en-US" dirty="0" smtClean="0"/>
              <a:t>Successful application submittal</a:t>
            </a:r>
          </a:p>
          <a:p>
            <a:pPr lvl="1"/>
            <a:r>
              <a:rPr lang="en-US" dirty="0" smtClean="0"/>
              <a:t>Email confirmation of successful submittal</a:t>
            </a:r>
            <a:endParaRPr lang="en-US" dirty="0"/>
          </a:p>
          <a:p>
            <a:endParaRPr lang="en-US" dirty="0"/>
          </a:p>
        </p:txBody>
      </p:sp>
      <p:sp>
        <p:nvSpPr>
          <p:cNvPr id="6" name="Rectangle 5"/>
          <p:cNvSpPr/>
          <p:nvPr/>
        </p:nvSpPr>
        <p:spPr>
          <a:xfrm>
            <a:off x="2984740" y="3303917"/>
            <a:ext cx="879894" cy="301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8403178" y="211923"/>
            <a:ext cx="369693" cy="365760"/>
            <a:chOff x="8403178" y="211923"/>
            <a:chExt cx="369693" cy="365760"/>
          </a:xfrm>
        </p:grpSpPr>
        <p:sp>
          <p:nvSpPr>
            <p:cNvPr id="9" name="Rectangle 8"/>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Home 9">
              <a:hlinkClick r:id="rId5"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Content Placeholder 10"/>
          <p:cNvPicPr>
            <a:picLocks noGrp="1" noChangeAspect="1"/>
          </p:cNvPicPr>
          <p:nvPr>
            <p:ph sz="quarter" idx="2"/>
          </p:nvPr>
        </p:nvPicPr>
        <p:blipFill>
          <a:blip r:embed="rId6"/>
          <a:stretch>
            <a:fillRect/>
          </a:stretch>
        </p:blipFill>
        <p:spPr>
          <a:xfrm>
            <a:off x="291105" y="3136610"/>
            <a:ext cx="8521988" cy="2509209"/>
          </a:xfrm>
          <a:prstGeom prst="rect">
            <a:avLst/>
          </a:prstGeom>
          <a:effectLst>
            <a:outerShdw blurRad="50800" dist="38100" dir="5400000" algn="t" rotWithShape="0">
              <a:prstClr val="black">
                <a:alpha val="40000"/>
              </a:prstClr>
            </a:outerShdw>
          </a:effectLst>
        </p:spPr>
      </p:pic>
      <p:sp>
        <p:nvSpPr>
          <p:cNvPr id="12" name="Rectangle 11"/>
          <p:cNvSpPr/>
          <p:nvPr/>
        </p:nvSpPr>
        <p:spPr>
          <a:xfrm>
            <a:off x="2925113" y="3152954"/>
            <a:ext cx="879894" cy="301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v (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780851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Application processing</a:t>
            </a:r>
            <a:endParaRPr lang="en-US" dirty="0"/>
          </a:p>
        </p:txBody>
      </p:sp>
      <p:sp>
        <p:nvSpPr>
          <p:cNvPr id="3" name="Content Placeholder 2"/>
          <p:cNvSpPr>
            <a:spLocks noGrp="1"/>
          </p:cNvSpPr>
          <p:nvPr>
            <p:ph sz="quarter" idx="1"/>
          </p:nvPr>
        </p:nvSpPr>
        <p:spPr/>
        <p:txBody>
          <a:bodyPr/>
          <a:lstStyle/>
          <a:p>
            <a:r>
              <a:rPr lang="en-US" smtClean="0"/>
              <a:t>MPCA staff review the information electronically submitted</a:t>
            </a:r>
          </a:p>
          <a:p>
            <a:pPr lvl="1"/>
            <a:r>
              <a:rPr lang="en-US" smtClean="0"/>
              <a:t>If clarification/correction is required you will be contacted via email</a:t>
            </a:r>
          </a:p>
          <a:p>
            <a:pPr lvl="1"/>
            <a:r>
              <a:rPr lang="en-US" smtClean="0"/>
              <a:t>After completion of submittal review …</a:t>
            </a:r>
          </a:p>
          <a:p>
            <a:pPr lvl="2"/>
            <a:r>
              <a:rPr lang="en-US" smtClean="0"/>
              <a:t>Permit is issued – copy sent via email</a:t>
            </a:r>
          </a:p>
          <a:p>
            <a:pPr lvl="3"/>
            <a:r>
              <a:rPr lang="en-US" smtClean="0"/>
              <a:t>From receipt date to issuance is typically 30 - 45 days</a:t>
            </a:r>
          </a:p>
          <a:p>
            <a:pPr lvl="4"/>
            <a:r>
              <a:rPr lang="en-US" smtClean="0"/>
              <a:t>Except for applications that need environmental review or have significant public interest</a:t>
            </a:r>
            <a:endParaRPr lang="en-US" dirty="0"/>
          </a:p>
        </p:txBody>
      </p:sp>
      <p:grpSp>
        <p:nvGrpSpPr>
          <p:cNvPr id="6" name="Group 5"/>
          <p:cNvGrpSpPr/>
          <p:nvPr/>
        </p:nvGrpSpPr>
        <p:grpSpPr>
          <a:xfrm>
            <a:off x="8403178" y="211923"/>
            <a:ext cx="369693" cy="365760"/>
            <a:chOff x="8403178" y="211923"/>
            <a:chExt cx="369693" cy="365760"/>
          </a:xfrm>
        </p:grpSpPr>
        <p:sp>
          <p:nvSpPr>
            <p:cNvPr id="7" name="Rectangle 6"/>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rId5"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6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99725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Certification</a:t>
            </a:r>
            <a:br>
              <a:rPr lang="en-US" dirty="0" smtClean="0"/>
            </a:br>
            <a:r>
              <a:rPr lang="en-US" sz="2700" dirty="0" smtClean="0"/>
              <a:t>Application signed</a:t>
            </a:r>
            <a:endParaRPr lang="en-US" dirty="0"/>
          </a:p>
        </p:txBody>
      </p:sp>
      <p:sp>
        <p:nvSpPr>
          <p:cNvPr id="3" name="Content Placeholder 2"/>
          <p:cNvSpPr>
            <a:spLocks noGrp="1"/>
          </p:cNvSpPr>
          <p:nvPr>
            <p:ph sz="quarter" idx="1"/>
          </p:nvPr>
        </p:nvSpPr>
        <p:spPr>
          <a:xfrm>
            <a:off x="609600" y="1640842"/>
            <a:ext cx="8153400" cy="1245322"/>
          </a:xfrm>
        </p:spPr>
        <p:txBody>
          <a:bodyPr>
            <a:normAutofit/>
          </a:bodyPr>
          <a:lstStyle/>
          <a:p>
            <a:r>
              <a:rPr lang="en-US" dirty="0" smtClean="0"/>
              <a:t>Once the application is signed click </a:t>
            </a:r>
            <a:r>
              <a:rPr lang="en-US" i="1" dirty="0" smtClean="0"/>
              <a:t>Next</a:t>
            </a:r>
          </a:p>
          <a:p>
            <a:pPr lvl="1"/>
            <a:r>
              <a:rPr lang="en-US" dirty="0" smtClean="0"/>
              <a:t>Application is not yet submitted</a:t>
            </a:r>
          </a:p>
        </p:txBody>
      </p:sp>
      <p:pic>
        <p:nvPicPr>
          <p:cNvPr id="8" name="Content Placeholder 7"/>
          <p:cNvPicPr>
            <a:picLocks noGrp="1" noChangeAspect="1"/>
          </p:cNvPicPr>
          <p:nvPr>
            <p:ph sz="quarter" idx="2"/>
          </p:nvPr>
        </p:nvPicPr>
        <p:blipFill>
          <a:blip r:embed="rId5"/>
          <a:stretch>
            <a:fillRect/>
          </a:stretch>
        </p:blipFill>
        <p:spPr>
          <a:xfrm>
            <a:off x="291105" y="2920668"/>
            <a:ext cx="8584045" cy="1773152"/>
          </a:xfrm>
          <a:prstGeom prst="rect">
            <a:avLst/>
          </a:prstGeom>
          <a:effectLst>
            <a:outerShdw blurRad="50800" dist="38100" dir="5400000" algn="t" rotWithShape="0">
              <a:prstClr val="black">
                <a:alpha val="40000"/>
              </a:prstClr>
            </a:outerShdw>
          </a:effectLst>
        </p:spPr>
      </p:pic>
      <p:sp>
        <p:nvSpPr>
          <p:cNvPr id="7" name="Rectangle 6">
            <a:hlinkClick r:id="" action="ppaction://noaction" highlightClick="1"/>
          </p:cNvPr>
          <p:cNvSpPr/>
          <p:nvPr/>
        </p:nvSpPr>
        <p:spPr>
          <a:xfrm>
            <a:off x="433051" y="3899136"/>
            <a:ext cx="1050692" cy="129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Arial" panose="020B0604020202020204" pitchFamily="34" charset="0"/>
                <a:cs typeface="Arial" panose="020B0604020202020204" pitchFamily="34" charset="0"/>
              </a:rPr>
              <a:t>Feedlot DEMO</a:t>
            </a:r>
            <a:endParaRPr lang="en-US" sz="900" dirty="0">
              <a:solidFill>
                <a:schemeClr val="tx1"/>
              </a:solidFill>
              <a:latin typeface="Arial" panose="020B0604020202020204" pitchFamily="34" charset="0"/>
              <a:cs typeface="Arial" panose="020B0604020202020204" pitchFamily="34" charset="0"/>
            </a:endParaRPr>
          </a:p>
        </p:txBody>
      </p:sp>
      <p:sp>
        <p:nvSpPr>
          <p:cNvPr id="13" name="Up Arrow 12"/>
          <p:cNvSpPr/>
          <p:nvPr/>
        </p:nvSpPr>
        <p:spPr>
          <a:xfrm rot="16200000">
            <a:off x="1037225" y="4211762"/>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8403178" y="211923"/>
            <a:ext cx="369693" cy="365760"/>
            <a:chOff x="8403178" y="211923"/>
            <a:chExt cx="369693" cy="365760"/>
          </a:xfrm>
        </p:grpSpPr>
        <p:sp>
          <p:nvSpPr>
            <p:cNvPr id="16" name="Rectangle 15"/>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Home 16">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2987641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Payment</a:t>
            </a:r>
            <a:endParaRPr lang="en-US" dirty="0"/>
          </a:p>
        </p:txBody>
      </p:sp>
      <p:sp>
        <p:nvSpPr>
          <p:cNvPr id="3" name="Content Placeholder 2"/>
          <p:cNvSpPr>
            <a:spLocks noGrp="1"/>
          </p:cNvSpPr>
          <p:nvPr>
            <p:ph sz="quarter" idx="1"/>
          </p:nvPr>
        </p:nvSpPr>
        <p:spPr>
          <a:xfrm>
            <a:off x="609600" y="1640843"/>
            <a:ext cx="8153400" cy="1300766"/>
          </a:xfrm>
        </p:spPr>
        <p:txBody>
          <a:bodyPr>
            <a:normAutofit/>
          </a:bodyPr>
          <a:lstStyle/>
          <a:p>
            <a:r>
              <a:rPr lang="en-US" dirty="0" smtClean="0"/>
              <a:t>Click </a:t>
            </a:r>
            <a:r>
              <a:rPr lang="en-US" i="1" dirty="0" smtClean="0"/>
              <a:t>Make Payment </a:t>
            </a:r>
            <a:r>
              <a:rPr lang="en-US" dirty="0" smtClean="0"/>
              <a:t>to pay fees</a:t>
            </a:r>
          </a:p>
          <a:p>
            <a:pPr lvl="1"/>
            <a:r>
              <a:rPr lang="en-US" dirty="0" smtClean="0"/>
              <a:t>Complete the necessary bank/card info </a:t>
            </a:r>
            <a:r>
              <a:rPr lang="en-US" sz="2000" dirty="0" smtClean="0"/>
              <a:t>(not shown)</a:t>
            </a:r>
            <a:endParaRPr lang="en-US" dirty="0" smtClean="0"/>
          </a:p>
        </p:txBody>
      </p:sp>
      <p:pic>
        <p:nvPicPr>
          <p:cNvPr id="8" name="Content Placeholder 7"/>
          <p:cNvPicPr>
            <a:picLocks noGrp="1" noChangeAspect="1"/>
          </p:cNvPicPr>
          <p:nvPr>
            <p:ph sz="quarter" idx="2"/>
          </p:nvPr>
        </p:nvPicPr>
        <p:blipFill>
          <a:blip r:embed="rId5"/>
          <a:stretch>
            <a:fillRect/>
          </a:stretch>
        </p:blipFill>
        <p:spPr>
          <a:xfrm>
            <a:off x="1051697" y="2941609"/>
            <a:ext cx="7711303" cy="3000914"/>
          </a:xfrm>
          <a:prstGeom prst="rect">
            <a:avLst/>
          </a:prstGeom>
        </p:spPr>
      </p:pic>
      <p:pic>
        <p:nvPicPr>
          <p:cNvPr id="9" name="Picture 8"/>
          <p:cNvPicPr>
            <a:picLocks noChangeAspect="1"/>
          </p:cNvPicPr>
          <p:nvPr/>
        </p:nvPicPr>
        <p:blipFill rotWithShape="1">
          <a:blip r:embed="rId6"/>
          <a:srcRect t="21560"/>
          <a:stretch/>
        </p:blipFill>
        <p:spPr>
          <a:xfrm>
            <a:off x="1331368" y="5926148"/>
            <a:ext cx="1043115" cy="384061"/>
          </a:xfrm>
          <a:prstGeom prst="rect">
            <a:avLst/>
          </a:prstGeom>
        </p:spPr>
      </p:pic>
      <p:grpSp>
        <p:nvGrpSpPr>
          <p:cNvPr id="10" name="Group 9"/>
          <p:cNvGrpSpPr/>
          <p:nvPr/>
        </p:nvGrpSpPr>
        <p:grpSpPr>
          <a:xfrm>
            <a:off x="8403178" y="211923"/>
            <a:ext cx="369693" cy="365760"/>
            <a:chOff x="8403178" y="211923"/>
            <a:chExt cx="369693" cy="365760"/>
          </a:xfrm>
        </p:grpSpPr>
        <p:sp>
          <p:nvSpPr>
            <p:cNvPr id="11" name="Rectangle 10"/>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Home 11">
              <a:hlinkClick r:id="rId7"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6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15400" y="0"/>
            <a:ext cx="228600" cy="228600"/>
          </a:xfrm>
          <a:prstGeom prst="rect">
            <a:avLst/>
          </a:prstGeom>
        </p:spPr>
      </p:pic>
    </p:spTree>
    <p:extLst>
      <p:ext uri="{BB962C8B-B14F-4D97-AF65-F5344CB8AC3E}">
        <p14:creationId xmlns:p14="http://schemas.microsoft.com/office/powerpoint/2010/main" val="3228277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 Submittal</a:t>
            </a:r>
            <a:endParaRPr lang="en-US" dirty="0"/>
          </a:p>
        </p:txBody>
      </p:sp>
      <p:sp>
        <p:nvSpPr>
          <p:cNvPr id="3" name="Content Placeholder 2"/>
          <p:cNvSpPr>
            <a:spLocks noGrp="1"/>
          </p:cNvSpPr>
          <p:nvPr>
            <p:ph sz="quarter" idx="1"/>
          </p:nvPr>
        </p:nvSpPr>
        <p:spPr/>
        <p:txBody>
          <a:bodyPr/>
          <a:lstStyle/>
          <a:p>
            <a:r>
              <a:rPr lang="en-US" dirty="0" smtClean="0"/>
              <a:t>Successful application submittal</a:t>
            </a:r>
          </a:p>
          <a:p>
            <a:pPr lvl="1"/>
            <a:r>
              <a:rPr lang="en-US" dirty="0" smtClean="0"/>
              <a:t>After payment clears submittal review starts</a:t>
            </a:r>
          </a:p>
          <a:p>
            <a:pPr lvl="2"/>
            <a:r>
              <a:rPr lang="en-US" dirty="0" smtClean="0"/>
              <a:t>Email confirmation of successful submittal and payment</a:t>
            </a:r>
            <a:endParaRPr lang="en-US" dirty="0"/>
          </a:p>
          <a:p>
            <a:endParaRPr lang="en-US" dirty="0"/>
          </a:p>
        </p:txBody>
      </p:sp>
      <p:pic>
        <p:nvPicPr>
          <p:cNvPr id="5" name="Content Placeholder 4"/>
          <p:cNvPicPr>
            <a:picLocks noGrp="1" noChangeAspect="1"/>
          </p:cNvPicPr>
          <p:nvPr>
            <p:ph sz="quarter" idx="2"/>
          </p:nvPr>
        </p:nvPicPr>
        <p:blipFill>
          <a:blip r:embed="rId5"/>
          <a:stretch>
            <a:fillRect/>
          </a:stretch>
        </p:blipFill>
        <p:spPr>
          <a:xfrm>
            <a:off x="366813" y="3293558"/>
            <a:ext cx="8396187" cy="2611472"/>
          </a:xfrm>
          <a:prstGeom prst="rect">
            <a:avLst/>
          </a:prstGeom>
        </p:spPr>
      </p:pic>
      <p:sp>
        <p:nvSpPr>
          <p:cNvPr id="6" name="Rectangle 5"/>
          <p:cNvSpPr/>
          <p:nvPr/>
        </p:nvSpPr>
        <p:spPr>
          <a:xfrm>
            <a:off x="2984740" y="3303917"/>
            <a:ext cx="879894" cy="301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8403178" y="211923"/>
            <a:ext cx="369693" cy="365760"/>
            <a:chOff x="8403178" y="211923"/>
            <a:chExt cx="369693" cy="365760"/>
          </a:xfrm>
        </p:grpSpPr>
        <p:sp>
          <p:nvSpPr>
            <p:cNvPr id="9" name="Rectangle 8"/>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Home 9">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6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7740" y="0"/>
            <a:ext cx="228600" cy="228600"/>
          </a:xfrm>
          <a:prstGeom prst="rect">
            <a:avLst/>
          </a:prstGeom>
        </p:spPr>
      </p:pic>
    </p:spTree>
    <p:extLst>
      <p:ext uri="{BB962C8B-B14F-4D97-AF65-F5344CB8AC3E}">
        <p14:creationId xmlns:p14="http://schemas.microsoft.com/office/powerpoint/2010/main" val="2196706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processing</a:t>
            </a:r>
            <a:endParaRPr lang="en-US" dirty="0"/>
          </a:p>
        </p:txBody>
      </p:sp>
      <p:sp>
        <p:nvSpPr>
          <p:cNvPr id="3" name="Content Placeholder 2"/>
          <p:cNvSpPr>
            <a:spLocks noGrp="1"/>
          </p:cNvSpPr>
          <p:nvPr>
            <p:ph sz="quarter" idx="1"/>
          </p:nvPr>
        </p:nvSpPr>
        <p:spPr>
          <a:xfrm>
            <a:off x="612648" y="1600200"/>
            <a:ext cx="8153400" cy="4608095"/>
          </a:xfrm>
        </p:spPr>
        <p:txBody>
          <a:bodyPr>
            <a:normAutofit lnSpcReduction="10000"/>
          </a:bodyPr>
          <a:lstStyle/>
          <a:p>
            <a:r>
              <a:rPr lang="en-US" dirty="0" smtClean="0"/>
              <a:t>MPCA staff review the information electronically submitted</a:t>
            </a:r>
          </a:p>
          <a:p>
            <a:pPr lvl="1"/>
            <a:r>
              <a:rPr lang="en-US" dirty="0" smtClean="0"/>
              <a:t>If clarification/correction is required you will be contacted via email</a:t>
            </a:r>
          </a:p>
          <a:p>
            <a:pPr lvl="1"/>
            <a:r>
              <a:rPr lang="en-US" dirty="0" smtClean="0"/>
              <a:t>After completion of submittal review …</a:t>
            </a:r>
          </a:p>
          <a:p>
            <a:pPr lvl="2"/>
            <a:r>
              <a:rPr lang="en-US" dirty="0" smtClean="0"/>
              <a:t>Public notice (if required) takes place</a:t>
            </a:r>
          </a:p>
          <a:p>
            <a:pPr lvl="3"/>
            <a:r>
              <a:rPr lang="en-US" dirty="0" smtClean="0"/>
              <a:t>30 days for public comment </a:t>
            </a:r>
          </a:p>
          <a:p>
            <a:pPr lvl="4"/>
            <a:r>
              <a:rPr lang="en-US" dirty="0" smtClean="0"/>
              <a:t>MPCA must respond to comments received</a:t>
            </a:r>
          </a:p>
          <a:p>
            <a:pPr lvl="2"/>
            <a:r>
              <a:rPr lang="en-US" dirty="0" smtClean="0"/>
              <a:t>Permit is issued – copy sent via email</a:t>
            </a:r>
          </a:p>
          <a:p>
            <a:pPr lvl="3"/>
            <a:r>
              <a:rPr lang="en-US" dirty="0" smtClean="0"/>
              <a:t>From receipt date to issuance is typically 60 - 90 days</a:t>
            </a:r>
          </a:p>
          <a:p>
            <a:pPr lvl="4"/>
            <a:r>
              <a:rPr lang="en-US" dirty="0" smtClean="0"/>
              <a:t>Except for applications that need environmental review or have significant public interest/comments</a:t>
            </a:r>
          </a:p>
        </p:txBody>
      </p:sp>
      <p:grpSp>
        <p:nvGrpSpPr>
          <p:cNvPr id="6" name="Group 5"/>
          <p:cNvGrpSpPr/>
          <p:nvPr/>
        </p:nvGrpSpPr>
        <p:grpSpPr>
          <a:xfrm>
            <a:off x="8403178" y="211923"/>
            <a:ext cx="369693" cy="365760"/>
            <a:chOff x="8403178" y="211923"/>
            <a:chExt cx="369693" cy="365760"/>
          </a:xfrm>
        </p:grpSpPr>
        <p:sp>
          <p:nvSpPr>
            <p:cNvPr id="7" name="Rectangle 6"/>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rId5"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6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16677"/>
            <a:ext cx="228600" cy="228600"/>
          </a:xfrm>
          <a:prstGeom prst="rect">
            <a:avLst/>
          </a:prstGeom>
        </p:spPr>
      </p:pic>
    </p:spTree>
    <p:extLst>
      <p:ext uri="{BB962C8B-B14F-4D97-AF65-F5344CB8AC3E}">
        <p14:creationId xmlns:p14="http://schemas.microsoft.com/office/powerpoint/2010/main" val="677994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a:bodyPr>
          <a:lstStyle/>
          <a:p>
            <a:r>
              <a:rPr lang="en-US" dirty="0">
                <a:solidFill>
                  <a:schemeClr val="bg1"/>
                </a:solidFill>
              </a:rPr>
              <a:t>Feedlot homepage: </a:t>
            </a:r>
            <a:r>
              <a:rPr lang="en-US" u="sng" dirty="0">
                <a:solidFill>
                  <a:schemeClr val="bg1"/>
                </a:solidFill>
              </a:rPr>
              <a:t>www.pca.state.mn.us/feedlots</a:t>
            </a:r>
            <a:r>
              <a:rPr lang="en-US" dirty="0">
                <a:solidFill>
                  <a:schemeClr val="bg1"/>
                </a:solidFill>
              </a:rPr>
              <a:t>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679" y="500743"/>
            <a:ext cx="5867400" cy="556360"/>
          </a:xfrm>
          <a:prstGeom prst="rect">
            <a:avLst/>
          </a:prstGeom>
        </p:spPr>
      </p:pic>
      <p:sp>
        <p:nvSpPr>
          <p:cNvPr id="5" name="Title 1"/>
          <p:cNvSpPr txBox="1">
            <a:spLocks/>
          </p:cNvSpPr>
          <p:nvPr/>
        </p:nvSpPr>
        <p:spPr>
          <a:xfrm>
            <a:off x="1361312" y="1900989"/>
            <a:ext cx="6490168" cy="3764037"/>
          </a:xfrm>
          <a:prstGeom prst="rect">
            <a:avLst/>
          </a:prstGeom>
        </p:spPr>
        <p:txBody>
          <a:bodyPr vert="horz" anchor="ctr">
            <a:noAutofit/>
          </a:bodyPr>
          <a:lstStyle>
            <a:lvl1pPr algn="l" rtl="0" eaLnBrk="1" latinLnBrk="0" hangingPunct="1">
              <a:spcBef>
                <a:spcPct val="0"/>
              </a:spcBef>
              <a:buNone/>
              <a:defRPr kumimoji="0" sz="3200" kern="1200" cap="none" baseline="0">
                <a:solidFill>
                  <a:schemeClr val="bg2"/>
                </a:solidFill>
                <a:effectLst/>
                <a:latin typeface="+mj-lt"/>
                <a:ea typeface="+mj-ea"/>
                <a:cs typeface="+mj-cs"/>
              </a:defRPr>
            </a:lvl1pPr>
          </a:lstStyle>
          <a:p>
            <a:pPr algn="ctr"/>
            <a:r>
              <a:rPr lang="en-US" sz="4800" dirty="0" smtClean="0">
                <a:solidFill>
                  <a:schemeClr val="accent4"/>
                </a:solidFill>
              </a:rPr>
              <a:t>The End</a:t>
            </a:r>
          </a:p>
          <a:p>
            <a:endParaRPr lang="en-US" sz="4000" dirty="0" smtClean="0">
              <a:solidFill>
                <a:schemeClr val="accent4"/>
              </a:solidFill>
            </a:endParaRPr>
          </a:p>
          <a:p>
            <a:r>
              <a:rPr lang="en-US" sz="4000" dirty="0" smtClean="0">
                <a:solidFill>
                  <a:schemeClr val="accent4"/>
                </a:solidFill>
              </a:rPr>
              <a:t>For more assistance:</a:t>
            </a:r>
            <a:endParaRPr lang="en-US" sz="2800" dirty="0">
              <a:solidFill>
                <a:schemeClr val="accent4"/>
              </a:solidFill>
              <a:latin typeface="Arial" panose="020B0604020202020204" pitchFamily="34" charset="0"/>
              <a:cs typeface="Arial" panose="020B0604020202020204" pitchFamily="34" charset="0"/>
            </a:endParaRPr>
          </a:p>
          <a:p>
            <a:r>
              <a:rPr lang="en-US" sz="2800" dirty="0" smtClean="0">
                <a:solidFill>
                  <a:schemeClr val="accent4"/>
                </a:solidFill>
              </a:rPr>
              <a:t>Feedlot Staff Contact Info</a:t>
            </a:r>
          </a:p>
          <a:p>
            <a:r>
              <a:rPr lang="en-US" sz="1800" dirty="0">
                <a:solidFill>
                  <a:schemeClr val="accent4"/>
                </a:solidFill>
                <a:latin typeface="Calibri" panose="020F0502020204030204" pitchFamily="34" charset="0"/>
                <a:cs typeface="Calibri" panose="020F0502020204030204" pitchFamily="34" charset="0"/>
                <a:hlinkClick r:id="rId6"/>
              </a:rPr>
              <a:t>https://</a:t>
            </a:r>
            <a:r>
              <a:rPr lang="en-US" sz="1800" dirty="0" smtClean="0">
                <a:solidFill>
                  <a:schemeClr val="accent4"/>
                </a:solidFill>
                <a:latin typeface="Calibri" panose="020F0502020204030204" pitchFamily="34" charset="0"/>
                <a:cs typeface="Calibri" panose="020F0502020204030204" pitchFamily="34" charset="0"/>
                <a:hlinkClick r:id="rId6"/>
              </a:rPr>
              <a:t>www.pca.state.mn.us/water/mpca-feedlot-staff-contacts</a:t>
            </a:r>
            <a:r>
              <a:rPr lang="en-US" sz="1800" dirty="0" smtClean="0">
                <a:solidFill>
                  <a:schemeClr val="accent4"/>
                </a:solidFill>
                <a:latin typeface="Calibri" panose="020F0502020204030204" pitchFamily="34" charset="0"/>
                <a:cs typeface="Calibri" panose="020F0502020204030204" pitchFamily="34" charset="0"/>
              </a:rPr>
              <a:t> </a:t>
            </a:r>
            <a:endParaRPr lang="en-US" sz="1800" dirty="0">
              <a:solidFill>
                <a:schemeClr val="accent4"/>
              </a:solidFill>
              <a:latin typeface="Calibri" panose="020F0502020204030204" pitchFamily="34" charset="0"/>
              <a:cs typeface="Calibri" panose="020F0502020204030204" pitchFamily="34" charset="0"/>
            </a:endParaRPr>
          </a:p>
        </p:txBody>
      </p:sp>
      <p:sp>
        <p:nvSpPr>
          <p:cNvPr id="6" name="Title 3"/>
          <p:cNvSpPr txBox="1">
            <a:spLocks/>
          </p:cNvSpPr>
          <p:nvPr/>
        </p:nvSpPr>
        <p:spPr>
          <a:xfrm>
            <a:off x="2362200" y="3668869"/>
            <a:ext cx="6477000" cy="1828800"/>
          </a:xfrm>
          <a:prstGeom prst="rect">
            <a:avLst/>
          </a:prstGeom>
        </p:spPr>
        <p:txBody>
          <a:bodyPr vert="horz" anchor="t" anchorCtr="0">
            <a:normAutofit/>
          </a:bodyPr>
          <a:lstStyle>
            <a:lvl1pPr algn="l" rtl="0" eaLnBrk="1" latinLnBrk="0" hangingPunct="1">
              <a:spcBef>
                <a:spcPct val="0"/>
              </a:spcBef>
              <a:buNone/>
              <a:defRPr kumimoji="0" sz="3200" kern="1200" cap="none" baseline="0">
                <a:solidFill>
                  <a:schemeClr val="bg2"/>
                </a:solidFill>
                <a:effectLst/>
                <a:latin typeface="+mj-lt"/>
                <a:ea typeface="+mj-ea"/>
                <a:cs typeface="+mj-cs"/>
              </a:defRPr>
            </a:lvl1pPr>
          </a:lstStyle>
          <a:p>
            <a:endParaRPr lang="en-US" dirty="0"/>
          </a:p>
        </p:txBody>
      </p:sp>
      <p:pic>
        <p:nvPicPr>
          <p:cNvPr id="2" name="Rev (7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74174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a:bodyPr>
          <a:lstStyle/>
          <a:p>
            <a:r>
              <a:rPr lang="en-US" dirty="0">
                <a:solidFill>
                  <a:schemeClr val="bg1"/>
                </a:solidFill>
              </a:rPr>
              <a:t>Feedlot homepage: </a:t>
            </a:r>
            <a:r>
              <a:rPr lang="en-US" u="sng" dirty="0">
                <a:solidFill>
                  <a:schemeClr val="bg1"/>
                </a:solidFill>
              </a:rPr>
              <a:t>www.pca.state.mn.us/feedlots</a:t>
            </a:r>
            <a:r>
              <a:rPr lang="en-US" dirty="0">
                <a:solidFill>
                  <a:schemeClr val="bg1"/>
                </a:solidFill>
              </a:rPr>
              <a:t>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679" y="500743"/>
            <a:ext cx="5867400" cy="556360"/>
          </a:xfrm>
          <a:prstGeom prst="rect">
            <a:avLst/>
          </a:prstGeom>
        </p:spPr>
      </p:pic>
      <p:sp>
        <p:nvSpPr>
          <p:cNvPr id="5" name="Title 1"/>
          <p:cNvSpPr txBox="1">
            <a:spLocks/>
          </p:cNvSpPr>
          <p:nvPr/>
        </p:nvSpPr>
        <p:spPr>
          <a:xfrm>
            <a:off x="1361312" y="1900989"/>
            <a:ext cx="6490168" cy="3764037"/>
          </a:xfrm>
          <a:prstGeom prst="rect">
            <a:avLst/>
          </a:prstGeom>
        </p:spPr>
        <p:txBody>
          <a:bodyPr vert="horz" anchor="ctr">
            <a:noAutofit/>
          </a:bodyPr>
          <a:lstStyle>
            <a:lvl1pPr algn="l" rtl="0" eaLnBrk="1" latinLnBrk="0" hangingPunct="1">
              <a:spcBef>
                <a:spcPct val="0"/>
              </a:spcBef>
              <a:buNone/>
              <a:defRPr kumimoji="0" sz="3200" kern="1200" cap="none" baseline="0">
                <a:solidFill>
                  <a:schemeClr val="bg2"/>
                </a:solidFill>
                <a:effectLst/>
                <a:latin typeface="+mj-lt"/>
                <a:ea typeface="+mj-ea"/>
                <a:cs typeface="+mj-cs"/>
              </a:defRPr>
            </a:lvl1pPr>
          </a:lstStyle>
          <a:p>
            <a:pPr algn="ctr"/>
            <a:r>
              <a:rPr lang="en-US" sz="4800" dirty="0" smtClean="0">
                <a:solidFill>
                  <a:schemeClr val="accent4"/>
                </a:solidFill>
              </a:rPr>
              <a:t>The End</a:t>
            </a:r>
          </a:p>
          <a:p>
            <a:endParaRPr lang="en-US" sz="4000" dirty="0" smtClean="0">
              <a:solidFill>
                <a:schemeClr val="accent4"/>
              </a:solidFill>
            </a:endParaRPr>
          </a:p>
          <a:p>
            <a:r>
              <a:rPr lang="en-US" sz="4000" dirty="0" smtClean="0">
                <a:solidFill>
                  <a:schemeClr val="accent4"/>
                </a:solidFill>
              </a:rPr>
              <a:t>For more assistance:</a:t>
            </a:r>
            <a:endParaRPr lang="en-US" sz="2800" dirty="0">
              <a:solidFill>
                <a:schemeClr val="accent4"/>
              </a:solidFill>
              <a:latin typeface="Arial" panose="020B0604020202020204" pitchFamily="34" charset="0"/>
              <a:cs typeface="Arial" panose="020B0604020202020204" pitchFamily="34" charset="0"/>
            </a:endParaRPr>
          </a:p>
          <a:p>
            <a:r>
              <a:rPr lang="en-US" sz="2800" dirty="0" smtClean="0">
                <a:solidFill>
                  <a:schemeClr val="accent4"/>
                </a:solidFill>
              </a:rPr>
              <a:t>Feedlot Staff Contact Info</a:t>
            </a:r>
          </a:p>
          <a:p>
            <a:r>
              <a:rPr lang="en-US" sz="1800" dirty="0">
                <a:solidFill>
                  <a:schemeClr val="accent4"/>
                </a:solidFill>
                <a:latin typeface="Calibri" panose="020F0502020204030204" pitchFamily="34" charset="0"/>
                <a:cs typeface="Calibri" panose="020F0502020204030204" pitchFamily="34" charset="0"/>
                <a:hlinkClick r:id="rId6"/>
              </a:rPr>
              <a:t>https://</a:t>
            </a:r>
            <a:r>
              <a:rPr lang="en-US" sz="1800" dirty="0" smtClean="0">
                <a:solidFill>
                  <a:schemeClr val="accent4"/>
                </a:solidFill>
                <a:latin typeface="Calibri" panose="020F0502020204030204" pitchFamily="34" charset="0"/>
                <a:cs typeface="Calibri" panose="020F0502020204030204" pitchFamily="34" charset="0"/>
                <a:hlinkClick r:id="rId6"/>
              </a:rPr>
              <a:t>www.pca.state.mn.us/water/mpca-feedlot-staff-contacts</a:t>
            </a:r>
            <a:r>
              <a:rPr lang="en-US" sz="1800" dirty="0" smtClean="0">
                <a:solidFill>
                  <a:schemeClr val="accent4"/>
                </a:solidFill>
                <a:latin typeface="Calibri" panose="020F0502020204030204" pitchFamily="34" charset="0"/>
                <a:cs typeface="Calibri" panose="020F0502020204030204" pitchFamily="34" charset="0"/>
              </a:rPr>
              <a:t> </a:t>
            </a:r>
            <a:endParaRPr lang="en-US" sz="1800" dirty="0">
              <a:solidFill>
                <a:schemeClr val="accent4"/>
              </a:solidFill>
              <a:latin typeface="Calibri" panose="020F0502020204030204" pitchFamily="34" charset="0"/>
              <a:cs typeface="Calibri" panose="020F0502020204030204" pitchFamily="34" charset="0"/>
            </a:endParaRPr>
          </a:p>
        </p:txBody>
      </p:sp>
      <p:sp>
        <p:nvSpPr>
          <p:cNvPr id="6" name="Title 3"/>
          <p:cNvSpPr txBox="1">
            <a:spLocks/>
          </p:cNvSpPr>
          <p:nvPr/>
        </p:nvSpPr>
        <p:spPr>
          <a:xfrm>
            <a:off x="2362200" y="3668869"/>
            <a:ext cx="6477000" cy="1828800"/>
          </a:xfrm>
          <a:prstGeom prst="rect">
            <a:avLst/>
          </a:prstGeom>
        </p:spPr>
        <p:txBody>
          <a:bodyPr vert="horz" anchor="t" anchorCtr="0">
            <a:normAutofit/>
          </a:bodyPr>
          <a:lstStyle>
            <a:lvl1pPr algn="l" rtl="0" eaLnBrk="1" latinLnBrk="0" hangingPunct="1">
              <a:spcBef>
                <a:spcPct val="0"/>
              </a:spcBef>
              <a:buNone/>
              <a:defRPr kumimoji="0" sz="3200" kern="1200" cap="none" baseline="0">
                <a:solidFill>
                  <a:schemeClr val="bg2"/>
                </a:solidFill>
                <a:effectLst/>
                <a:latin typeface="+mj-lt"/>
                <a:ea typeface="+mj-ea"/>
                <a:cs typeface="+mj-cs"/>
              </a:defRPr>
            </a:lvl1pPr>
          </a:lstStyle>
          <a:p>
            <a:endParaRPr lang="en-US" dirty="0"/>
          </a:p>
        </p:txBody>
      </p:sp>
      <p:pic>
        <p:nvPicPr>
          <p:cNvPr id="7" name="Rev (7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35236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Online services homepage</a:t>
            </a:r>
            <a:br>
              <a:rPr lang="en-US" dirty="0" smtClean="0"/>
            </a:br>
            <a:r>
              <a:rPr lang="en-US" sz="2700" dirty="0" smtClean="0"/>
              <a:t>Click on any area below to learn more</a:t>
            </a:r>
            <a:endParaRPr lang="en-US" sz="2700" dirty="0"/>
          </a:p>
        </p:txBody>
      </p:sp>
      <p:pic>
        <p:nvPicPr>
          <p:cNvPr id="7" name="Content Placeholder 7"/>
          <p:cNvPicPr>
            <a:picLocks noGrp="1" noChangeAspect="1"/>
          </p:cNvPicPr>
          <p:nvPr>
            <p:ph sz="quarter" idx="2"/>
          </p:nvPr>
        </p:nvPicPr>
        <p:blipFill rotWithShape="1">
          <a:blip r:embed="rId5"/>
          <a:srcRect t="47469"/>
          <a:stretch/>
        </p:blipFill>
        <p:spPr>
          <a:xfrm>
            <a:off x="144882" y="2764031"/>
            <a:ext cx="8868723" cy="3964573"/>
          </a:xfrm>
          <a:prstGeom prst="rect">
            <a:avLst/>
          </a:prstGeom>
        </p:spPr>
      </p:pic>
      <p:pic>
        <p:nvPicPr>
          <p:cNvPr id="8" name="Content Placeholder 7"/>
          <p:cNvPicPr>
            <a:picLocks noGrp="1" noChangeAspect="1"/>
          </p:cNvPicPr>
          <p:nvPr>
            <p:ph sz="quarter" idx="1"/>
          </p:nvPr>
        </p:nvPicPr>
        <p:blipFill rotWithShape="1">
          <a:blip r:embed="rId6"/>
          <a:srcRect b="31736"/>
          <a:stretch/>
        </p:blipFill>
        <p:spPr>
          <a:xfrm>
            <a:off x="241982" y="1574289"/>
            <a:ext cx="8712238" cy="1219968"/>
          </a:xfrm>
          <a:prstGeom prst="rect">
            <a:avLst/>
          </a:prstGeom>
          <a:ln>
            <a:solidFill>
              <a:schemeClr val="bg1">
                <a:lumMod val="75000"/>
              </a:schemeClr>
            </a:solidFill>
          </a:ln>
        </p:spPr>
      </p:pic>
      <p:sp>
        <p:nvSpPr>
          <p:cNvPr id="9" name="Action Button: Custom 8">
            <a:hlinkClick r:id="" action="ppaction://customshow?id=0&amp;return=true" highlightClick="1"/>
          </p:cNvPr>
          <p:cNvSpPr/>
          <p:nvPr/>
        </p:nvSpPr>
        <p:spPr>
          <a:xfrm>
            <a:off x="241982" y="2850290"/>
            <a:ext cx="4209248" cy="1247257"/>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Custom 9">
            <a:hlinkClick r:id="" action="ppaction://customshow?id=1&amp;return=true" highlightClick="1"/>
          </p:cNvPr>
          <p:cNvSpPr/>
          <p:nvPr/>
        </p:nvSpPr>
        <p:spPr>
          <a:xfrm>
            <a:off x="241982" y="4153580"/>
            <a:ext cx="4209248" cy="121205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Custom 10">
            <a:hlinkClick r:id="" action="ppaction://customshow?id=2&amp;return=true" highlightClick="1"/>
          </p:cNvPr>
          <p:cNvSpPr/>
          <p:nvPr/>
        </p:nvSpPr>
        <p:spPr>
          <a:xfrm>
            <a:off x="241983" y="5421663"/>
            <a:ext cx="4209247" cy="1210721"/>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Custom 11">
            <a:hlinkClick r:id="" action="ppaction://customshow?id=3&amp;return=true" highlightClick="1"/>
          </p:cNvPr>
          <p:cNvSpPr/>
          <p:nvPr/>
        </p:nvSpPr>
        <p:spPr>
          <a:xfrm>
            <a:off x="4692771" y="2850290"/>
            <a:ext cx="4261450" cy="1247257"/>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Custom 12">
            <a:hlinkClick r:id="" action="ppaction://customshow?id=4&amp;return=true" highlightClick="1"/>
          </p:cNvPr>
          <p:cNvSpPr/>
          <p:nvPr/>
        </p:nvSpPr>
        <p:spPr>
          <a:xfrm>
            <a:off x="4692771" y="4153580"/>
            <a:ext cx="4261449" cy="121205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Custom 13">
            <a:hlinkClick r:id="" action="ppaction://customshow?id=5&amp;return=true" highlightClick="1"/>
          </p:cNvPr>
          <p:cNvSpPr/>
          <p:nvPr/>
        </p:nvSpPr>
        <p:spPr>
          <a:xfrm>
            <a:off x="4692771" y="5421663"/>
            <a:ext cx="4261449" cy="1210721"/>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Custom 16">
            <a:hlinkClick r:id="" action="ppaction://customshow?id=6&amp;return=true" highlightClick="1"/>
          </p:cNvPr>
          <p:cNvSpPr/>
          <p:nvPr/>
        </p:nvSpPr>
        <p:spPr>
          <a:xfrm>
            <a:off x="241982" y="1560645"/>
            <a:ext cx="8712238" cy="122996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9800000">
            <a:off x="2378" y="186284"/>
            <a:ext cx="805516" cy="225349"/>
          </a:xfrm>
          <a:prstGeom prst="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Arial" panose="020B0604020202020204" pitchFamily="34" charset="0"/>
                <a:cs typeface="Arial" panose="020B0604020202020204" pitchFamily="34" charset="0"/>
              </a:rPr>
              <a:t>Interactive</a:t>
            </a:r>
            <a:endParaRPr lang="en-US" sz="1050" dirty="0">
              <a:solidFill>
                <a:schemeClr val="bg2">
                  <a:lumMod val="75000"/>
                </a:schemeClr>
              </a:solidFill>
              <a:latin typeface="Arial" panose="020B0604020202020204" pitchFamily="34" charset="0"/>
              <a:cs typeface="Arial" panose="020B0604020202020204" pitchFamily="34" charset="0"/>
            </a:endParaRPr>
          </a:p>
        </p:txBody>
      </p:sp>
      <p:pic>
        <p:nvPicPr>
          <p:cNvPr id="4" name="Media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15233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3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online services</a:t>
            </a:r>
            <a:endParaRPr lang="en-US" dirty="0"/>
          </a:p>
        </p:txBody>
      </p:sp>
      <p:sp>
        <p:nvSpPr>
          <p:cNvPr id="3" name="Content Placeholder 2"/>
          <p:cNvSpPr>
            <a:spLocks noGrp="1"/>
          </p:cNvSpPr>
          <p:nvPr>
            <p:ph sz="quarter" idx="1"/>
          </p:nvPr>
        </p:nvSpPr>
        <p:spPr>
          <a:xfrm>
            <a:off x="609600" y="1640841"/>
            <a:ext cx="8153400" cy="2534343"/>
          </a:xfrm>
        </p:spPr>
        <p:txBody>
          <a:bodyPr>
            <a:normAutofit fontScale="92500"/>
          </a:bodyPr>
          <a:lstStyle/>
          <a:p>
            <a:r>
              <a:rPr lang="en-US" dirty="0" smtClean="0"/>
              <a:t>Lists any type of service you have requested access to</a:t>
            </a:r>
          </a:p>
          <a:p>
            <a:pPr lvl="1"/>
            <a:r>
              <a:rPr lang="en-US" dirty="0" smtClean="0"/>
              <a:t>“Feedlot Registration” </a:t>
            </a:r>
            <a:r>
              <a:rPr lang="en-US" dirty="0"/>
              <a:t>may appear by default </a:t>
            </a:r>
          </a:p>
          <a:p>
            <a:pPr lvl="2"/>
            <a:r>
              <a:rPr lang="en-US" dirty="0"/>
              <a:t>This is NOT </a:t>
            </a:r>
            <a:r>
              <a:rPr lang="en-US" dirty="0" smtClean="0"/>
              <a:t>used to apply for a feedlot permit</a:t>
            </a:r>
          </a:p>
          <a:p>
            <a:r>
              <a:rPr lang="en-US" dirty="0" smtClean="0"/>
              <a:t>To request access to apply for a Feedlot permit click </a:t>
            </a:r>
            <a:r>
              <a:rPr lang="en-US" i="1" dirty="0" smtClean="0"/>
              <a:t>Add Online Service</a:t>
            </a:r>
            <a:endParaRPr lang="en-US" dirty="0" smtClean="0"/>
          </a:p>
        </p:txBody>
      </p:sp>
      <p:pic>
        <p:nvPicPr>
          <p:cNvPr id="8" name="Content Placeholder 7"/>
          <p:cNvPicPr>
            <a:picLocks noGrp="1" noChangeAspect="1"/>
          </p:cNvPicPr>
          <p:nvPr>
            <p:ph sz="quarter" idx="2"/>
          </p:nvPr>
        </p:nvPicPr>
        <p:blipFill>
          <a:blip r:embed="rId5"/>
          <a:stretch>
            <a:fillRect/>
          </a:stretch>
        </p:blipFill>
        <p:spPr>
          <a:xfrm>
            <a:off x="169186" y="4037080"/>
            <a:ext cx="8734592" cy="2096301"/>
          </a:xfrm>
          <a:prstGeom prst="rect">
            <a:avLst/>
          </a:prstGeom>
        </p:spPr>
      </p:pic>
      <p:sp>
        <p:nvSpPr>
          <p:cNvPr id="9" name="Up Arrow 8"/>
          <p:cNvSpPr/>
          <p:nvPr/>
        </p:nvSpPr>
        <p:spPr>
          <a:xfrm rot="10800000">
            <a:off x="8032561" y="3754770"/>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edia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173952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2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Feedlot permit application service</a:t>
            </a:r>
            <a:endParaRPr lang="en-US" dirty="0"/>
          </a:p>
        </p:txBody>
      </p:sp>
      <p:sp>
        <p:nvSpPr>
          <p:cNvPr id="3" name="Content Placeholder 2"/>
          <p:cNvSpPr>
            <a:spLocks noGrp="1"/>
          </p:cNvSpPr>
          <p:nvPr>
            <p:ph sz="quarter" idx="1"/>
          </p:nvPr>
        </p:nvSpPr>
        <p:spPr/>
        <p:txBody>
          <a:bodyPr/>
          <a:lstStyle/>
          <a:p>
            <a:r>
              <a:rPr lang="en-US" smtClean="0"/>
              <a:t>Select “Feedlot Permitting” and click Submit</a:t>
            </a:r>
            <a:endParaRPr lang="en-US" dirty="0"/>
          </a:p>
        </p:txBody>
      </p:sp>
      <p:sp>
        <p:nvSpPr>
          <p:cNvPr id="6" name="Content Placeholder 5"/>
          <p:cNvSpPr>
            <a:spLocks noGrp="1"/>
          </p:cNvSpPr>
          <p:nvPr>
            <p:ph sz="quarter" idx="2"/>
          </p:nvPr>
        </p:nvSpPr>
        <p:spPr>
          <a:xfrm>
            <a:off x="609600" y="3914368"/>
            <a:ext cx="8121501" cy="2086033"/>
          </a:xfrm>
        </p:spPr>
        <p:txBody>
          <a:bodyPr/>
          <a:lstStyle/>
          <a:p>
            <a:pPr lvl="1"/>
            <a:r>
              <a:rPr lang="en-US" dirty="0" smtClean="0"/>
              <a:t>“Feedlot Permitting” is now listed in </a:t>
            </a:r>
            <a:r>
              <a:rPr lang="en-US" i="1" dirty="0" smtClean="0"/>
              <a:t>My Online Services</a:t>
            </a:r>
            <a:endParaRPr lang="en-US" i="1" dirty="0"/>
          </a:p>
        </p:txBody>
      </p:sp>
      <p:grpSp>
        <p:nvGrpSpPr>
          <p:cNvPr id="10" name="Group 9"/>
          <p:cNvGrpSpPr/>
          <p:nvPr/>
        </p:nvGrpSpPr>
        <p:grpSpPr>
          <a:xfrm>
            <a:off x="955991" y="2182004"/>
            <a:ext cx="6239776" cy="1717059"/>
            <a:chOff x="947365" y="2212922"/>
            <a:chExt cx="6239776" cy="1717059"/>
          </a:xfrm>
        </p:grpSpPr>
        <p:pic>
          <p:nvPicPr>
            <p:cNvPr id="7" name="Content Placeholder 4"/>
            <p:cNvPicPr>
              <a:picLocks noChangeAspect="1"/>
            </p:cNvPicPr>
            <p:nvPr/>
          </p:nvPicPr>
          <p:blipFill rotWithShape="1">
            <a:blip r:embed="rId5"/>
            <a:srcRect t="9437"/>
            <a:stretch/>
          </p:blipFill>
          <p:spPr>
            <a:xfrm>
              <a:off x="947365" y="2212922"/>
              <a:ext cx="5902010" cy="1717059"/>
            </a:xfrm>
            <a:prstGeom prst="rect">
              <a:avLst/>
            </a:prstGeom>
          </p:spPr>
        </p:pic>
        <p:sp>
          <p:nvSpPr>
            <p:cNvPr id="8" name="Up Arrow 7"/>
            <p:cNvSpPr/>
            <p:nvPr/>
          </p:nvSpPr>
          <p:spPr>
            <a:xfrm rot="16200000">
              <a:off x="6845554" y="2781622"/>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rot="16200000">
              <a:off x="4344714" y="3435754"/>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rotWithShape="1">
          <a:blip r:embed="rId6"/>
          <a:srcRect r="11470"/>
          <a:stretch/>
        </p:blipFill>
        <p:spPr>
          <a:xfrm>
            <a:off x="1388852" y="4554850"/>
            <a:ext cx="7067112" cy="1291743"/>
          </a:xfrm>
          <a:prstGeom prst="rect">
            <a:avLst/>
          </a:prstGeom>
          <a:ln>
            <a:solidFill>
              <a:schemeClr val="bg1">
                <a:lumMod val="85000"/>
              </a:schemeClr>
            </a:solidFill>
          </a:ln>
        </p:spPr>
      </p:pic>
      <p:pic>
        <p:nvPicPr>
          <p:cNvPr id="5" name="Media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2145542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contact information</a:t>
            </a:r>
            <a:endParaRPr lang="en-US" dirty="0"/>
          </a:p>
        </p:txBody>
      </p:sp>
      <p:sp>
        <p:nvSpPr>
          <p:cNvPr id="8" name="Content Placeholder 7"/>
          <p:cNvSpPr>
            <a:spLocks noGrp="1"/>
          </p:cNvSpPr>
          <p:nvPr>
            <p:ph sz="quarter" idx="1"/>
          </p:nvPr>
        </p:nvSpPr>
        <p:spPr/>
        <p:txBody>
          <a:bodyPr/>
          <a:lstStyle/>
          <a:p>
            <a:r>
              <a:rPr lang="en-US" dirty="0" smtClean="0"/>
              <a:t>Update Name, address, phone, email, etc.</a:t>
            </a:r>
          </a:p>
          <a:p>
            <a:pPr lvl="1"/>
            <a:r>
              <a:rPr lang="en-US" dirty="0" smtClean="0"/>
              <a:t>Click </a:t>
            </a:r>
            <a:r>
              <a:rPr lang="en-US" i="1" dirty="0" smtClean="0"/>
              <a:t>Save Changes </a:t>
            </a:r>
            <a:r>
              <a:rPr lang="en-US" dirty="0" smtClean="0"/>
              <a:t>at the bottom of the screen to save</a:t>
            </a:r>
          </a:p>
        </p:txBody>
      </p:sp>
      <p:pic>
        <p:nvPicPr>
          <p:cNvPr id="9" name="Picture 8"/>
          <p:cNvPicPr>
            <a:picLocks noChangeAspect="1"/>
          </p:cNvPicPr>
          <p:nvPr/>
        </p:nvPicPr>
        <p:blipFill rotWithShape="1">
          <a:blip r:embed="rId5"/>
          <a:srcRect l="-974" t="54645" r="974" b="1209"/>
          <a:stretch/>
        </p:blipFill>
        <p:spPr>
          <a:xfrm>
            <a:off x="263832" y="2753248"/>
            <a:ext cx="8638054" cy="2903974"/>
          </a:xfrm>
          <a:prstGeom prst="rect">
            <a:avLst/>
          </a:prstGeom>
        </p:spPr>
      </p:pic>
      <p:sp>
        <p:nvSpPr>
          <p:cNvPr id="10" name="Up Arrow 9"/>
          <p:cNvSpPr/>
          <p:nvPr/>
        </p:nvSpPr>
        <p:spPr>
          <a:xfrm>
            <a:off x="4832161" y="5657222"/>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dia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01886" y="0"/>
            <a:ext cx="228600" cy="228600"/>
          </a:xfrm>
          <a:prstGeom prst="rect">
            <a:avLst/>
          </a:prstGeom>
        </p:spPr>
      </p:pic>
    </p:spTree>
    <p:extLst>
      <p:ext uri="{BB962C8B-B14F-4D97-AF65-F5344CB8AC3E}">
        <p14:creationId xmlns:p14="http://schemas.microsoft.com/office/powerpoint/2010/main" val="3947486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345830" y="1960360"/>
            <a:ext cx="8532362" cy="1177663"/>
          </a:xfrm>
          <a:prstGeom prst="rect">
            <a:avLst/>
          </a:prstGeom>
        </p:spPr>
      </p:pic>
      <p:sp>
        <p:nvSpPr>
          <p:cNvPr id="2" name="Title 1"/>
          <p:cNvSpPr>
            <a:spLocks noGrp="1"/>
          </p:cNvSpPr>
          <p:nvPr>
            <p:ph type="title"/>
          </p:nvPr>
        </p:nvSpPr>
        <p:spPr/>
        <p:txBody>
          <a:bodyPr/>
          <a:lstStyle/>
          <a:p>
            <a:r>
              <a:rPr lang="en-US" dirty="0" smtClean="0"/>
              <a:t>Change account password</a:t>
            </a:r>
            <a:endParaRPr lang="en-US" dirty="0"/>
          </a:p>
        </p:txBody>
      </p:sp>
      <p:sp>
        <p:nvSpPr>
          <p:cNvPr id="8" name="Content Placeholder 7"/>
          <p:cNvSpPr>
            <a:spLocks noGrp="1"/>
          </p:cNvSpPr>
          <p:nvPr>
            <p:ph sz="quarter" idx="1"/>
          </p:nvPr>
        </p:nvSpPr>
        <p:spPr>
          <a:xfrm>
            <a:off x="612648" y="1482958"/>
            <a:ext cx="8153400" cy="4941278"/>
          </a:xfrm>
        </p:spPr>
        <p:txBody>
          <a:bodyPr>
            <a:normAutofit/>
          </a:bodyPr>
          <a:lstStyle/>
          <a:p>
            <a:r>
              <a:rPr lang="en-US" sz="2400" dirty="0" smtClean="0"/>
              <a:t>Click </a:t>
            </a:r>
            <a:r>
              <a:rPr lang="en-US" sz="2400" i="1" dirty="0" smtClean="0"/>
              <a:t>Change Password </a:t>
            </a:r>
            <a:r>
              <a:rPr lang="en-US" sz="2400" dirty="0" smtClean="0"/>
              <a:t>at the top of the screen</a:t>
            </a:r>
          </a:p>
          <a:p>
            <a:pPr lvl="1"/>
            <a:endParaRPr lang="en-US" sz="2000" dirty="0"/>
          </a:p>
          <a:p>
            <a:pPr lvl="1"/>
            <a:endParaRPr lang="en-US" sz="2000" dirty="0" smtClean="0"/>
          </a:p>
          <a:p>
            <a:pPr lvl="1"/>
            <a:endParaRPr lang="en-US" sz="3200" dirty="0"/>
          </a:p>
          <a:p>
            <a:r>
              <a:rPr lang="en-US" sz="2400" dirty="0" smtClean="0"/>
              <a:t>Make the changes in the window that appears (below)</a:t>
            </a:r>
          </a:p>
          <a:p>
            <a:pPr lvl="1"/>
            <a:r>
              <a:rPr lang="en-US" sz="2100" dirty="0"/>
              <a:t>C</a:t>
            </a:r>
            <a:r>
              <a:rPr lang="en-US" sz="2100" dirty="0" smtClean="0"/>
              <a:t>lick </a:t>
            </a:r>
            <a:r>
              <a:rPr lang="en-US" sz="2100" i="1" dirty="0"/>
              <a:t>Update Password </a:t>
            </a:r>
            <a:r>
              <a:rPr lang="en-US" sz="2100" dirty="0"/>
              <a:t>to save changes</a:t>
            </a:r>
          </a:p>
          <a:p>
            <a:pPr lvl="1"/>
            <a:endParaRPr lang="en-US" sz="2000" dirty="0" smtClean="0"/>
          </a:p>
        </p:txBody>
      </p:sp>
      <p:sp>
        <p:nvSpPr>
          <p:cNvPr id="5" name="Up Arrow 4"/>
          <p:cNvSpPr/>
          <p:nvPr/>
        </p:nvSpPr>
        <p:spPr>
          <a:xfrm rot="5400000">
            <a:off x="5594786" y="1843676"/>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a:srcRect t="12705" r="40" b="3697"/>
          <a:stretch/>
        </p:blipFill>
        <p:spPr>
          <a:xfrm>
            <a:off x="233687" y="4069582"/>
            <a:ext cx="8554863" cy="2079171"/>
          </a:xfrm>
          <a:prstGeom prst="rect">
            <a:avLst/>
          </a:prstGeom>
        </p:spPr>
      </p:pic>
      <p:sp>
        <p:nvSpPr>
          <p:cNvPr id="7" name="Up Arrow 6"/>
          <p:cNvSpPr/>
          <p:nvPr/>
        </p:nvSpPr>
        <p:spPr>
          <a:xfrm rot="16200000">
            <a:off x="5482646" y="5661369"/>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edia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3660652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28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questions</a:t>
            </a:r>
            <a:endParaRPr lang="en-US" dirty="0"/>
          </a:p>
        </p:txBody>
      </p:sp>
      <p:sp>
        <p:nvSpPr>
          <p:cNvPr id="8" name="Content Placeholder 7"/>
          <p:cNvSpPr>
            <a:spLocks noGrp="1"/>
          </p:cNvSpPr>
          <p:nvPr>
            <p:ph sz="quarter" idx="1"/>
          </p:nvPr>
        </p:nvSpPr>
        <p:spPr>
          <a:xfrm>
            <a:off x="612648" y="1600200"/>
            <a:ext cx="8153400" cy="3130969"/>
          </a:xfrm>
        </p:spPr>
        <p:txBody>
          <a:bodyPr>
            <a:normAutofit/>
          </a:bodyPr>
          <a:lstStyle/>
          <a:p>
            <a:r>
              <a:rPr lang="en-US" dirty="0" smtClean="0"/>
              <a:t>Challenge questions are used to validate your signature for the permit application</a:t>
            </a:r>
          </a:p>
          <a:p>
            <a:pPr lvl="1"/>
            <a:r>
              <a:rPr lang="en-US" dirty="0" smtClean="0"/>
              <a:t>Click </a:t>
            </a:r>
            <a:r>
              <a:rPr lang="en-US" i="1" dirty="0" smtClean="0"/>
              <a:t>Setup My Challenge Questions</a:t>
            </a:r>
          </a:p>
          <a:p>
            <a:pPr lvl="2"/>
            <a:endParaRPr lang="en-US" dirty="0" smtClean="0"/>
          </a:p>
          <a:p>
            <a:pPr lvl="3"/>
            <a:endParaRPr lang="en-US" dirty="0" smtClean="0"/>
          </a:p>
        </p:txBody>
      </p:sp>
      <p:sp>
        <p:nvSpPr>
          <p:cNvPr id="11" name="Up Arrow 10"/>
          <p:cNvSpPr/>
          <p:nvPr/>
        </p:nvSpPr>
        <p:spPr>
          <a:xfrm rot="10800000">
            <a:off x="7617937" y="2896021"/>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95164" y="5448261"/>
            <a:ext cx="7377568" cy="646331"/>
          </a:xfrm>
          <a:prstGeom prst="rect">
            <a:avLst/>
          </a:prstGeom>
          <a:noFill/>
        </p:spPr>
        <p:txBody>
          <a:bodyPr wrap="square" rtlCol="0">
            <a:spAutoFit/>
          </a:bodyPr>
          <a:lstStyle/>
          <a:p>
            <a:pPr marL="569913" indent="-569913"/>
            <a:r>
              <a:rPr lang="en-US" dirty="0"/>
              <a:t>Note: After </a:t>
            </a:r>
            <a:r>
              <a:rPr lang="en-US" dirty="0" smtClean="0"/>
              <a:t>initial setup </a:t>
            </a:r>
            <a:r>
              <a:rPr lang="en-US" dirty="0"/>
              <a:t>this link changes to </a:t>
            </a:r>
            <a:r>
              <a:rPr lang="en-US" i="1" dirty="0"/>
              <a:t>Manage my Challenge Questions </a:t>
            </a:r>
            <a:r>
              <a:rPr lang="en-US" dirty="0"/>
              <a:t>which allows you to change/modify your </a:t>
            </a:r>
            <a:r>
              <a:rPr lang="en-US" dirty="0" smtClean="0"/>
              <a:t>challenge questions or answers.</a:t>
            </a:r>
            <a:endParaRPr lang="en-US" dirty="0"/>
          </a:p>
        </p:txBody>
      </p:sp>
      <p:pic>
        <p:nvPicPr>
          <p:cNvPr id="4" name="Picture 3"/>
          <p:cNvPicPr>
            <a:picLocks noChangeAspect="1"/>
          </p:cNvPicPr>
          <p:nvPr/>
        </p:nvPicPr>
        <p:blipFill>
          <a:blip r:embed="rId5"/>
          <a:stretch>
            <a:fillRect/>
          </a:stretch>
        </p:blipFill>
        <p:spPr>
          <a:xfrm>
            <a:off x="250166" y="3316435"/>
            <a:ext cx="8695426" cy="1200170"/>
          </a:xfrm>
          <a:prstGeom prst="rect">
            <a:avLst/>
          </a:prstGeom>
        </p:spPr>
      </p:pic>
      <p:pic>
        <p:nvPicPr>
          <p:cNvPr id="6" name="Media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1972896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362974" y="2501388"/>
            <a:ext cx="7023458" cy="3783303"/>
          </a:xfrm>
          <a:prstGeom prst="rect">
            <a:avLst/>
          </a:prstGeom>
        </p:spPr>
      </p:pic>
      <p:sp>
        <p:nvSpPr>
          <p:cNvPr id="3" name="Content Placeholder 2"/>
          <p:cNvSpPr>
            <a:spLocks noGrp="1"/>
          </p:cNvSpPr>
          <p:nvPr>
            <p:ph sz="quarter" idx="1"/>
          </p:nvPr>
        </p:nvSpPr>
        <p:spPr>
          <a:xfrm>
            <a:off x="612648" y="1600201"/>
            <a:ext cx="8153400" cy="961572"/>
          </a:xfrm>
        </p:spPr>
        <p:txBody>
          <a:bodyPr>
            <a:normAutofit lnSpcReduction="10000"/>
          </a:bodyPr>
          <a:lstStyle/>
          <a:p>
            <a:r>
              <a:rPr lang="en-US" dirty="0" smtClean="0"/>
              <a:t>Select and answer 5 questions</a:t>
            </a:r>
          </a:p>
          <a:p>
            <a:pPr lvl="1"/>
            <a:r>
              <a:rPr lang="en-US" dirty="0" smtClean="0"/>
              <a:t>Then click </a:t>
            </a:r>
            <a:r>
              <a:rPr lang="en-US" i="1" dirty="0" smtClean="0"/>
              <a:t>Set Up my challenge questions</a:t>
            </a:r>
            <a:endParaRPr lang="en-US" i="1" dirty="0"/>
          </a:p>
        </p:txBody>
      </p:sp>
      <p:sp>
        <p:nvSpPr>
          <p:cNvPr id="6" name="Up Arrow 5"/>
          <p:cNvSpPr/>
          <p:nvPr/>
        </p:nvSpPr>
        <p:spPr>
          <a:xfrm rot="16200000">
            <a:off x="6001277" y="5866533"/>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p:txBody>
          <a:bodyPr/>
          <a:lstStyle/>
          <a:p>
            <a:r>
              <a:rPr lang="en-US" dirty="0" smtClean="0"/>
              <a:t>Challenge questions</a:t>
            </a:r>
            <a:endParaRPr lang="en-US" dirty="0"/>
          </a:p>
        </p:txBody>
      </p:sp>
      <p:pic>
        <p:nvPicPr>
          <p:cNvPr id="5" name="Media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3532826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in progress</a:t>
            </a:r>
            <a:endParaRPr lang="en-US" dirty="0"/>
          </a:p>
        </p:txBody>
      </p:sp>
      <p:sp>
        <p:nvSpPr>
          <p:cNvPr id="5" name="Content Placeholder 4"/>
          <p:cNvSpPr>
            <a:spLocks noGrp="1"/>
          </p:cNvSpPr>
          <p:nvPr>
            <p:ph sz="quarter" idx="1"/>
          </p:nvPr>
        </p:nvSpPr>
        <p:spPr>
          <a:xfrm>
            <a:off x="609600" y="1640841"/>
            <a:ext cx="8153400" cy="2946857"/>
          </a:xfrm>
        </p:spPr>
        <p:txBody>
          <a:bodyPr>
            <a:normAutofit/>
          </a:bodyPr>
          <a:lstStyle/>
          <a:p>
            <a:r>
              <a:rPr lang="en-US" dirty="0" smtClean="0"/>
              <a:t>Application status</a:t>
            </a:r>
          </a:p>
          <a:p>
            <a:pPr lvl="1"/>
            <a:r>
              <a:rPr lang="en-US" dirty="0" smtClean="0"/>
              <a:t>In progress</a:t>
            </a:r>
          </a:p>
          <a:p>
            <a:pPr lvl="2"/>
            <a:r>
              <a:rPr lang="en-US" dirty="0" smtClean="0"/>
              <a:t>Application started but not yet submitted</a:t>
            </a:r>
          </a:p>
          <a:p>
            <a:pPr lvl="1"/>
            <a:r>
              <a:rPr lang="en-US" dirty="0" smtClean="0"/>
              <a:t>Awaiting certification</a:t>
            </a:r>
          </a:p>
          <a:p>
            <a:pPr lvl="2">
              <a:tabLst>
                <a:tab pos="914400" algn="l"/>
              </a:tabLst>
            </a:pPr>
            <a:r>
              <a:rPr lang="en-US" dirty="0" smtClean="0"/>
              <a:t>Consultant has completed application </a:t>
            </a:r>
            <a:br>
              <a:rPr lang="en-US" dirty="0" smtClean="0"/>
            </a:br>
            <a:r>
              <a:rPr lang="en-US" dirty="0" smtClean="0"/>
              <a:t>preparation – awaiting owner signature</a:t>
            </a:r>
          </a:p>
        </p:txBody>
      </p:sp>
      <p:pic>
        <p:nvPicPr>
          <p:cNvPr id="28" name="Content Placeholder 27"/>
          <p:cNvPicPr>
            <a:picLocks noGrp="1" noChangeAspect="1"/>
          </p:cNvPicPr>
          <p:nvPr>
            <p:ph sz="quarter" idx="2"/>
          </p:nvPr>
        </p:nvPicPr>
        <p:blipFill>
          <a:blip r:embed="rId5"/>
          <a:stretch>
            <a:fillRect/>
          </a:stretch>
        </p:blipFill>
        <p:spPr>
          <a:xfrm>
            <a:off x="161822" y="4587699"/>
            <a:ext cx="8700823" cy="1662377"/>
          </a:xfrm>
          <a:prstGeom prst="rect">
            <a:avLst/>
          </a:prstGeom>
        </p:spPr>
      </p:pic>
      <p:sp>
        <p:nvSpPr>
          <p:cNvPr id="36" name="Up Arrow 35"/>
          <p:cNvSpPr/>
          <p:nvPr/>
        </p:nvSpPr>
        <p:spPr>
          <a:xfrm rot="10800000">
            <a:off x="6874359" y="5084856"/>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dia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250867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saved work</a:t>
            </a:r>
            <a:endParaRPr lang="en-US" sz="2000" dirty="0"/>
          </a:p>
        </p:txBody>
      </p:sp>
      <p:sp>
        <p:nvSpPr>
          <p:cNvPr id="5" name="Content Placeholder 4"/>
          <p:cNvSpPr>
            <a:spLocks noGrp="1"/>
          </p:cNvSpPr>
          <p:nvPr>
            <p:ph sz="quarter" idx="1"/>
          </p:nvPr>
        </p:nvSpPr>
        <p:spPr>
          <a:xfrm>
            <a:off x="609600" y="1640841"/>
            <a:ext cx="8153400" cy="3017423"/>
          </a:xfrm>
        </p:spPr>
        <p:txBody>
          <a:bodyPr>
            <a:normAutofit/>
          </a:bodyPr>
          <a:lstStyle/>
          <a:p>
            <a:r>
              <a:rPr lang="en-US" dirty="0"/>
              <a:t>Click    </a:t>
            </a:r>
            <a:r>
              <a:rPr lang="en-US" dirty="0" smtClean="0"/>
              <a:t>to </a:t>
            </a:r>
            <a:r>
              <a:rPr lang="en-US" dirty="0"/>
              <a:t>continue working on an </a:t>
            </a:r>
            <a:r>
              <a:rPr lang="en-US" dirty="0" smtClean="0"/>
              <a:t>application</a:t>
            </a:r>
          </a:p>
          <a:p>
            <a:pPr lvl="1"/>
            <a:r>
              <a:rPr lang="en-US" dirty="0" smtClean="0"/>
              <a:t>You will be taken to the point where you left-off</a:t>
            </a:r>
          </a:p>
          <a:p>
            <a:r>
              <a:rPr lang="en-US" dirty="0"/>
              <a:t>Click    </a:t>
            </a:r>
            <a:r>
              <a:rPr lang="en-US" dirty="0" smtClean="0"/>
              <a:t>to </a:t>
            </a:r>
            <a:r>
              <a:rPr lang="en-US" dirty="0"/>
              <a:t>delete saved </a:t>
            </a:r>
            <a:r>
              <a:rPr lang="en-US" dirty="0" smtClean="0"/>
              <a:t>work</a:t>
            </a:r>
          </a:p>
          <a:p>
            <a:pPr lvl="1"/>
            <a:r>
              <a:rPr lang="en-US" dirty="0" smtClean="0"/>
              <a:t>You will be asked to confirm this action</a:t>
            </a:r>
          </a:p>
          <a:p>
            <a:pPr lvl="2"/>
            <a:r>
              <a:rPr lang="en-US" dirty="0" smtClean="0"/>
              <a:t>This action cannot be undone</a:t>
            </a:r>
          </a:p>
          <a:p>
            <a:pPr marL="365760" lvl="1" indent="0">
              <a:buNone/>
            </a:pPr>
            <a:endParaRPr lang="en-US" dirty="0"/>
          </a:p>
        </p:txBody>
      </p:sp>
      <p:pic>
        <p:nvPicPr>
          <p:cNvPr id="28" name="Content Placeholder 27"/>
          <p:cNvPicPr>
            <a:picLocks noGrp="1" noChangeAspect="1"/>
          </p:cNvPicPr>
          <p:nvPr>
            <p:ph sz="quarter" idx="2"/>
          </p:nvPr>
        </p:nvPicPr>
        <p:blipFill>
          <a:blip r:embed="rId5"/>
          <a:stretch>
            <a:fillRect/>
          </a:stretch>
        </p:blipFill>
        <p:spPr>
          <a:xfrm>
            <a:off x="161821" y="4384095"/>
            <a:ext cx="8700823" cy="1662377"/>
          </a:xfrm>
          <a:prstGeom prst="rect">
            <a:avLst/>
          </a:prstGeom>
        </p:spPr>
      </p:pic>
      <p:pic>
        <p:nvPicPr>
          <p:cNvPr id="34" name="Picture 33"/>
          <p:cNvPicPr>
            <a:picLocks noChangeAspect="1"/>
          </p:cNvPicPr>
          <p:nvPr/>
        </p:nvPicPr>
        <p:blipFill>
          <a:blip r:embed="rId6"/>
          <a:stretch>
            <a:fillRect/>
          </a:stretch>
        </p:blipFill>
        <p:spPr>
          <a:xfrm>
            <a:off x="1702536" y="1712270"/>
            <a:ext cx="405746" cy="393066"/>
          </a:xfrm>
          <a:prstGeom prst="rect">
            <a:avLst/>
          </a:prstGeom>
        </p:spPr>
      </p:pic>
      <p:pic>
        <p:nvPicPr>
          <p:cNvPr id="35" name="Picture 34"/>
          <p:cNvPicPr>
            <a:picLocks noChangeAspect="1"/>
          </p:cNvPicPr>
          <p:nvPr/>
        </p:nvPicPr>
        <p:blipFill>
          <a:blip r:embed="rId7"/>
          <a:stretch>
            <a:fillRect/>
          </a:stretch>
        </p:blipFill>
        <p:spPr>
          <a:xfrm>
            <a:off x="1732907" y="2746281"/>
            <a:ext cx="348687" cy="348687"/>
          </a:xfrm>
          <a:prstGeom prst="rect">
            <a:avLst/>
          </a:prstGeom>
        </p:spPr>
      </p:pic>
      <p:pic>
        <p:nvPicPr>
          <p:cNvPr id="4" name="Media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15400" y="0"/>
            <a:ext cx="228600" cy="228600"/>
          </a:xfrm>
          <a:prstGeom prst="rect">
            <a:avLst/>
          </a:prstGeom>
        </p:spPr>
      </p:pic>
    </p:spTree>
    <p:extLst>
      <p:ext uri="{BB962C8B-B14F-4D97-AF65-F5344CB8AC3E}">
        <p14:creationId xmlns:p14="http://schemas.microsoft.com/office/powerpoint/2010/main" val="1177065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Tips for navigating this tutorial</a:t>
            </a:r>
            <a:endParaRPr lang="en-US" dirty="0"/>
          </a:p>
        </p:txBody>
      </p:sp>
      <p:sp>
        <p:nvSpPr>
          <p:cNvPr id="3" name="Content Placeholder 2"/>
          <p:cNvSpPr>
            <a:spLocks noGrp="1"/>
          </p:cNvSpPr>
          <p:nvPr>
            <p:ph sz="quarter" idx="1"/>
          </p:nvPr>
        </p:nvSpPr>
        <p:spPr/>
        <p:txBody>
          <a:bodyPr/>
          <a:lstStyle/>
          <a:p>
            <a:r>
              <a:rPr lang="en-US" dirty="0" smtClean="0"/>
              <a:t>Advance slides with a mouse click or arrow keys</a:t>
            </a:r>
          </a:p>
          <a:p>
            <a:pPr lvl="1"/>
            <a:r>
              <a:rPr lang="en-US" dirty="0" smtClean="0"/>
              <a:t>Narration </a:t>
            </a:r>
            <a:r>
              <a:rPr lang="en-US" sz="2000" dirty="0" smtClean="0"/>
              <a:t>(when available) </a:t>
            </a:r>
            <a:r>
              <a:rPr lang="en-US" dirty="0" smtClean="0"/>
              <a:t>will start automatically</a:t>
            </a:r>
          </a:p>
          <a:p>
            <a:r>
              <a:rPr lang="en-US" dirty="0" smtClean="0"/>
              <a:t>Hyperlinks allow you to move to a specific section of the tutorial</a:t>
            </a:r>
          </a:p>
          <a:p>
            <a:pPr lvl="1"/>
            <a:r>
              <a:rPr lang="en-US" dirty="0" smtClean="0"/>
              <a:t>Hyperlinks are noted by </a:t>
            </a:r>
            <a:r>
              <a:rPr lang="en-US" dirty="0" smtClean="0">
                <a:solidFill>
                  <a:srgbClr val="E6AF00"/>
                </a:solidFill>
              </a:rPr>
              <a:t>orange</a:t>
            </a:r>
            <a:r>
              <a:rPr lang="en-US" dirty="0" smtClean="0"/>
              <a:t> text</a:t>
            </a:r>
          </a:p>
          <a:p>
            <a:r>
              <a:rPr lang="en-US" dirty="0" smtClean="0"/>
              <a:t>Interactive slides require you to click on an object/area of the slide to see information</a:t>
            </a:r>
          </a:p>
          <a:p>
            <a:pPr lvl="1"/>
            <a:r>
              <a:rPr lang="en-US" dirty="0" smtClean="0"/>
              <a:t>These are marked with            in the upper left corner</a:t>
            </a:r>
            <a:endParaRPr lang="en-US" dirty="0"/>
          </a:p>
        </p:txBody>
      </p:sp>
      <p:sp>
        <p:nvSpPr>
          <p:cNvPr id="5" name="Rectangle 4"/>
          <p:cNvSpPr/>
          <p:nvPr/>
        </p:nvSpPr>
        <p:spPr>
          <a:xfrm>
            <a:off x="4470860" y="5135317"/>
            <a:ext cx="805516" cy="225349"/>
          </a:xfrm>
          <a:prstGeom prst="rect">
            <a:avLst/>
          </a:prstGeom>
          <a:noFill/>
          <a:ln>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solidFill>
                <a:latin typeface="Arial" panose="020B0604020202020204" pitchFamily="34" charset="0"/>
                <a:cs typeface="Arial" panose="020B0604020202020204" pitchFamily="34" charset="0"/>
              </a:rPr>
              <a:t>Interactive</a:t>
            </a:r>
            <a:endParaRPr lang="en-US" sz="1050" dirty="0">
              <a:solidFill>
                <a:schemeClr val="bg2"/>
              </a:solidFill>
              <a:latin typeface="Arial" panose="020B0604020202020204" pitchFamily="34" charset="0"/>
              <a:cs typeface="Arial" panose="020B0604020202020204" pitchFamily="34" charset="0"/>
            </a:endParaRPr>
          </a:p>
        </p:txBody>
      </p:sp>
      <p:pic>
        <p:nvPicPr>
          <p:cNvPr id="6" name="Media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15400" y="0"/>
            <a:ext cx="228600" cy="228600"/>
          </a:xfrm>
          <a:prstGeom prst="rect">
            <a:avLst/>
          </a:prstGeom>
        </p:spPr>
      </p:pic>
    </p:spTree>
    <p:extLst>
      <p:ext uri="{BB962C8B-B14F-4D97-AF65-F5344CB8AC3E}">
        <p14:creationId xmlns:p14="http://schemas.microsoft.com/office/powerpoint/2010/main" val="363349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2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work in progress</a:t>
            </a:r>
            <a:endParaRPr lang="en-US" sz="2000" dirty="0"/>
          </a:p>
        </p:txBody>
      </p:sp>
      <p:sp>
        <p:nvSpPr>
          <p:cNvPr id="5" name="Content Placeholder 4"/>
          <p:cNvSpPr>
            <a:spLocks noGrp="1"/>
          </p:cNvSpPr>
          <p:nvPr>
            <p:ph sz="quarter" idx="1"/>
          </p:nvPr>
        </p:nvSpPr>
        <p:spPr>
          <a:xfrm>
            <a:off x="609600" y="1640841"/>
            <a:ext cx="8153400" cy="3017423"/>
          </a:xfrm>
        </p:spPr>
        <p:txBody>
          <a:bodyPr>
            <a:normAutofit fontScale="85000" lnSpcReduction="20000"/>
          </a:bodyPr>
          <a:lstStyle/>
          <a:p>
            <a:r>
              <a:rPr lang="en-US" dirty="0" smtClean="0"/>
              <a:t>Click     </a:t>
            </a:r>
            <a:r>
              <a:rPr lang="en-US" dirty="0"/>
              <a:t>to </a:t>
            </a:r>
            <a:r>
              <a:rPr lang="en-US" dirty="0" smtClean="0"/>
              <a:t>share work with another user</a:t>
            </a:r>
            <a:endParaRPr lang="en-US" dirty="0"/>
          </a:p>
          <a:p>
            <a:pPr lvl="1"/>
            <a:r>
              <a:rPr lang="en-US" dirty="0" smtClean="0"/>
              <a:t>You will need to know their username or </a:t>
            </a:r>
            <a:br>
              <a:rPr lang="en-US" dirty="0" smtClean="0"/>
            </a:br>
            <a:r>
              <a:rPr lang="en-US" dirty="0" smtClean="0"/>
              <a:t>have them saved as a contact</a:t>
            </a:r>
          </a:p>
          <a:p>
            <a:pPr lvl="1"/>
            <a:r>
              <a:rPr lang="en-US" dirty="0" smtClean="0"/>
              <a:t>They will be notified by email and the application you started will now appear in their </a:t>
            </a:r>
            <a:r>
              <a:rPr lang="en-US" i="1" dirty="0" smtClean="0"/>
              <a:t>Work in Progress </a:t>
            </a:r>
            <a:r>
              <a:rPr lang="en-US" dirty="0" smtClean="0"/>
              <a:t>list for them to edit</a:t>
            </a:r>
          </a:p>
          <a:p>
            <a:pPr marL="685800" lvl="2" indent="0">
              <a:buNone/>
            </a:pPr>
            <a:endParaRPr lang="en-US" dirty="0" smtClean="0"/>
          </a:p>
          <a:p>
            <a:pPr marL="344488" lvl="2" indent="0">
              <a:buNone/>
            </a:pPr>
            <a:r>
              <a:rPr lang="en-US" dirty="0" smtClean="0"/>
              <a:t>Example</a:t>
            </a:r>
            <a:r>
              <a:rPr lang="en-US" dirty="0"/>
              <a:t>: A consultant completing the application can share the work they have done with the engineer for the project so that the engineer can attach the required plans and specifications to the same </a:t>
            </a:r>
            <a:r>
              <a:rPr lang="en-US" dirty="0" smtClean="0"/>
              <a:t>application.</a:t>
            </a:r>
            <a:endParaRPr lang="en-US" dirty="0"/>
          </a:p>
          <a:p>
            <a:pPr marL="365760" lvl="1" indent="0">
              <a:buNone/>
            </a:pPr>
            <a:endParaRPr lang="en-US" dirty="0"/>
          </a:p>
        </p:txBody>
      </p:sp>
      <p:pic>
        <p:nvPicPr>
          <p:cNvPr id="28" name="Content Placeholder 27"/>
          <p:cNvPicPr>
            <a:picLocks noGrp="1" noChangeAspect="1"/>
          </p:cNvPicPr>
          <p:nvPr>
            <p:ph sz="quarter" idx="2"/>
          </p:nvPr>
        </p:nvPicPr>
        <p:blipFill>
          <a:blip r:embed="rId5"/>
          <a:stretch>
            <a:fillRect/>
          </a:stretch>
        </p:blipFill>
        <p:spPr>
          <a:xfrm>
            <a:off x="170448" y="4599755"/>
            <a:ext cx="8700823" cy="1662377"/>
          </a:xfrm>
          <a:prstGeom prst="rect">
            <a:avLst/>
          </a:prstGeom>
        </p:spPr>
      </p:pic>
      <p:pic>
        <p:nvPicPr>
          <p:cNvPr id="3" name="Picture 2"/>
          <p:cNvPicPr>
            <a:picLocks noChangeAspect="1"/>
          </p:cNvPicPr>
          <p:nvPr/>
        </p:nvPicPr>
        <p:blipFill>
          <a:blip r:embed="rId6"/>
          <a:stretch>
            <a:fillRect/>
          </a:stretch>
        </p:blipFill>
        <p:spPr>
          <a:xfrm>
            <a:off x="1677045" y="1675345"/>
            <a:ext cx="278950" cy="304310"/>
          </a:xfrm>
          <a:prstGeom prst="rect">
            <a:avLst/>
          </a:prstGeom>
        </p:spPr>
      </p:pic>
      <p:pic>
        <p:nvPicPr>
          <p:cNvPr id="6" name="Media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552130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7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facilities</a:t>
            </a:r>
            <a:endParaRPr lang="en-US" dirty="0"/>
          </a:p>
        </p:txBody>
      </p:sp>
      <p:sp>
        <p:nvSpPr>
          <p:cNvPr id="3" name="Content Placeholder 2"/>
          <p:cNvSpPr>
            <a:spLocks noGrp="1"/>
          </p:cNvSpPr>
          <p:nvPr>
            <p:ph sz="quarter" idx="1"/>
          </p:nvPr>
        </p:nvSpPr>
        <p:spPr>
          <a:xfrm>
            <a:off x="609600" y="1550409"/>
            <a:ext cx="8153400" cy="3071836"/>
          </a:xfrm>
        </p:spPr>
        <p:txBody>
          <a:bodyPr>
            <a:normAutofit fontScale="92500" lnSpcReduction="20000"/>
          </a:bodyPr>
          <a:lstStyle/>
          <a:p>
            <a:r>
              <a:rPr lang="en-US" dirty="0" smtClean="0"/>
              <a:t>Access level</a:t>
            </a:r>
          </a:p>
          <a:p>
            <a:pPr lvl="1"/>
            <a:r>
              <a:rPr lang="en-US" dirty="0" smtClean="0"/>
              <a:t>Feedlot Signatory – Owner</a:t>
            </a:r>
          </a:p>
          <a:p>
            <a:pPr lvl="1"/>
            <a:r>
              <a:rPr lang="en-US" dirty="0" smtClean="0"/>
              <a:t>Feedlot Preparer </a:t>
            </a:r>
            <a:r>
              <a:rPr lang="en-US" dirty="0"/>
              <a:t>–</a:t>
            </a:r>
            <a:r>
              <a:rPr lang="en-US" dirty="0" smtClean="0"/>
              <a:t> Consultant</a:t>
            </a:r>
          </a:p>
          <a:p>
            <a:r>
              <a:rPr lang="en-US" dirty="0" smtClean="0"/>
              <a:t>Mange access</a:t>
            </a:r>
          </a:p>
          <a:p>
            <a:pPr lvl="1"/>
            <a:r>
              <a:rPr lang="en-US" dirty="0" smtClean="0"/>
              <a:t>Signatory can click    to …</a:t>
            </a:r>
          </a:p>
          <a:p>
            <a:pPr lvl="2"/>
            <a:r>
              <a:rPr lang="en-US" dirty="0" smtClean="0"/>
              <a:t>See all parties with access</a:t>
            </a:r>
          </a:p>
          <a:p>
            <a:pPr lvl="2"/>
            <a:r>
              <a:rPr lang="en-US" dirty="0" smtClean="0"/>
              <a:t>Approve preparer access requests from consultants</a:t>
            </a:r>
          </a:p>
          <a:p>
            <a:pPr lvl="2"/>
            <a:r>
              <a:rPr lang="en-US" dirty="0" smtClean="0"/>
              <a:t>Remove access from preparers</a:t>
            </a:r>
          </a:p>
        </p:txBody>
      </p:sp>
      <p:pic>
        <p:nvPicPr>
          <p:cNvPr id="6" name="Content Placeholder 5"/>
          <p:cNvPicPr>
            <a:picLocks noGrp="1" noChangeAspect="1"/>
          </p:cNvPicPr>
          <p:nvPr>
            <p:ph sz="quarter" idx="2"/>
          </p:nvPr>
        </p:nvPicPr>
        <p:blipFill>
          <a:blip r:embed="rId5"/>
          <a:stretch>
            <a:fillRect/>
          </a:stretch>
        </p:blipFill>
        <p:spPr>
          <a:xfrm>
            <a:off x="274007" y="4602807"/>
            <a:ext cx="8869993" cy="1637053"/>
          </a:xfrm>
          <a:prstGeom prst="rect">
            <a:avLst/>
          </a:prstGeom>
        </p:spPr>
      </p:pic>
      <p:pic>
        <p:nvPicPr>
          <p:cNvPr id="21" name="Picture 20"/>
          <p:cNvPicPr>
            <a:picLocks noChangeAspect="1"/>
          </p:cNvPicPr>
          <p:nvPr/>
        </p:nvPicPr>
        <p:blipFill>
          <a:blip r:embed="rId6"/>
          <a:stretch>
            <a:fillRect/>
          </a:stretch>
        </p:blipFill>
        <p:spPr>
          <a:xfrm>
            <a:off x="3649907" y="3150001"/>
            <a:ext cx="276645" cy="276645"/>
          </a:xfrm>
          <a:prstGeom prst="rect">
            <a:avLst/>
          </a:prstGeom>
        </p:spPr>
      </p:pic>
      <p:grpSp>
        <p:nvGrpSpPr>
          <p:cNvPr id="5" name="Group 4"/>
          <p:cNvGrpSpPr/>
          <p:nvPr/>
        </p:nvGrpSpPr>
        <p:grpSpPr>
          <a:xfrm>
            <a:off x="512466" y="5000919"/>
            <a:ext cx="7642190" cy="1118527"/>
            <a:chOff x="512466" y="5000919"/>
            <a:chExt cx="7642190" cy="1118527"/>
          </a:xfrm>
        </p:grpSpPr>
        <p:sp>
          <p:nvSpPr>
            <p:cNvPr id="18" name="Up Arrow 17"/>
            <p:cNvSpPr/>
            <p:nvPr/>
          </p:nvSpPr>
          <p:spPr>
            <a:xfrm rot="10800000">
              <a:off x="4423541" y="5071257"/>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rot="10800000">
              <a:off x="7891897" y="5000919"/>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12466" y="5938576"/>
              <a:ext cx="1075174"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Example</a:t>
              </a:r>
              <a:endParaRPr lang="en-US" dirty="0">
                <a:solidFill>
                  <a:schemeClr val="tx1"/>
                </a:solidFill>
              </a:endParaRPr>
            </a:p>
          </p:txBody>
        </p:sp>
        <p:sp>
          <p:nvSpPr>
            <p:cNvPr id="9" name="Rectangle 8"/>
            <p:cNvSpPr/>
            <p:nvPr/>
          </p:nvSpPr>
          <p:spPr>
            <a:xfrm>
              <a:off x="2262554" y="5938576"/>
              <a:ext cx="1075174"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MNG440000</a:t>
              </a:r>
              <a:endParaRPr lang="en-US" dirty="0">
                <a:solidFill>
                  <a:schemeClr val="tx1"/>
                </a:solidFill>
              </a:endParaRPr>
            </a:p>
          </p:txBody>
        </p:sp>
      </p:grpSp>
      <p:pic>
        <p:nvPicPr>
          <p:cNvPr id="7" name="Media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3023228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Managing access</a:t>
            </a:r>
            <a:endParaRPr lang="en-US" dirty="0"/>
          </a:p>
        </p:txBody>
      </p:sp>
      <p:sp>
        <p:nvSpPr>
          <p:cNvPr id="3" name="Content Placeholder 2"/>
          <p:cNvSpPr>
            <a:spLocks noGrp="1"/>
          </p:cNvSpPr>
          <p:nvPr>
            <p:ph sz="quarter" idx="1"/>
          </p:nvPr>
        </p:nvSpPr>
        <p:spPr>
          <a:xfrm>
            <a:off x="609600" y="1640841"/>
            <a:ext cx="8153400" cy="4448460"/>
          </a:xfrm>
        </p:spPr>
        <p:txBody>
          <a:bodyPr>
            <a:normAutofit fontScale="92500" lnSpcReduction="10000"/>
          </a:bodyPr>
          <a:lstStyle/>
          <a:p>
            <a:r>
              <a:rPr lang="en-US" i="1" dirty="0" smtClean="0"/>
              <a:t>Pending Access Requests</a:t>
            </a:r>
            <a:r>
              <a:rPr lang="en-US" dirty="0" smtClean="0"/>
              <a:t> </a:t>
            </a:r>
          </a:p>
          <a:p>
            <a:pPr lvl="1"/>
            <a:r>
              <a:rPr lang="en-US" dirty="0" smtClean="0"/>
              <a:t>Consultant asking for access to complete an application</a:t>
            </a:r>
          </a:p>
          <a:p>
            <a:pPr lvl="2"/>
            <a:r>
              <a:rPr lang="en-US" dirty="0" smtClean="0"/>
              <a:t>Select approve or deny from action column</a:t>
            </a:r>
          </a:p>
          <a:p>
            <a:pPr lvl="1"/>
            <a:endParaRPr lang="en-US" dirty="0"/>
          </a:p>
          <a:p>
            <a:pPr lvl="1"/>
            <a:endParaRPr lang="en-US" dirty="0" smtClean="0"/>
          </a:p>
          <a:p>
            <a:pPr lvl="1"/>
            <a:endParaRPr lang="en-US" dirty="0"/>
          </a:p>
          <a:p>
            <a:pPr lvl="1"/>
            <a:endParaRPr lang="en-US" dirty="0" smtClean="0"/>
          </a:p>
          <a:p>
            <a:pPr marL="0" lvl="1" indent="0">
              <a:buNone/>
            </a:pPr>
            <a:endParaRPr lang="en-US" dirty="0" smtClean="0"/>
          </a:p>
          <a:p>
            <a:pPr marL="0" lvl="1" indent="0">
              <a:buNone/>
            </a:pPr>
            <a:endParaRPr lang="en-US" dirty="0" smtClean="0"/>
          </a:p>
          <a:p>
            <a:pPr marL="633413" lvl="1" indent="-633413">
              <a:buNone/>
              <a:tabLst>
                <a:tab pos="633413" algn="l"/>
              </a:tabLst>
            </a:pPr>
            <a:r>
              <a:rPr lang="en-US" sz="2000" dirty="0" smtClean="0"/>
              <a:t>Note: Preparer access can be removed by the signatory by</a:t>
            </a:r>
            <a:br>
              <a:rPr lang="en-US" sz="2000" dirty="0" smtClean="0"/>
            </a:br>
            <a:r>
              <a:rPr lang="en-US" sz="2000" dirty="0" smtClean="0"/>
              <a:t>clicking    in the </a:t>
            </a:r>
            <a:r>
              <a:rPr lang="en-US" sz="2000" i="1" dirty="0" smtClean="0"/>
              <a:t>Approved Users</a:t>
            </a:r>
            <a:r>
              <a:rPr lang="en-US" sz="2000" dirty="0" smtClean="0"/>
              <a:t> window (not shown)</a:t>
            </a:r>
            <a:endParaRPr lang="en-US" dirty="0" smtClean="0"/>
          </a:p>
          <a:p>
            <a:pPr lvl="2"/>
            <a:endParaRPr lang="en-US" dirty="0"/>
          </a:p>
          <a:p>
            <a:pPr lvl="2"/>
            <a:endParaRPr lang="en-US" dirty="0" smtClean="0"/>
          </a:p>
          <a:p>
            <a:pPr lvl="2"/>
            <a:endParaRPr lang="en-US" dirty="0"/>
          </a:p>
        </p:txBody>
      </p:sp>
      <p:pic>
        <p:nvPicPr>
          <p:cNvPr id="11" name="Content Placeholder 10"/>
          <p:cNvPicPr>
            <a:picLocks noGrp="1" noChangeAspect="1"/>
          </p:cNvPicPr>
          <p:nvPr>
            <p:ph sz="quarter" idx="2"/>
          </p:nvPr>
        </p:nvPicPr>
        <p:blipFill>
          <a:blip r:embed="rId5"/>
          <a:stretch>
            <a:fillRect/>
          </a:stretch>
        </p:blipFill>
        <p:spPr>
          <a:xfrm>
            <a:off x="88090" y="2988136"/>
            <a:ext cx="8968319" cy="1538196"/>
          </a:xfrm>
          <a:prstGeom prst="rect">
            <a:avLst/>
          </a:prstGeom>
        </p:spPr>
      </p:pic>
      <p:pic>
        <p:nvPicPr>
          <p:cNvPr id="15" name="Picture 14"/>
          <p:cNvPicPr>
            <a:picLocks noChangeAspect="1"/>
          </p:cNvPicPr>
          <p:nvPr/>
        </p:nvPicPr>
        <p:blipFill>
          <a:blip r:embed="rId6"/>
          <a:stretch>
            <a:fillRect/>
          </a:stretch>
        </p:blipFill>
        <p:spPr>
          <a:xfrm>
            <a:off x="2023471" y="5590976"/>
            <a:ext cx="261974" cy="261974"/>
          </a:xfrm>
          <a:prstGeom prst="rect">
            <a:avLst/>
          </a:prstGeom>
        </p:spPr>
      </p:pic>
      <p:grpSp>
        <p:nvGrpSpPr>
          <p:cNvPr id="4" name="Group 3"/>
          <p:cNvGrpSpPr/>
          <p:nvPr/>
        </p:nvGrpSpPr>
        <p:grpSpPr>
          <a:xfrm>
            <a:off x="408532" y="3902931"/>
            <a:ext cx="8025919" cy="410553"/>
            <a:chOff x="408532" y="3713156"/>
            <a:chExt cx="8025919" cy="410553"/>
          </a:xfrm>
        </p:grpSpPr>
        <p:sp>
          <p:nvSpPr>
            <p:cNvPr id="12" name="Up Arrow 11"/>
            <p:cNvSpPr/>
            <p:nvPr/>
          </p:nvSpPr>
          <p:spPr>
            <a:xfrm rot="7200000">
              <a:off x="8092864" y="3634329"/>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755468" y="3942839"/>
              <a:ext cx="1075174"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smtClean="0">
                  <a:solidFill>
                    <a:schemeClr val="tx1"/>
                  </a:solidFill>
                </a:rPr>
                <a:t>JDconsulting</a:t>
              </a:r>
              <a:endParaRPr lang="en-US" dirty="0">
                <a:solidFill>
                  <a:schemeClr val="tx1"/>
                </a:solidFill>
              </a:endParaRPr>
            </a:p>
          </p:txBody>
        </p:sp>
        <p:sp>
          <p:nvSpPr>
            <p:cNvPr id="8" name="Rectangle 7"/>
            <p:cNvSpPr/>
            <p:nvPr/>
          </p:nvSpPr>
          <p:spPr>
            <a:xfrm>
              <a:off x="4760306" y="3942839"/>
              <a:ext cx="1730932"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JDconsulting@email.com</a:t>
              </a:r>
              <a:endParaRPr lang="en-US" dirty="0">
                <a:solidFill>
                  <a:schemeClr val="tx1"/>
                </a:solidFill>
              </a:endParaRPr>
            </a:p>
          </p:txBody>
        </p:sp>
        <p:sp>
          <p:nvSpPr>
            <p:cNvPr id="9" name="Rectangle 8"/>
            <p:cNvSpPr/>
            <p:nvPr/>
          </p:nvSpPr>
          <p:spPr>
            <a:xfrm>
              <a:off x="408532" y="3942839"/>
              <a:ext cx="1075174"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John</a:t>
              </a:r>
              <a:endParaRPr lang="en-US" dirty="0">
                <a:solidFill>
                  <a:schemeClr val="tx1"/>
                </a:solidFill>
              </a:endParaRPr>
            </a:p>
          </p:txBody>
        </p:sp>
        <p:sp>
          <p:nvSpPr>
            <p:cNvPr id="10" name="Rectangle 9"/>
            <p:cNvSpPr/>
            <p:nvPr/>
          </p:nvSpPr>
          <p:spPr>
            <a:xfrm>
              <a:off x="2116841" y="3942839"/>
              <a:ext cx="1075174"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Doe</a:t>
              </a:r>
              <a:endParaRPr lang="en-US" dirty="0">
                <a:solidFill>
                  <a:schemeClr val="tx1"/>
                </a:solidFill>
              </a:endParaRPr>
            </a:p>
          </p:txBody>
        </p:sp>
      </p:grpSp>
      <p:pic>
        <p:nvPicPr>
          <p:cNvPr id="6" name="Media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1237903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contacts</a:t>
            </a:r>
            <a:endParaRPr lang="en-US" dirty="0"/>
          </a:p>
        </p:txBody>
      </p:sp>
      <p:sp>
        <p:nvSpPr>
          <p:cNvPr id="3" name="Content Placeholder 2"/>
          <p:cNvSpPr>
            <a:spLocks noGrp="1"/>
          </p:cNvSpPr>
          <p:nvPr>
            <p:ph sz="quarter" idx="1"/>
          </p:nvPr>
        </p:nvSpPr>
        <p:spPr/>
        <p:txBody>
          <a:bodyPr>
            <a:normAutofit fontScale="92500"/>
          </a:bodyPr>
          <a:lstStyle/>
          <a:p>
            <a:r>
              <a:rPr lang="en-US" dirty="0" smtClean="0"/>
              <a:t>Optional “address book” for contacts</a:t>
            </a:r>
          </a:p>
          <a:p>
            <a:pPr lvl="1"/>
            <a:r>
              <a:rPr lang="en-US" dirty="0" smtClean="0"/>
              <a:t>Contact info here can be used to auto-fill application forms</a:t>
            </a:r>
          </a:p>
          <a:p>
            <a:pPr lvl="2"/>
            <a:r>
              <a:rPr lang="en-US" dirty="0" smtClean="0"/>
              <a:t>Click </a:t>
            </a:r>
            <a:r>
              <a:rPr lang="en-US" i="1" dirty="0" smtClean="0"/>
              <a:t>Create Contact </a:t>
            </a:r>
            <a:r>
              <a:rPr lang="en-US" dirty="0" smtClean="0"/>
              <a:t>to add a new contact</a:t>
            </a:r>
          </a:p>
          <a:p>
            <a:pPr lvl="2"/>
            <a:r>
              <a:rPr lang="en-US" dirty="0" smtClean="0"/>
              <a:t>Click     </a:t>
            </a:r>
            <a:r>
              <a:rPr lang="en-US" dirty="0"/>
              <a:t>to edit </a:t>
            </a:r>
            <a:r>
              <a:rPr lang="en-US" dirty="0" smtClean="0"/>
              <a:t>a contact</a:t>
            </a:r>
            <a:endParaRPr lang="en-US" dirty="0"/>
          </a:p>
          <a:p>
            <a:pPr lvl="2"/>
            <a:r>
              <a:rPr lang="en-US" dirty="0"/>
              <a:t>Click     to delete </a:t>
            </a:r>
            <a:r>
              <a:rPr lang="en-US" dirty="0" smtClean="0"/>
              <a:t>a contact</a:t>
            </a:r>
            <a:endParaRPr lang="en-US" dirty="0"/>
          </a:p>
          <a:p>
            <a:pPr marL="685800" lvl="2" indent="0">
              <a:buNone/>
            </a:pPr>
            <a:endParaRPr lang="en-US" dirty="0" smtClean="0"/>
          </a:p>
        </p:txBody>
      </p:sp>
      <p:pic>
        <p:nvPicPr>
          <p:cNvPr id="7" name="Content Placeholder 6"/>
          <p:cNvPicPr>
            <a:picLocks noGrp="1" noChangeAspect="1"/>
          </p:cNvPicPr>
          <p:nvPr>
            <p:ph sz="quarter" idx="2"/>
          </p:nvPr>
        </p:nvPicPr>
        <p:blipFill>
          <a:blip r:embed="rId5"/>
          <a:stretch>
            <a:fillRect/>
          </a:stretch>
        </p:blipFill>
        <p:spPr>
          <a:xfrm>
            <a:off x="170822" y="3904920"/>
            <a:ext cx="8799495" cy="2155136"/>
          </a:xfrm>
          <a:prstGeom prst="rect">
            <a:avLst/>
          </a:prstGeom>
        </p:spPr>
      </p:pic>
      <p:pic>
        <p:nvPicPr>
          <p:cNvPr id="5" name="Picture 4"/>
          <p:cNvPicPr>
            <a:picLocks noChangeAspect="1"/>
          </p:cNvPicPr>
          <p:nvPr/>
        </p:nvPicPr>
        <p:blipFill>
          <a:blip r:embed="rId6"/>
          <a:stretch>
            <a:fillRect/>
          </a:stretch>
        </p:blipFill>
        <p:spPr>
          <a:xfrm>
            <a:off x="2107965" y="2971532"/>
            <a:ext cx="335327" cy="324848"/>
          </a:xfrm>
          <a:prstGeom prst="rect">
            <a:avLst/>
          </a:prstGeom>
        </p:spPr>
      </p:pic>
      <p:pic>
        <p:nvPicPr>
          <p:cNvPr id="6" name="Picture 5"/>
          <p:cNvPicPr>
            <a:picLocks noChangeAspect="1"/>
          </p:cNvPicPr>
          <p:nvPr/>
        </p:nvPicPr>
        <p:blipFill>
          <a:blip r:embed="rId7"/>
          <a:stretch>
            <a:fillRect/>
          </a:stretch>
        </p:blipFill>
        <p:spPr>
          <a:xfrm>
            <a:off x="2176356" y="3369116"/>
            <a:ext cx="251054" cy="306845"/>
          </a:xfrm>
          <a:prstGeom prst="rect">
            <a:avLst/>
          </a:prstGeom>
        </p:spPr>
      </p:pic>
      <p:sp>
        <p:nvSpPr>
          <p:cNvPr id="8" name="Up Arrow 7"/>
          <p:cNvSpPr/>
          <p:nvPr/>
        </p:nvSpPr>
        <p:spPr>
          <a:xfrm rot="10800000">
            <a:off x="8263686" y="3815216"/>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369146" y="5279272"/>
            <a:ext cx="6487457" cy="180870"/>
            <a:chOff x="369146" y="5349608"/>
            <a:chExt cx="6487457" cy="180870"/>
          </a:xfrm>
        </p:grpSpPr>
        <p:sp>
          <p:nvSpPr>
            <p:cNvPr id="12" name="Rectangle 11"/>
            <p:cNvSpPr/>
            <p:nvPr/>
          </p:nvSpPr>
          <p:spPr>
            <a:xfrm>
              <a:off x="5781429" y="5349608"/>
              <a:ext cx="1075174"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JD Consulting</a:t>
              </a:r>
              <a:endParaRPr lang="en-US" dirty="0">
                <a:solidFill>
                  <a:schemeClr val="tx1"/>
                </a:solidFill>
              </a:endParaRPr>
            </a:p>
          </p:txBody>
        </p:sp>
        <p:sp>
          <p:nvSpPr>
            <p:cNvPr id="13" name="Rectangle 12"/>
            <p:cNvSpPr/>
            <p:nvPr/>
          </p:nvSpPr>
          <p:spPr>
            <a:xfrm>
              <a:off x="3956497" y="5349608"/>
              <a:ext cx="1730932"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JDconsulting@email.com</a:t>
              </a:r>
              <a:endParaRPr lang="en-US" dirty="0">
                <a:solidFill>
                  <a:schemeClr val="tx1"/>
                </a:solidFill>
              </a:endParaRPr>
            </a:p>
          </p:txBody>
        </p:sp>
        <p:sp>
          <p:nvSpPr>
            <p:cNvPr id="14" name="Rectangle 13"/>
            <p:cNvSpPr/>
            <p:nvPr/>
          </p:nvSpPr>
          <p:spPr>
            <a:xfrm>
              <a:off x="369146" y="5349608"/>
              <a:ext cx="1075174"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John</a:t>
              </a:r>
              <a:endParaRPr lang="en-US" dirty="0">
                <a:solidFill>
                  <a:schemeClr val="tx1"/>
                </a:solidFill>
              </a:endParaRPr>
            </a:p>
          </p:txBody>
        </p:sp>
        <p:sp>
          <p:nvSpPr>
            <p:cNvPr id="15" name="Rectangle 14"/>
            <p:cNvSpPr/>
            <p:nvPr/>
          </p:nvSpPr>
          <p:spPr>
            <a:xfrm>
              <a:off x="2137743" y="5349608"/>
              <a:ext cx="1075174"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Doe</a:t>
              </a:r>
              <a:endParaRPr lang="en-US" dirty="0">
                <a:solidFill>
                  <a:schemeClr val="tx1"/>
                </a:solidFill>
              </a:endParaRPr>
            </a:p>
          </p:txBody>
        </p:sp>
      </p:grpSp>
      <p:pic>
        <p:nvPicPr>
          <p:cNvPr id="9" name="Media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15400" y="0"/>
            <a:ext cx="228600" cy="228600"/>
          </a:xfrm>
          <a:prstGeom prst="rect">
            <a:avLst/>
          </a:prstGeom>
        </p:spPr>
      </p:pic>
    </p:spTree>
    <p:extLst>
      <p:ext uri="{BB962C8B-B14F-4D97-AF65-F5344CB8AC3E}">
        <p14:creationId xmlns:p14="http://schemas.microsoft.com/office/powerpoint/2010/main" val="246961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73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Submittals to the MPCA</a:t>
            </a:r>
            <a:endParaRPr lang="en-US" dirty="0"/>
          </a:p>
        </p:txBody>
      </p:sp>
      <p:sp>
        <p:nvSpPr>
          <p:cNvPr id="3" name="Content Placeholder 2"/>
          <p:cNvSpPr>
            <a:spLocks noGrp="1"/>
          </p:cNvSpPr>
          <p:nvPr>
            <p:ph sz="quarter" idx="1"/>
          </p:nvPr>
        </p:nvSpPr>
        <p:spPr>
          <a:xfrm>
            <a:off x="609600" y="1640841"/>
            <a:ext cx="8153400" cy="3664404"/>
          </a:xfrm>
        </p:spPr>
        <p:txBody>
          <a:bodyPr>
            <a:normAutofit fontScale="92500" lnSpcReduction="20000"/>
          </a:bodyPr>
          <a:lstStyle/>
          <a:p>
            <a:r>
              <a:rPr lang="en-US" dirty="0" smtClean="0"/>
              <a:t>Status of the application</a:t>
            </a:r>
          </a:p>
          <a:p>
            <a:pPr lvl="1"/>
            <a:r>
              <a:rPr lang="en-US" dirty="0" smtClean="0"/>
              <a:t>“Processing Payment”</a:t>
            </a:r>
          </a:p>
          <a:p>
            <a:pPr lvl="2"/>
            <a:r>
              <a:rPr lang="en-US" dirty="0" smtClean="0"/>
              <a:t>Displayed until payment is processed</a:t>
            </a:r>
          </a:p>
          <a:p>
            <a:pPr lvl="1"/>
            <a:r>
              <a:rPr lang="en-US" dirty="0" smtClean="0"/>
              <a:t>“Submittal Pending”</a:t>
            </a:r>
          </a:p>
          <a:p>
            <a:pPr lvl="2"/>
            <a:r>
              <a:rPr lang="en-US" dirty="0" smtClean="0"/>
              <a:t>Application is being electronically transmitted to MPCA</a:t>
            </a:r>
          </a:p>
          <a:p>
            <a:pPr lvl="1"/>
            <a:r>
              <a:rPr lang="en-US" dirty="0"/>
              <a:t>“Submittal failed – contact MPCA”</a:t>
            </a:r>
          </a:p>
          <a:p>
            <a:pPr lvl="2"/>
            <a:r>
              <a:rPr lang="en-US" dirty="0"/>
              <a:t>Something went wrong call for further instructions</a:t>
            </a:r>
          </a:p>
          <a:p>
            <a:pPr lvl="1"/>
            <a:r>
              <a:rPr lang="en-US" dirty="0" smtClean="0"/>
              <a:t>“Submitted”</a:t>
            </a:r>
          </a:p>
          <a:p>
            <a:pPr lvl="2"/>
            <a:r>
              <a:rPr lang="en-US" dirty="0" smtClean="0"/>
              <a:t>MPCA has received and is processing the application</a:t>
            </a:r>
          </a:p>
          <a:p>
            <a:pPr lvl="3"/>
            <a:r>
              <a:rPr lang="en-US" dirty="0" smtClean="0"/>
              <a:t>Even after permit issuance the status remains “Submitted”</a:t>
            </a:r>
          </a:p>
        </p:txBody>
      </p:sp>
      <p:pic>
        <p:nvPicPr>
          <p:cNvPr id="5" name="Content Placeholder 4"/>
          <p:cNvPicPr>
            <a:picLocks noGrp="1" noChangeAspect="1"/>
          </p:cNvPicPr>
          <p:nvPr>
            <p:ph sz="quarter" idx="2"/>
          </p:nvPr>
        </p:nvPicPr>
        <p:blipFill rotWithShape="1">
          <a:blip r:embed="rId5"/>
          <a:srcRect t="43757"/>
          <a:stretch/>
        </p:blipFill>
        <p:spPr>
          <a:xfrm>
            <a:off x="81566" y="5305245"/>
            <a:ext cx="8899850" cy="934130"/>
          </a:xfrm>
          <a:prstGeom prst="rect">
            <a:avLst/>
          </a:prstGeom>
        </p:spPr>
      </p:pic>
      <p:sp>
        <p:nvSpPr>
          <p:cNvPr id="6" name="Up Arrow 5"/>
          <p:cNvSpPr/>
          <p:nvPr/>
        </p:nvSpPr>
        <p:spPr>
          <a:xfrm rot="13500000">
            <a:off x="7401046" y="5187114"/>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95273" y="5929950"/>
            <a:ext cx="1075174"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Example</a:t>
            </a:r>
            <a:endParaRPr lang="en-US" dirty="0">
              <a:solidFill>
                <a:schemeClr val="tx1"/>
              </a:solidFill>
            </a:endParaRPr>
          </a:p>
        </p:txBody>
      </p:sp>
      <p:sp>
        <p:nvSpPr>
          <p:cNvPr id="8" name="Rectangle 7"/>
          <p:cNvSpPr/>
          <p:nvPr/>
        </p:nvSpPr>
        <p:spPr>
          <a:xfrm>
            <a:off x="4936735" y="5929950"/>
            <a:ext cx="1075174"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MNG440000</a:t>
            </a:r>
            <a:endParaRPr lang="en-US" dirty="0">
              <a:solidFill>
                <a:schemeClr val="tx1"/>
              </a:solidFill>
            </a:endParaRPr>
          </a:p>
        </p:txBody>
      </p:sp>
      <p:pic>
        <p:nvPicPr>
          <p:cNvPr id="9" name="Media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1028339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2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was submitted</a:t>
            </a:r>
            <a:endParaRPr lang="en-US" dirty="0"/>
          </a:p>
        </p:txBody>
      </p:sp>
      <p:sp>
        <p:nvSpPr>
          <p:cNvPr id="3" name="Content Placeholder 2"/>
          <p:cNvSpPr>
            <a:spLocks noGrp="1"/>
          </p:cNvSpPr>
          <p:nvPr>
            <p:ph sz="quarter" idx="1"/>
          </p:nvPr>
        </p:nvSpPr>
        <p:spPr>
          <a:xfrm>
            <a:off x="609600" y="1640842"/>
            <a:ext cx="8153400" cy="3243990"/>
          </a:xfrm>
        </p:spPr>
        <p:txBody>
          <a:bodyPr>
            <a:normAutofit fontScale="92500" lnSpcReduction="10000"/>
          </a:bodyPr>
          <a:lstStyle/>
          <a:p>
            <a:r>
              <a:rPr lang="en-US" dirty="0" smtClean="0"/>
              <a:t>Copy of Record</a:t>
            </a:r>
          </a:p>
          <a:p>
            <a:pPr lvl="1"/>
            <a:r>
              <a:rPr lang="en-US" dirty="0" smtClean="0"/>
              <a:t>Summary of all content submitted</a:t>
            </a:r>
          </a:p>
          <a:p>
            <a:pPr lvl="2"/>
            <a:r>
              <a:rPr lang="en-US" dirty="0" smtClean="0"/>
              <a:t>Also sent via email upon submittal</a:t>
            </a:r>
          </a:p>
          <a:p>
            <a:r>
              <a:rPr lang="en-US" dirty="0" smtClean="0"/>
              <a:t>Detail </a:t>
            </a:r>
          </a:p>
          <a:p>
            <a:pPr lvl="1"/>
            <a:r>
              <a:rPr lang="en-US" dirty="0" smtClean="0"/>
              <a:t>Info about when the application was..</a:t>
            </a:r>
          </a:p>
          <a:p>
            <a:pPr lvl="2"/>
            <a:r>
              <a:rPr lang="en-US" dirty="0" smtClean="0"/>
              <a:t>Initially </a:t>
            </a:r>
            <a:r>
              <a:rPr lang="en-US" dirty="0"/>
              <a:t>c</a:t>
            </a:r>
            <a:r>
              <a:rPr lang="en-US" dirty="0" smtClean="0"/>
              <a:t>reated – and by whom</a:t>
            </a:r>
          </a:p>
          <a:p>
            <a:pPr lvl="2"/>
            <a:r>
              <a:rPr lang="en-US" dirty="0" smtClean="0"/>
              <a:t>Last modified – and by whom</a:t>
            </a:r>
          </a:p>
          <a:p>
            <a:pPr lvl="2"/>
            <a:r>
              <a:rPr lang="en-US" dirty="0" smtClean="0"/>
              <a:t>List of any other user(s) sharing the application</a:t>
            </a:r>
          </a:p>
        </p:txBody>
      </p:sp>
      <p:pic>
        <p:nvPicPr>
          <p:cNvPr id="5" name="Content Placeholder 4"/>
          <p:cNvPicPr>
            <a:picLocks noGrp="1" noChangeAspect="1"/>
          </p:cNvPicPr>
          <p:nvPr>
            <p:ph sz="quarter" idx="2"/>
          </p:nvPr>
        </p:nvPicPr>
        <p:blipFill rotWithShape="1">
          <a:blip r:embed="rId5"/>
          <a:srcRect t="43757"/>
          <a:stretch/>
        </p:blipFill>
        <p:spPr>
          <a:xfrm>
            <a:off x="81566" y="5098221"/>
            <a:ext cx="8899850" cy="934130"/>
          </a:xfrm>
          <a:prstGeom prst="rect">
            <a:avLst/>
          </a:prstGeom>
        </p:spPr>
      </p:pic>
      <p:sp>
        <p:nvSpPr>
          <p:cNvPr id="6" name="Up Arrow 5"/>
          <p:cNvSpPr/>
          <p:nvPr/>
        </p:nvSpPr>
        <p:spPr>
          <a:xfrm rot="10800000">
            <a:off x="8456155" y="4677807"/>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95273" y="5722922"/>
            <a:ext cx="1075174"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Example</a:t>
            </a:r>
            <a:endParaRPr lang="en-US" dirty="0">
              <a:solidFill>
                <a:schemeClr val="tx1"/>
              </a:solidFill>
            </a:endParaRPr>
          </a:p>
        </p:txBody>
      </p:sp>
      <p:sp>
        <p:nvSpPr>
          <p:cNvPr id="8" name="Rectangle 7"/>
          <p:cNvSpPr/>
          <p:nvPr/>
        </p:nvSpPr>
        <p:spPr>
          <a:xfrm>
            <a:off x="4936735" y="5722922"/>
            <a:ext cx="1075174"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MNG440000</a:t>
            </a:r>
            <a:endParaRPr lang="en-US" dirty="0">
              <a:solidFill>
                <a:schemeClr val="tx1"/>
              </a:solidFill>
            </a:endParaRPr>
          </a:p>
        </p:txBody>
      </p:sp>
      <p:sp>
        <p:nvSpPr>
          <p:cNvPr id="9" name="Up Arrow 8"/>
          <p:cNvSpPr/>
          <p:nvPr/>
        </p:nvSpPr>
        <p:spPr>
          <a:xfrm rot="10800000">
            <a:off x="8000377" y="4677807"/>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stretch>
            <a:fillRect/>
          </a:stretch>
        </p:blipFill>
        <p:spPr>
          <a:xfrm>
            <a:off x="3195273" y="1683643"/>
            <a:ext cx="367707" cy="355027"/>
          </a:xfrm>
          <a:prstGeom prst="rect">
            <a:avLst/>
          </a:prstGeom>
        </p:spPr>
      </p:pic>
      <p:pic>
        <p:nvPicPr>
          <p:cNvPr id="10" name="Picture 9"/>
          <p:cNvPicPr>
            <a:picLocks noChangeAspect="1"/>
          </p:cNvPicPr>
          <p:nvPr/>
        </p:nvPicPr>
        <p:blipFill>
          <a:blip r:embed="rId7"/>
          <a:stretch>
            <a:fillRect/>
          </a:stretch>
        </p:blipFill>
        <p:spPr>
          <a:xfrm>
            <a:off x="1877090" y="2914150"/>
            <a:ext cx="334741" cy="348687"/>
          </a:xfrm>
          <a:prstGeom prst="rect">
            <a:avLst/>
          </a:prstGeom>
        </p:spPr>
      </p:pic>
      <p:pic>
        <p:nvPicPr>
          <p:cNvPr id="12" name="Media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15400" y="10351"/>
            <a:ext cx="228600" cy="228600"/>
          </a:xfrm>
          <a:prstGeom prst="rect">
            <a:avLst/>
          </a:prstGeom>
        </p:spPr>
      </p:pic>
    </p:spTree>
    <p:extLst>
      <p:ext uri="{BB962C8B-B14F-4D97-AF65-F5344CB8AC3E}">
        <p14:creationId xmlns:p14="http://schemas.microsoft.com/office/powerpoint/2010/main" val="4086445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60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Signing an application </a:t>
            </a:r>
            <a:br>
              <a:rPr lang="en-US" dirty="0" smtClean="0"/>
            </a:br>
            <a:r>
              <a:rPr lang="en-US" dirty="0" smtClean="0"/>
              <a:t>completed by a consultant</a:t>
            </a:r>
            <a:endParaRPr lang="en-US" dirty="0"/>
          </a:p>
        </p:txBody>
      </p:sp>
      <p:sp>
        <p:nvSpPr>
          <p:cNvPr id="3" name="Content Placeholder 2"/>
          <p:cNvSpPr>
            <a:spLocks noGrp="1"/>
          </p:cNvSpPr>
          <p:nvPr>
            <p:ph sz="quarter" idx="1"/>
          </p:nvPr>
        </p:nvSpPr>
        <p:spPr>
          <a:xfrm>
            <a:off x="609600" y="1640842"/>
            <a:ext cx="8153400" cy="2689618"/>
          </a:xfrm>
        </p:spPr>
        <p:txBody>
          <a:bodyPr>
            <a:normAutofit fontScale="92500"/>
          </a:bodyPr>
          <a:lstStyle/>
          <a:p>
            <a:r>
              <a:rPr lang="en-US" dirty="0" smtClean="0"/>
              <a:t>Feedlot owner ……</a:t>
            </a:r>
          </a:p>
          <a:p>
            <a:pPr marL="514350" indent="-230188">
              <a:buFont typeface="+mj-lt"/>
              <a:buAutoNum type="arabicPeriod"/>
            </a:pPr>
            <a:r>
              <a:rPr lang="en-US" dirty="0"/>
              <a:t>G</a:t>
            </a:r>
            <a:r>
              <a:rPr lang="en-US" dirty="0" smtClean="0"/>
              <a:t>ets email notice that the application is ready to sign</a:t>
            </a:r>
          </a:p>
          <a:p>
            <a:pPr marL="514350" indent="-230188">
              <a:buFont typeface="+mj-lt"/>
              <a:buAutoNum type="arabicPeriod"/>
            </a:pPr>
            <a:r>
              <a:rPr lang="en-US" dirty="0" smtClean="0"/>
              <a:t>Logs in to their e-services account</a:t>
            </a:r>
          </a:p>
          <a:p>
            <a:pPr marL="514350" indent="-230188">
              <a:buFont typeface="+mj-lt"/>
              <a:buAutoNum type="arabicPeriod"/>
            </a:pPr>
            <a:r>
              <a:rPr lang="en-US" dirty="0" smtClean="0"/>
              <a:t>Goes to </a:t>
            </a:r>
            <a:r>
              <a:rPr lang="en-US" i="1" dirty="0" smtClean="0"/>
              <a:t>Certify and Sign </a:t>
            </a:r>
            <a:r>
              <a:rPr lang="en-US" dirty="0" smtClean="0"/>
              <a:t>from homepage</a:t>
            </a:r>
          </a:p>
          <a:p>
            <a:pPr marL="514350" indent="-230188">
              <a:buFont typeface="+mj-lt"/>
              <a:buAutoNum type="arabicPeriod"/>
            </a:pPr>
            <a:r>
              <a:rPr lang="en-US" dirty="0"/>
              <a:t>C</a:t>
            </a:r>
            <a:r>
              <a:rPr lang="en-US" dirty="0" smtClean="0"/>
              <a:t>licks     to begin process to sign the application</a:t>
            </a:r>
          </a:p>
        </p:txBody>
      </p:sp>
      <p:sp>
        <p:nvSpPr>
          <p:cNvPr id="6" name="Up Arrow 5"/>
          <p:cNvSpPr/>
          <p:nvPr/>
        </p:nvSpPr>
        <p:spPr>
          <a:xfrm rot="10800000">
            <a:off x="8327047" y="4189768"/>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p:cNvPicPr>
            <a:picLocks noGrp="1" noChangeAspect="1"/>
          </p:cNvPicPr>
          <p:nvPr>
            <p:ph sz="quarter" idx="2"/>
          </p:nvPr>
        </p:nvPicPr>
        <p:blipFill>
          <a:blip r:embed="rId5"/>
          <a:stretch>
            <a:fillRect/>
          </a:stretch>
        </p:blipFill>
        <p:spPr>
          <a:xfrm>
            <a:off x="310551" y="4610182"/>
            <a:ext cx="8661832" cy="929150"/>
          </a:xfrm>
          <a:prstGeom prst="rect">
            <a:avLst/>
          </a:prstGeom>
        </p:spPr>
      </p:pic>
      <p:pic>
        <p:nvPicPr>
          <p:cNvPr id="17" name="Picture 16"/>
          <p:cNvPicPr>
            <a:picLocks noChangeAspect="1"/>
          </p:cNvPicPr>
          <p:nvPr/>
        </p:nvPicPr>
        <p:blipFill>
          <a:blip r:embed="rId6"/>
          <a:stretch>
            <a:fillRect/>
          </a:stretch>
        </p:blipFill>
        <p:spPr>
          <a:xfrm>
            <a:off x="2060781" y="3744959"/>
            <a:ext cx="329669" cy="316988"/>
          </a:xfrm>
          <a:prstGeom prst="rect">
            <a:avLst/>
          </a:prstGeom>
        </p:spPr>
      </p:pic>
      <p:sp>
        <p:nvSpPr>
          <p:cNvPr id="7" name="Rectangle 6"/>
          <p:cNvSpPr/>
          <p:nvPr/>
        </p:nvSpPr>
        <p:spPr>
          <a:xfrm>
            <a:off x="4060750" y="5182980"/>
            <a:ext cx="1075174"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Example</a:t>
            </a:r>
            <a:endParaRPr lang="en-US" dirty="0">
              <a:solidFill>
                <a:schemeClr val="tx1"/>
              </a:solidFill>
            </a:endParaRPr>
          </a:p>
        </p:txBody>
      </p:sp>
      <p:pic>
        <p:nvPicPr>
          <p:cNvPr id="5" name="Media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2641547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Content Placeholder 4"/>
          <p:cNvPicPr>
            <a:picLocks noChangeAspect="1"/>
          </p:cNvPicPr>
          <p:nvPr/>
        </p:nvPicPr>
        <p:blipFill rotWithShape="1">
          <a:blip r:embed="rId5"/>
          <a:srcRect l="1308" t="6393" r="2176" b="19496"/>
          <a:stretch/>
        </p:blipFill>
        <p:spPr>
          <a:xfrm>
            <a:off x="454971" y="3160288"/>
            <a:ext cx="8430758" cy="1820175"/>
          </a:xfrm>
          <a:prstGeom prst="rect">
            <a:avLst/>
          </a:prstGeom>
          <a:ln>
            <a:solidFill>
              <a:schemeClr val="bg1">
                <a:lumMod val="95000"/>
              </a:schemeClr>
            </a:solidFill>
          </a:ln>
        </p:spPr>
      </p:pic>
      <p:sp>
        <p:nvSpPr>
          <p:cNvPr id="2" name="Title 1"/>
          <p:cNvSpPr>
            <a:spLocks noGrp="1"/>
          </p:cNvSpPr>
          <p:nvPr>
            <p:ph type="title"/>
          </p:nvPr>
        </p:nvSpPr>
        <p:spPr/>
        <p:txBody>
          <a:bodyPr>
            <a:normAutofit fontScale="90000"/>
          </a:bodyPr>
          <a:lstStyle/>
          <a:p>
            <a:r>
              <a:rPr lang="en-US" dirty="0" smtClean="0"/>
              <a:t>Signing an application </a:t>
            </a:r>
            <a:br>
              <a:rPr lang="en-US" dirty="0" smtClean="0"/>
            </a:br>
            <a:r>
              <a:rPr lang="en-US" dirty="0" smtClean="0"/>
              <a:t>completed by a consultant </a:t>
            </a:r>
            <a:r>
              <a:rPr lang="en-US" sz="2200" dirty="0" smtClean="0"/>
              <a:t>(continued)</a:t>
            </a:r>
            <a:endParaRPr lang="en-US" dirty="0"/>
          </a:p>
        </p:txBody>
      </p:sp>
      <p:sp>
        <p:nvSpPr>
          <p:cNvPr id="3" name="Content Placeholder 2"/>
          <p:cNvSpPr>
            <a:spLocks noGrp="1"/>
          </p:cNvSpPr>
          <p:nvPr>
            <p:ph sz="quarter" idx="1"/>
          </p:nvPr>
        </p:nvSpPr>
        <p:spPr>
          <a:xfrm>
            <a:off x="609600" y="1640843"/>
            <a:ext cx="8153400" cy="1404282"/>
          </a:xfrm>
        </p:spPr>
        <p:txBody>
          <a:bodyPr>
            <a:normAutofit fontScale="92500" lnSpcReduction="10000"/>
          </a:bodyPr>
          <a:lstStyle/>
          <a:p>
            <a:r>
              <a:rPr lang="en-US" dirty="0" smtClean="0"/>
              <a:t>Feedlot owner ……</a:t>
            </a:r>
          </a:p>
          <a:p>
            <a:pPr marL="517525" indent="-234950">
              <a:buFont typeface="+mj-lt"/>
              <a:buAutoNum type="arabicPeriod" startAt="5"/>
            </a:pPr>
            <a:r>
              <a:rPr lang="en-US" dirty="0" smtClean="0"/>
              <a:t>Reads the certification statement</a:t>
            </a:r>
          </a:p>
          <a:p>
            <a:pPr marL="517525" indent="-234950">
              <a:buFont typeface="+mj-lt"/>
              <a:buAutoNum type="arabicPeriod" startAt="5"/>
            </a:pPr>
            <a:r>
              <a:rPr lang="en-US" dirty="0" smtClean="0"/>
              <a:t>Clicks </a:t>
            </a:r>
            <a:r>
              <a:rPr lang="en-US" i="1" dirty="0" smtClean="0"/>
              <a:t>Sign Electronically</a:t>
            </a:r>
          </a:p>
        </p:txBody>
      </p:sp>
      <p:sp>
        <p:nvSpPr>
          <p:cNvPr id="6" name="Up Arrow 5"/>
          <p:cNvSpPr/>
          <p:nvPr/>
        </p:nvSpPr>
        <p:spPr>
          <a:xfrm rot="16200000">
            <a:off x="6332699" y="4490721"/>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514632" y="1640841"/>
            <a:ext cx="1075174"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Example</a:t>
            </a:r>
            <a:endParaRPr lang="en-US" dirty="0">
              <a:solidFill>
                <a:schemeClr val="tx1"/>
              </a:solidFill>
            </a:endParaRPr>
          </a:p>
        </p:txBody>
      </p:sp>
      <p:sp>
        <p:nvSpPr>
          <p:cNvPr id="8" name="Content Placeholder 7"/>
          <p:cNvSpPr>
            <a:spLocks noGrp="1"/>
          </p:cNvSpPr>
          <p:nvPr>
            <p:ph sz="quarter" idx="2"/>
          </p:nvPr>
        </p:nvSpPr>
        <p:spPr>
          <a:xfrm>
            <a:off x="609600" y="5167224"/>
            <a:ext cx="8121501" cy="948240"/>
          </a:xfrm>
        </p:spPr>
        <p:txBody>
          <a:bodyPr>
            <a:normAutofit fontScale="92500" lnSpcReduction="10000"/>
          </a:bodyPr>
          <a:lstStyle/>
          <a:p>
            <a:pPr marL="517525" indent="-233363">
              <a:buFont typeface="+mj-lt"/>
              <a:buAutoNum type="arabicPeriod" startAt="7"/>
            </a:pPr>
            <a:r>
              <a:rPr lang="en-US" dirty="0" smtClean="0"/>
              <a:t>Answers the challenge question displayed </a:t>
            </a:r>
            <a:r>
              <a:rPr lang="en-US" sz="1900" dirty="0"/>
              <a:t>(not shown</a:t>
            </a:r>
            <a:r>
              <a:rPr lang="en-US" sz="1900" dirty="0" smtClean="0"/>
              <a:t>)</a:t>
            </a:r>
            <a:endParaRPr lang="en-US" sz="1900" dirty="0"/>
          </a:p>
          <a:p>
            <a:pPr marL="517525" indent="-234950">
              <a:buFont typeface="+mj-lt"/>
              <a:buAutoNum type="arabicPeriod" startAt="7"/>
            </a:pPr>
            <a:r>
              <a:rPr lang="en-US" dirty="0"/>
              <a:t>Clicks </a:t>
            </a:r>
            <a:r>
              <a:rPr lang="en-US" i="1" dirty="0" smtClean="0"/>
              <a:t>Certify</a:t>
            </a:r>
            <a:r>
              <a:rPr lang="en-US" sz="1900" dirty="0" smtClean="0"/>
              <a:t> (not shown)</a:t>
            </a:r>
            <a:endParaRPr lang="en-US" dirty="0"/>
          </a:p>
          <a:p>
            <a:endParaRPr lang="en-US" dirty="0"/>
          </a:p>
        </p:txBody>
      </p:sp>
      <p:pic>
        <p:nvPicPr>
          <p:cNvPr id="5" name="Media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11175"/>
            <a:ext cx="228600" cy="228600"/>
          </a:xfrm>
          <a:prstGeom prst="rect">
            <a:avLst/>
          </a:prstGeom>
        </p:spPr>
      </p:pic>
    </p:spTree>
    <p:extLst>
      <p:ext uri="{BB962C8B-B14F-4D97-AF65-F5344CB8AC3E}">
        <p14:creationId xmlns:p14="http://schemas.microsoft.com/office/powerpoint/2010/main" val="1743717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facility access</a:t>
            </a:r>
            <a:endParaRPr lang="en-US" dirty="0"/>
          </a:p>
        </p:txBody>
      </p:sp>
      <p:sp>
        <p:nvSpPr>
          <p:cNvPr id="3" name="Content Placeholder 2"/>
          <p:cNvSpPr>
            <a:spLocks noGrp="1"/>
          </p:cNvSpPr>
          <p:nvPr>
            <p:ph sz="quarter" idx="1"/>
          </p:nvPr>
        </p:nvSpPr>
        <p:spPr>
          <a:xfrm>
            <a:off x="609600" y="1640842"/>
            <a:ext cx="8153400" cy="1309392"/>
          </a:xfrm>
        </p:spPr>
        <p:txBody>
          <a:bodyPr>
            <a:normAutofit fontScale="92500" lnSpcReduction="10000"/>
          </a:bodyPr>
          <a:lstStyle/>
          <a:p>
            <a:r>
              <a:rPr lang="en-US" dirty="0" smtClean="0"/>
              <a:t>Click </a:t>
            </a:r>
            <a:r>
              <a:rPr lang="en-US" i="1" dirty="0" smtClean="0"/>
              <a:t>Launch</a:t>
            </a:r>
            <a:r>
              <a:rPr lang="en-US" dirty="0" smtClean="0"/>
              <a:t> to start the Feedlot Permitting service</a:t>
            </a:r>
          </a:p>
          <a:p>
            <a:pPr lvl="1"/>
            <a:r>
              <a:rPr lang="en-US" dirty="0" smtClean="0"/>
              <a:t>Be sure to launch “Feedlot Permitting” </a:t>
            </a:r>
            <a:br>
              <a:rPr lang="en-US" dirty="0" smtClean="0"/>
            </a:br>
            <a:r>
              <a:rPr lang="en-US" dirty="0" smtClean="0"/>
              <a:t>if multiple services are listed</a:t>
            </a:r>
            <a:endParaRPr lang="en-US" dirty="0"/>
          </a:p>
        </p:txBody>
      </p:sp>
      <p:pic>
        <p:nvPicPr>
          <p:cNvPr id="5" name="Content Placeholder 4"/>
          <p:cNvPicPr>
            <a:picLocks noGrp="1" noChangeAspect="1"/>
          </p:cNvPicPr>
          <p:nvPr>
            <p:ph sz="quarter" idx="2"/>
          </p:nvPr>
        </p:nvPicPr>
        <p:blipFill>
          <a:blip r:embed="rId5"/>
          <a:stretch>
            <a:fillRect/>
          </a:stretch>
        </p:blipFill>
        <p:spPr>
          <a:xfrm>
            <a:off x="471946" y="2950234"/>
            <a:ext cx="8428707" cy="2488261"/>
          </a:xfrm>
          <a:prstGeom prst="rect">
            <a:avLst/>
          </a:prstGeom>
        </p:spPr>
      </p:pic>
      <p:sp>
        <p:nvSpPr>
          <p:cNvPr id="6" name="Up Arrow 5"/>
          <p:cNvSpPr/>
          <p:nvPr/>
        </p:nvSpPr>
        <p:spPr>
          <a:xfrm rot="5400000">
            <a:off x="7609409" y="4371453"/>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hlinkClick r:id="" action="ppaction://customshow?id=6&amp;return=true" highlightClick="1"/>
          </p:cNvPr>
          <p:cNvSpPr/>
          <p:nvPr/>
        </p:nvSpPr>
        <p:spPr>
          <a:xfrm>
            <a:off x="6113058" y="5438495"/>
            <a:ext cx="2649942" cy="117254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Don’t see “Feedlot Permitting”?</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Click here for instructions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on how to add it.</a:t>
            </a:r>
            <a:endParaRPr lang="en-US" sz="1200" i="1" dirty="0">
              <a:solidFill>
                <a:schemeClr val="bg1">
                  <a:lumMod val="65000"/>
                </a:schemeClr>
              </a:solidFill>
              <a:latin typeface="Arial" panose="020B0604020202020204" pitchFamily="34" charset="0"/>
              <a:cs typeface="Arial" panose="020B0604020202020204" pitchFamily="34" charset="0"/>
            </a:endParaRPr>
          </a:p>
        </p:txBody>
      </p:sp>
      <p:pic>
        <p:nvPicPr>
          <p:cNvPr id="7" name="Media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00653" y="0"/>
            <a:ext cx="228600" cy="228600"/>
          </a:xfrm>
          <a:prstGeom prst="rect">
            <a:avLst/>
          </a:prstGeom>
        </p:spPr>
      </p:pic>
    </p:spTree>
    <p:extLst>
      <p:ext uri="{BB962C8B-B14F-4D97-AF65-F5344CB8AC3E}">
        <p14:creationId xmlns:p14="http://schemas.microsoft.com/office/powerpoint/2010/main" val="101537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your facility</a:t>
            </a:r>
            <a:endParaRPr lang="en-US" dirty="0"/>
          </a:p>
        </p:txBody>
      </p:sp>
      <p:sp>
        <p:nvSpPr>
          <p:cNvPr id="3" name="Content Placeholder 2"/>
          <p:cNvSpPr>
            <a:spLocks noGrp="1"/>
          </p:cNvSpPr>
          <p:nvPr>
            <p:ph sz="quarter" idx="1"/>
          </p:nvPr>
        </p:nvSpPr>
        <p:spPr>
          <a:xfrm>
            <a:off x="609600" y="1640843"/>
            <a:ext cx="8153400" cy="644652"/>
          </a:xfrm>
        </p:spPr>
        <p:txBody>
          <a:bodyPr>
            <a:normAutofit/>
          </a:bodyPr>
          <a:lstStyle/>
          <a:p>
            <a:r>
              <a:rPr lang="en-US" dirty="0" smtClean="0"/>
              <a:t>Click </a:t>
            </a:r>
            <a:r>
              <a:rPr lang="en-US" i="1" dirty="0" smtClean="0"/>
              <a:t>Add a facility</a:t>
            </a:r>
          </a:p>
        </p:txBody>
      </p:sp>
      <p:pic>
        <p:nvPicPr>
          <p:cNvPr id="5" name="Content Placeholder 4"/>
          <p:cNvPicPr>
            <a:picLocks noGrp="1" noChangeAspect="1"/>
          </p:cNvPicPr>
          <p:nvPr>
            <p:ph sz="quarter" idx="2"/>
          </p:nvPr>
        </p:nvPicPr>
        <p:blipFill>
          <a:blip r:embed="rId5"/>
          <a:stretch>
            <a:fillRect/>
          </a:stretch>
        </p:blipFill>
        <p:spPr>
          <a:xfrm>
            <a:off x="609600" y="2440228"/>
            <a:ext cx="8121650" cy="1993225"/>
          </a:xfrm>
          <a:prstGeom prst="rect">
            <a:avLst/>
          </a:prstGeom>
        </p:spPr>
      </p:pic>
      <p:sp>
        <p:nvSpPr>
          <p:cNvPr id="6" name="Up Arrow 5"/>
          <p:cNvSpPr/>
          <p:nvPr/>
        </p:nvSpPr>
        <p:spPr>
          <a:xfrm rot="5400000">
            <a:off x="3770654" y="3937132"/>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edia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371061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must use the online service</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Anyone applying for a:</a:t>
            </a:r>
          </a:p>
          <a:p>
            <a:pPr lvl="1"/>
            <a:r>
              <a:rPr lang="en-US" dirty="0" smtClean="0"/>
              <a:t>NPDES permit</a:t>
            </a:r>
            <a:endParaRPr lang="en-US" dirty="0"/>
          </a:p>
          <a:p>
            <a:pPr lvl="1"/>
            <a:r>
              <a:rPr lang="en-US" dirty="0" smtClean="0"/>
              <a:t>SDS permit</a:t>
            </a:r>
          </a:p>
          <a:p>
            <a:pPr lvl="1"/>
            <a:r>
              <a:rPr lang="en-US" dirty="0" smtClean="0"/>
              <a:t>CSF or Interim permit for a large CAFO</a:t>
            </a:r>
          </a:p>
          <a:p>
            <a:pPr lvl="2"/>
            <a:r>
              <a:rPr lang="en-US" dirty="0" smtClean="0">
                <a:hlinkClick r:id="rId5"/>
              </a:rPr>
              <a:t>Large CAFO thresholds</a:t>
            </a:r>
            <a:endParaRPr lang="en-US" dirty="0" smtClean="0"/>
          </a:p>
          <a:p>
            <a:pPr lvl="1"/>
            <a:r>
              <a:rPr lang="en-US" dirty="0" smtClean="0"/>
              <a:t>CSF or Interim permit in a non-delegated county</a:t>
            </a:r>
            <a:endParaRPr lang="en-US" dirty="0"/>
          </a:p>
          <a:p>
            <a:pPr lvl="2"/>
            <a:r>
              <a:rPr lang="en-US" dirty="0">
                <a:hlinkClick r:id="rId6"/>
              </a:rPr>
              <a:t>Delegated county map</a:t>
            </a:r>
            <a:endParaRPr lang="en-US" dirty="0"/>
          </a:p>
          <a:p>
            <a:endParaRPr lang="en-US" dirty="0" smtClean="0"/>
          </a:p>
          <a:p>
            <a:r>
              <a:rPr lang="en-US" dirty="0"/>
              <a:t>CSF and Interim </a:t>
            </a:r>
            <a:r>
              <a:rPr lang="en-US" dirty="0" smtClean="0"/>
              <a:t>permits in delegated counties will continue to use a paper application form</a:t>
            </a:r>
          </a:p>
        </p:txBody>
      </p:sp>
      <p:pic>
        <p:nvPicPr>
          <p:cNvPr id="5" name="Media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16110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8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Search for your facility</a:t>
            </a:r>
            <a:br>
              <a:rPr lang="en-US" dirty="0" smtClean="0"/>
            </a:br>
            <a:r>
              <a:rPr lang="en-US" sz="2700" dirty="0" smtClean="0"/>
              <a:t>click on an area below to learn how to use each search type</a:t>
            </a:r>
            <a:endParaRPr lang="en-US" sz="4000" dirty="0"/>
          </a:p>
        </p:txBody>
      </p:sp>
      <p:pic>
        <p:nvPicPr>
          <p:cNvPr id="6" name="Content Placeholder 5"/>
          <p:cNvPicPr>
            <a:picLocks noGrp="1" noChangeAspect="1"/>
          </p:cNvPicPr>
          <p:nvPr>
            <p:ph sz="quarter" idx="1"/>
          </p:nvPr>
        </p:nvPicPr>
        <p:blipFill>
          <a:blip r:embed="rId5">
            <a:clrChange>
              <a:clrFrom>
                <a:srgbClr val="FFFFFF"/>
              </a:clrFrom>
              <a:clrTo>
                <a:srgbClr val="FFFFFF">
                  <a:alpha val="0"/>
                </a:srgbClr>
              </a:clrTo>
            </a:clrChange>
          </a:blip>
          <a:stretch>
            <a:fillRect/>
          </a:stretch>
        </p:blipFill>
        <p:spPr>
          <a:xfrm>
            <a:off x="1415756" y="1537658"/>
            <a:ext cx="6219379" cy="4929996"/>
          </a:xfrm>
          <a:prstGeom prst="rect">
            <a:avLst/>
          </a:prstGeom>
        </p:spPr>
      </p:pic>
      <p:sp>
        <p:nvSpPr>
          <p:cNvPr id="7" name="Action Button: Custom 6">
            <a:hlinkClick r:id="" action="ppaction://customshow?id=7&amp;return=true" highlightClick="1"/>
          </p:cNvPr>
          <p:cNvSpPr/>
          <p:nvPr/>
        </p:nvSpPr>
        <p:spPr>
          <a:xfrm>
            <a:off x="1493393" y="1626081"/>
            <a:ext cx="6219379" cy="41837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Custom 10">
            <a:hlinkClick r:id="" action="ppaction://customshow?id=8&amp;return=true" highlightClick="1"/>
          </p:cNvPr>
          <p:cNvSpPr/>
          <p:nvPr/>
        </p:nvSpPr>
        <p:spPr>
          <a:xfrm>
            <a:off x="1502019" y="2133963"/>
            <a:ext cx="5936826" cy="425354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7">
            <a:hlinkClick r:id="" action="ppaction://noaction" highlightClick="1"/>
          </p:cNvPr>
          <p:cNvSpPr/>
          <p:nvPr/>
        </p:nvSpPr>
        <p:spPr>
          <a:xfrm>
            <a:off x="6477474" y="2004338"/>
            <a:ext cx="2315321" cy="89400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 name="connsiteX0" fmla="*/ 3936 w 43298"/>
              <a:gd name="connsiteY0" fmla="*/ 14229 h 43219"/>
              <a:gd name="connsiteX1" fmla="*/ 5659 w 43298"/>
              <a:gd name="connsiteY1" fmla="*/ 6766 h 43219"/>
              <a:gd name="connsiteX2" fmla="*/ 14041 w 43298"/>
              <a:gd name="connsiteY2" fmla="*/ 5061 h 43219"/>
              <a:gd name="connsiteX3" fmla="*/ 22492 w 43298"/>
              <a:gd name="connsiteY3" fmla="*/ 3291 h 43219"/>
              <a:gd name="connsiteX4" fmla="*/ 25785 w 43298"/>
              <a:gd name="connsiteY4" fmla="*/ 59 h 43219"/>
              <a:gd name="connsiteX5" fmla="*/ 29869 w 43298"/>
              <a:gd name="connsiteY5" fmla="*/ 2340 h 43219"/>
              <a:gd name="connsiteX6" fmla="*/ 35499 w 43298"/>
              <a:gd name="connsiteY6" fmla="*/ 549 h 43219"/>
              <a:gd name="connsiteX7" fmla="*/ 38354 w 43298"/>
              <a:gd name="connsiteY7" fmla="*/ 5435 h 43219"/>
              <a:gd name="connsiteX8" fmla="*/ 42018 w 43298"/>
              <a:gd name="connsiteY8" fmla="*/ 10177 h 43219"/>
              <a:gd name="connsiteX9" fmla="*/ 41854 w 43298"/>
              <a:gd name="connsiteY9" fmla="*/ 15319 h 43219"/>
              <a:gd name="connsiteX10" fmla="*/ 43052 w 43298"/>
              <a:gd name="connsiteY10" fmla="*/ 23181 h 43219"/>
              <a:gd name="connsiteX11" fmla="*/ 38247 w 43298"/>
              <a:gd name="connsiteY11" fmla="*/ 31081 h 43219"/>
              <a:gd name="connsiteX12" fmla="*/ 35431 w 43298"/>
              <a:gd name="connsiteY12" fmla="*/ 35960 h 43219"/>
              <a:gd name="connsiteX13" fmla="*/ 28591 w 43298"/>
              <a:gd name="connsiteY13" fmla="*/ 36674 h 43219"/>
              <a:gd name="connsiteX14" fmla="*/ 23703 w 43298"/>
              <a:gd name="connsiteY14" fmla="*/ 42965 h 43219"/>
              <a:gd name="connsiteX15" fmla="*/ 16516 w 43298"/>
              <a:gd name="connsiteY15" fmla="*/ 39125 h 43219"/>
              <a:gd name="connsiteX16" fmla="*/ 5840 w 43298"/>
              <a:gd name="connsiteY16" fmla="*/ 35331 h 43219"/>
              <a:gd name="connsiteX17" fmla="*/ 1146 w 43298"/>
              <a:gd name="connsiteY17" fmla="*/ 31109 h 43219"/>
              <a:gd name="connsiteX18" fmla="*/ 2149 w 43298"/>
              <a:gd name="connsiteY18" fmla="*/ 25410 h 43219"/>
              <a:gd name="connsiteX19" fmla="*/ 31 w 43298"/>
              <a:gd name="connsiteY19" fmla="*/ 19563 h 43219"/>
              <a:gd name="connsiteX20" fmla="*/ 3899 w 43298"/>
              <a:gd name="connsiteY20" fmla="*/ 14366 h 43219"/>
              <a:gd name="connsiteX21" fmla="*/ 3936 w 43298"/>
              <a:gd name="connsiteY21" fmla="*/ 14229 h 43219"/>
              <a:gd name="connsiteX0" fmla="*/ 6964 w 43298"/>
              <a:gd name="connsiteY0" fmla="*/ 34758 h 43219"/>
              <a:gd name="connsiteX1" fmla="*/ 5856 w 43298"/>
              <a:gd name="connsiteY1" fmla="*/ 35139 h 43219"/>
              <a:gd name="connsiteX2" fmla="*/ 16514 w 43298"/>
              <a:gd name="connsiteY2" fmla="*/ 38949 h 43219"/>
              <a:gd name="connsiteX3" fmla="*/ 15846 w 43298"/>
              <a:gd name="connsiteY3" fmla="*/ 37209 h 43219"/>
              <a:gd name="connsiteX4" fmla="*/ 28863 w 43298"/>
              <a:gd name="connsiteY4" fmla="*/ 34610 h 43219"/>
              <a:gd name="connsiteX5" fmla="*/ 28596 w 43298"/>
              <a:gd name="connsiteY5" fmla="*/ 36519 h 43219"/>
              <a:gd name="connsiteX6" fmla="*/ 38360 w 43298"/>
              <a:gd name="connsiteY6" fmla="*/ 5285 h 43219"/>
              <a:gd name="connsiteX7" fmla="*/ 38436 w 43298"/>
              <a:gd name="connsiteY7" fmla="*/ 6549 h 43219"/>
              <a:gd name="connsiteX8" fmla="*/ 29114 w 43298"/>
              <a:gd name="connsiteY8" fmla="*/ 3811 h 43219"/>
              <a:gd name="connsiteX9" fmla="*/ 29856 w 43298"/>
              <a:gd name="connsiteY9" fmla="*/ 2199 h 43219"/>
              <a:gd name="connsiteX10" fmla="*/ 22177 w 43298"/>
              <a:gd name="connsiteY10" fmla="*/ 4579 h 43219"/>
              <a:gd name="connsiteX11" fmla="*/ 22536 w 43298"/>
              <a:gd name="connsiteY11" fmla="*/ 3189 h 43219"/>
              <a:gd name="connsiteX12" fmla="*/ 14036 w 43298"/>
              <a:gd name="connsiteY12" fmla="*/ 5051 h 43219"/>
              <a:gd name="connsiteX13" fmla="*/ 15336 w 43298"/>
              <a:gd name="connsiteY13" fmla="*/ 6399 h 43219"/>
              <a:gd name="connsiteX14" fmla="*/ 5007 w 43298"/>
              <a:gd name="connsiteY14" fmla="*/ 15966 h 43219"/>
              <a:gd name="connsiteX15" fmla="*/ 3936 w 43298"/>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98"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653" y="20554"/>
                  <a:pt x="43052" y="23181"/>
                </a:cubicBezTo>
                <a:cubicBezTo>
                  <a:pt x="42451" y="25808"/>
                  <a:pt x="40971" y="30551"/>
                  <a:pt x="38247" y="31081"/>
                </a:cubicBezTo>
                <a:cubicBezTo>
                  <a:pt x="38234" y="33348"/>
                  <a:pt x="37040" y="35028"/>
                  <a:pt x="35431" y="35960"/>
                </a:cubicBezTo>
                <a:cubicBezTo>
                  <a:pt x="33822" y="36892"/>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98"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Got a new facility?</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Use a map search</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 to get started</a:t>
            </a:r>
            <a:endParaRPr lang="en-US" sz="1200" i="1" dirty="0">
              <a:solidFill>
                <a:schemeClr val="bg1">
                  <a:lumMod val="65000"/>
                </a:schemeClr>
              </a:solidFill>
              <a:latin typeface="Arial" panose="020B0604020202020204" pitchFamily="34" charset="0"/>
              <a:cs typeface="Arial" panose="020B0604020202020204" pitchFamily="34" charset="0"/>
            </a:endParaRPr>
          </a:p>
        </p:txBody>
      </p:sp>
      <p:sp>
        <p:nvSpPr>
          <p:cNvPr id="13" name="Rectangle 12"/>
          <p:cNvSpPr/>
          <p:nvPr/>
        </p:nvSpPr>
        <p:spPr>
          <a:xfrm rot="19800000">
            <a:off x="2378" y="186284"/>
            <a:ext cx="805516" cy="225349"/>
          </a:xfrm>
          <a:prstGeom prst="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Arial" panose="020B0604020202020204" pitchFamily="34" charset="0"/>
                <a:cs typeface="Arial" panose="020B0604020202020204" pitchFamily="34" charset="0"/>
              </a:rPr>
              <a:t>Interactive</a:t>
            </a:r>
            <a:endParaRPr lang="en-US" sz="1050" dirty="0">
              <a:solidFill>
                <a:schemeClr val="bg2">
                  <a:lumMod val="75000"/>
                </a:schemeClr>
              </a:solidFill>
              <a:latin typeface="Arial" panose="020B0604020202020204" pitchFamily="34" charset="0"/>
              <a:cs typeface="Arial" panose="020B0604020202020204" pitchFamily="34" charset="0"/>
            </a:endParaRPr>
          </a:p>
        </p:txBody>
      </p:sp>
      <p:pic>
        <p:nvPicPr>
          <p:cNvPr id="3" name="Media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113186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search bar</a:t>
            </a:r>
            <a:endParaRPr lang="en-US" dirty="0"/>
          </a:p>
        </p:txBody>
      </p:sp>
      <p:sp>
        <p:nvSpPr>
          <p:cNvPr id="3" name="Content Placeholder 2"/>
          <p:cNvSpPr>
            <a:spLocks noGrp="1"/>
          </p:cNvSpPr>
          <p:nvPr>
            <p:ph sz="quarter" idx="1"/>
          </p:nvPr>
        </p:nvSpPr>
        <p:spPr>
          <a:xfrm>
            <a:off x="609600" y="1640841"/>
            <a:ext cx="8153400" cy="2913905"/>
          </a:xfrm>
        </p:spPr>
        <p:txBody>
          <a:bodyPr>
            <a:normAutofit fontScale="92500" lnSpcReduction="20000"/>
          </a:bodyPr>
          <a:lstStyle/>
          <a:p>
            <a:r>
              <a:rPr lang="en-US" dirty="0" smtClean="0"/>
              <a:t>Type any of the following into the search bar</a:t>
            </a:r>
          </a:p>
          <a:p>
            <a:pPr lvl="1"/>
            <a:r>
              <a:rPr lang="en-US" dirty="0" smtClean="0"/>
              <a:t>Facility or owner name</a:t>
            </a:r>
          </a:p>
          <a:p>
            <a:pPr lvl="1"/>
            <a:r>
              <a:rPr lang="en-US" dirty="0" smtClean="0"/>
              <a:t>Facility address</a:t>
            </a:r>
          </a:p>
          <a:p>
            <a:pPr lvl="1"/>
            <a:r>
              <a:rPr lang="en-US" dirty="0" smtClean="0"/>
              <a:t>Feedlot registration number</a:t>
            </a:r>
          </a:p>
          <a:p>
            <a:pPr lvl="1"/>
            <a:r>
              <a:rPr lang="en-US" dirty="0" smtClean="0"/>
              <a:t>Permit number</a:t>
            </a:r>
          </a:p>
          <a:p>
            <a:r>
              <a:rPr lang="en-US" dirty="0" smtClean="0"/>
              <a:t>Selectable results appear as you type</a:t>
            </a:r>
          </a:p>
          <a:p>
            <a:r>
              <a:rPr lang="en-US" dirty="0" smtClean="0"/>
              <a:t>After entering some info click </a:t>
            </a:r>
            <a:r>
              <a:rPr lang="en-US" i="1" dirty="0" smtClean="0"/>
              <a:t>Search</a:t>
            </a:r>
          </a:p>
        </p:txBody>
      </p:sp>
      <p:pic>
        <p:nvPicPr>
          <p:cNvPr id="5" name="Content Placeholder 4"/>
          <p:cNvPicPr>
            <a:picLocks noGrp="1" noChangeAspect="1"/>
          </p:cNvPicPr>
          <p:nvPr>
            <p:ph sz="quarter" idx="2"/>
          </p:nvPr>
        </p:nvPicPr>
        <p:blipFill>
          <a:blip r:embed="rId5"/>
          <a:stretch>
            <a:fillRect/>
          </a:stretch>
        </p:blipFill>
        <p:spPr>
          <a:xfrm>
            <a:off x="609600" y="4695360"/>
            <a:ext cx="7868748" cy="562053"/>
          </a:xfrm>
          <a:prstGeom prst="rect">
            <a:avLst/>
          </a:prstGeom>
        </p:spPr>
      </p:pic>
      <p:sp>
        <p:nvSpPr>
          <p:cNvPr id="6" name="Up Arrow 5"/>
          <p:cNvSpPr/>
          <p:nvPr/>
        </p:nvSpPr>
        <p:spPr>
          <a:xfrm rot="10800000">
            <a:off x="7850950" y="4292198"/>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edia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3629977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map to search</a:t>
            </a:r>
            <a:endParaRPr lang="en-US" dirty="0"/>
          </a:p>
        </p:txBody>
      </p:sp>
      <p:sp>
        <p:nvSpPr>
          <p:cNvPr id="3" name="Content Placeholder 2"/>
          <p:cNvSpPr>
            <a:spLocks noGrp="1"/>
          </p:cNvSpPr>
          <p:nvPr>
            <p:ph sz="quarter" idx="1"/>
          </p:nvPr>
        </p:nvSpPr>
        <p:spPr>
          <a:xfrm>
            <a:off x="609599" y="1589567"/>
            <a:ext cx="4523117" cy="4572000"/>
          </a:xfrm>
        </p:spPr>
        <p:txBody>
          <a:bodyPr>
            <a:normAutofit/>
          </a:bodyPr>
          <a:lstStyle/>
          <a:p>
            <a:r>
              <a:rPr lang="en-US" dirty="0" smtClean="0"/>
              <a:t>Zoom into the </a:t>
            </a:r>
            <a:br>
              <a:rPr lang="en-US" dirty="0" smtClean="0"/>
            </a:br>
            <a:r>
              <a:rPr lang="en-US" dirty="0" smtClean="0"/>
              <a:t>general area of </a:t>
            </a:r>
            <a:br>
              <a:rPr lang="en-US" dirty="0" smtClean="0"/>
            </a:br>
            <a:r>
              <a:rPr lang="en-US" dirty="0" smtClean="0"/>
              <a:t>the feedlot</a:t>
            </a:r>
          </a:p>
          <a:p>
            <a:pPr lvl="1"/>
            <a:r>
              <a:rPr lang="en-US" dirty="0" smtClean="0"/>
              <a:t>Use the plus sign </a:t>
            </a:r>
            <a:br>
              <a:rPr lang="en-US" dirty="0" smtClean="0"/>
            </a:br>
            <a:r>
              <a:rPr lang="en-US" dirty="0" smtClean="0"/>
              <a:t>to zoom in</a:t>
            </a:r>
          </a:p>
          <a:p>
            <a:pPr lvl="1"/>
            <a:r>
              <a:rPr lang="en-US" dirty="0" smtClean="0"/>
              <a:t>As you zoom, move</a:t>
            </a:r>
            <a:br>
              <a:rPr lang="en-US" dirty="0" smtClean="0"/>
            </a:br>
            <a:r>
              <a:rPr lang="en-US" dirty="0" smtClean="0"/>
              <a:t>the map by clicking</a:t>
            </a:r>
            <a:br>
              <a:rPr lang="en-US" dirty="0" smtClean="0"/>
            </a:br>
            <a:r>
              <a:rPr lang="en-US" dirty="0" smtClean="0"/>
              <a:t>and dragging</a:t>
            </a:r>
          </a:p>
          <a:p>
            <a:r>
              <a:rPr lang="en-US" dirty="0" smtClean="0"/>
              <a:t>After zooming in</a:t>
            </a:r>
            <a:br>
              <a:rPr lang="en-US" dirty="0" smtClean="0"/>
            </a:br>
            <a:r>
              <a:rPr lang="en-US" dirty="0" smtClean="0"/>
              <a:t>Click </a:t>
            </a:r>
            <a:r>
              <a:rPr lang="en-US" i="1" dirty="0" smtClean="0"/>
              <a:t>Load sites in this area</a:t>
            </a:r>
            <a:endParaRPr lang="en-US" i="1" dirty="0"/>
          </a:p>
        </p:txBody>
      </p:sp>
      <p:pic>
        <p:nvPicPr>
          <p:cNvPr id="5" name="Content Placeholder 4"/>
          <p:cNvPicPr>
            <a:picLocks noGrp="1" noChangeAspect="1"/>
          </p:cNvPicPr>
          <p:nvPr>
            <p:ph sz="quarter" idx="2"/>
          </p:nvPr>
        </p:nvPicPr>
        <p:blipFill>
          <a:blip r:embed="rId5"/>
          <a:stretch>
            <a:fillRect/>
          </a:stretch>
        </p:blipFill>
        <p:spPr>
          <a:xfrm>
            <a:off x="3940059" y="1854679"/>
            <a:ext cx="4791191" cy="3398826"/>
          </a:xfrm>
          <a:prstGeom prst="rect">
            <a:avLst/>
          </a:prstGeom>
        </p:spPr>
      </p:pic>
      <p:sp>
        <p:nvSpPr>
          <p:cNvPr id="6" name="Up Arrow 5"/>
          <p:cNvSpPr/>
          <p:nvPr/>
        </p:nvSpPr>
        <p:spPr>
          <a:xfrm>
            <a:off x="6335654" y="5287122"/>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rot="15300000">
            <a:off x="4569400" y="1564993"/>
            <a:ext cx="296576" cy="779871"/>
          </a:xfrm>
          <a:prstGeom prst="upArrow">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smtClean="0">
                <a:solidFill>
                  <a:schemeClr val="tx1"/>
                </a:solidFill>
              </a:rPr>
              <a:t>Zoom In</a:t>
            </a:r>
            <a:endParaRPr lang="en-US" dirty="0">
              <a:solidFill>
                <a:schemeClr val="tx1"/>
              </a:solidFill>
            </a:endParaRPr>
          </a:p>
        </p:txBody>
      </p:sp>
      <p:sp>
        <p:nvSpPr>
          <p:cNvPr id="8" name="Up Arrow 7"/>
          <p:cNvSpPr/>
          <p:nvPr/>
        </p:nvSpPr>
        <p:spPr>
          <a:xfrm rot="17100000">
            <a:off x="4569401" y="2019024"/>
            <a:ext cx="296576" cy="779871"/>
          </a:xfrm>
          <a:prstGeom prst="upArrow">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smtClean="0">
                <a:solidFill>
                  <a:schemeClr val="tx1"/>
                </a:solidFill>
              </a:rPr>
              <a:t>Zoom Out</a:t>
            </a:r>
            <a:endParaRPr lang="en-US" dirty="0">
              <a:solidFill>
                <a:schemeClr val="tx1"/>
              </a:solidFill>
            </a:endParaRPr>
          </a:p>
        </p:txBody>
      </p:sp>
      <p:pic>
        <p:nvPicPr>
          <p:cNvPr id="9" name="Media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00702" y="0"/>
            <a:ext cx="228600" cy="228600"/>
          </a:xfrm>
          <a:prstGeom prst="rect">
            <a:avLst/>
          </a:prstGeom>
        </p:spPr>
      </p:pic>
    </p:spTree>
    <p:extLst>
      <p:ext uri="{BB962C8B-B14F-4D97-AF65-F5344CB8AC3E}">
        <p14:creationId xmlns:p14="http://schemas.microsoft.com/office/powerpoint/2010/main" val="791214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Content Placeholder 6"/>
          <p:cNvPicPr>
            <a:picLocks noChangeAspect="1"/>
          </p:cNvPicPr>
          <p:nvPr/>
        </p:nvPicPr>
        <p:blipFill rotWithShape="1">
          <a:blip r:embed="rId5">
            <a:clrChange>
              <a:clrFrom>
                <a:srgbClr val="FFFFFF"/>
              </a:clrFrom>
              <a:clrTo>
                <a:srgbClr val="FFFFFF">
                  <a:alpha val="0"/>
                </a:srgbClr>
              </a:clrTo>
            </a:clrChange>
          </a:blip>
          <a:srcRect t="72098"/>
          <a:stretch/>
        </p:blipFill>
        <p:spPr>
          <a:xfrm>
            <a:off x="2702942" y="6008743"/>
            <a:ext cx="5964453" cy="559433"/>
          </a:xfrm>
          <a:prstGeom prst="rect">
            <a:avLst/>
          </a:prstGeom>
        </p:spPr>
      </p:pic>
      <p:sp>
        <p:nvSpPr>
          <p:cNvPr id="5" name="Title 4"/>
          <p:cNvSpPr>
            <a:spLocks noGrp="1"/>
          </p:cNvSpPr>
          <p:nvPr>
            <p:ph type="title"/>
          </p:nvPr>
        </p:nvSpPr>
        <p:spPr/>
        <p:txBody>
          <a:bodyPr>
            <a:normAutofit fontScale="90000"/>
          </a:bodyPr>
          <a:lstStyle/>
          <a:p>
            <a:r>
              <a:rPr lang="en-US" dirty="0" smtClean="0"/>
              <a:t>Search results</a:t>
            </a:r>
            <a:br>
              <a:rPr lang="en-US" dirty="0" smtClean="0"/>
            </a:br>
            <a:r>
              <a:rPr lang="en-US" sz="2700" dirty="0"/>
              <a:t>Scroll down to </a:t>
            </a:r>
            <a:r>
              <a:rPr lang="en-US" sz="2700" dirty="0" smtClean="0"/>
              <a:t>the bottom of the page</a:t>
            </a:r>
            <a:endParaRPr lang="en-US" sz="2700" dirty="0"/>
          </a:p>
        </p:txBody>
      </p:sp>
      <p:sp>
        <p:nvSpPr>
          <p:cNvPr id="6" name="Content Placeholder 5"/>
          <p:cNvSpPr>
            <a:spLocks noGrp="1"/>
          </p:cNvSpPr>
          <p:nvPr>
            <p:ph sz="quarter" idx="1"/>
          </p:nvPr>
        </p:nvSpPr>
        <p:spPr>
          <a:xfrm>
            <a:off x="612648" y="1548675"/>
            <a:ext cx="8153400" cy="1174307"/>
          </a:xfrm>
        </p:spPr>
        <p:txBody>
          <a:bodyPr>
            <a:normAutofit fontScale="85000" lnSpcReduction="20000"/>
          </a:bodyPr>
          <a:lstStyle/>
          <a:p>
            <a:r>
              <a:rPr lang="en-US" dirty="0" smtClean="0"/>
              <a:t>Click the appropriate facility name and click </a:t>
            </a:r>
            <a:r>
              <a:rPr lang="en-US" i="1" dirty="0" smtClean="0"/>
              <a:t>Request access</a:t>
            </a:r>
          </a:p>
          <a:p>
            <a:pPr lvl="1"/>
            <a:r>
              <a:rPr lang="en-US" dirty="0"/>
              <a:t>Can’t find your facility or have a new </a:t>
            </a:r>
            <a:r>
              <a:rPr lang="en-US" dirty="0" smtClean="0"/>
              <a:t>facility</a:t>
            </a:r>
            <a:r>
              <a:rPr lang="en-US" sz="2400" dirty="0" smtClean="0">
                <a:latin typeface="Arial" panose="020B0604020202020204" pitchFamily="34" charset="0"/>
                <a:cs typeface="Arial" panose="020B0604020202020204" pitchFamily="34" charset="0"/>
              </a:rPr>
              <a:t>?</a:t>
            </a:r>
          </a:p>
          <a:p>
            <a:pPr marL="628650" lvl="1" indent="0">
              <a:buNone/>
            </a:pPr>
            <a:r>
              <a:rPr lang="en-US" dirty="0" smtClean="0"/>
              <a:t>Click </a:t>
            </a:r>
            <a:r>
              <a:rPr lang="en-US" dirty="0"/>
              <a:t>“New Facility” at the very bottom of the page</a:t>
            </a:r>
          </a:p>
          <a:p>
            <a:endParaRPr lang="en-US" i="1" dirty="0" smtClean="0"/>
          </a:p>
        </p:txBody>
      </p:sp>
      <p:sp>
        <p:nvSpPr>
          <p:cNvPr id="16" name="Up Arrow 15"/>
          <p:cNvSpPr/>
          <p:nvPr/>
        </p:nvSpPr>
        <p:spPr>
          <a:xfrm rot="16200000">
            <a:off x="4946267" y="6135402"/>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Content Placeholder 11"/>
          <p:cNvPicPr>
            <a:picLocks noChangeAspect="1"/>
          </p:cNvPicPr>
          <p:nvPr/>
        </p:nvPicPr>
        <p:blipFill rotWithShape="1">
          <a:blip r:embed="rId6"/>
          <a:srcRect l="3037" t="3031" r="3110" b="77409"/>
          <a:stretch/>
        </p:blipFill>
        <p:spPr>
          <a:xfrm>
            <a:off x="2747875" y="2722982"/>
            <a:ext cx="5874589" cy="767779"/>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28" name="Content Placeholder 11"/>
          <p:cNvPicPr>
            <a:picLocks noChangeAspect="1"/>
          </p:cNvPicPr>
          <p:nvPr/>
        </p:nvPicPr>
        <p:blipFill rotWithShape="1">
          <a:blip r:embed="rId6"/>
          <a:srcRect l="3037" t="31327" r="3110" b="4419"/>
          <a:stretch/>
        </p:blipFill>
        <p:spPr>
          <a:xfrm>
            <a:off x="2734844" y="3486692"/>
            <a:ext cx="5874589" cy="2522051"/>
          </a:xfrm>
          <a:prstGeom prst="rect">
            <a:avLst/>
          </a:prstGeom>
          <a:ln>
            <a:solidFill>
              <a:schemeClr val="bg1">
                <a:lumMod val="85000"/>
              </a:schemeClr>
            </a:solidFill>
          </a:ln>
          <a:effectLst>
            <a:outerShdw blurRad="50800" dist="38100" dir="5400000" algn="t" rotWithShape="0">
              <a:prstClr val="black">
                <a:alpha val="40000"/>
              </a:prstClr>
            </a:outerShdw>
          </a:effectLst>
        </p:spPr>
      </p:pic>
      <p:grpSp>
        <p:nvGrpSpPr>
          <p:cNvPr id="23" name="Group 22"/>
          <p:cNvGrpSpPr/>
          <p:nvPr/>
        </p:nvGrpSpPr>
        <p:grpSpPr>
          <a:xfrm>
            <a:off x="2807438" y="3179064"/>
            <a:ext cx="4460221" cy="1685428"/>
            <a:chOff x="1690777" y="3089360"/>
            <a:chExt cx="4460221" cy="1685428"/>
          </a:xfrm>
        </p:grpSpPr>
        <p:sp>
          <p:nvSpPr>
            <p:cNvPr id="24" name="Rectangle 23"/>
            <p:cNvSpPr/>
            <p:nvPr/>
          </p:nvSpPr>
          <p:spPr>
            <a:xfrm>
              <a:off x="1690777" y="3089360"/>
              <a:ext cx="1340018" cy="265471"/>
            </a:xfrm>
            <a:prstGeom prst="rect">
              <a:avLst/>
            </a:prstGeom>
            <a:solidFill>
              <a:srgbClr val="78BF2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800" b="1" i="1" dirty="0" smtClean="0">
                  <a:solidFill>
                    <a:schemeClr val="tx1"/>
                  </a:solidFill>
                  <a:latin typeface="Arial" panose="020B0604020202020204" pitchFamily="34" charset="0"/>
                  <a:cs typeface="Arial" panose="020B0604020202020204" pitchFamily="34" charset="0"/>
                </a:rPr>
                <a:t>Example Farm</a:t>
              </a:r>
              <a:endParaRPr lang="en-US" sz="800" b="1" i="1" dirty="0">
                <a:solidFill>
                  <a:schemeClr val="tx1"/>
                </a:solidFill>
                <a:latin typeface="Arial" panose="020B0604020202020204" pitchFamily="34" charset="0"/>
                <a:cs typeface="Arial" panose="020B0604020202020204" pitchFamily="34" charset="0"/>
              </a:endParaRPr>
            </a:p>
          </p:txBody>
        </p:sp>
        <p:sp>
          <p:nvSpPr>
            <p:cNvPr id="25" name="Rectangle 24"/>
            <p:cNvSpPr/>
            <p:nvPr/>
          </p:nvSpPr>
          <p:spPr>
            <a:xfrm>
              <a:off x="3642544" y="3748120"/>
              <a:ext cx="1209367" cy="3350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50" dirty="0" smtClean="0">
                  <a:solidFill>
                    <a:schemeClr val="tx1"/>
                  </a:solidFill>
                  <a:latin typeface="Arial" panose="020B0604020202020204" pitchFamily="34" charset="0"/>
                  <a:cs typeface="Arial" panose="020B0604020202020204" pitchFamily="34" charset="0"/>
                </a:rPr>
                <a:t>Example Farm</a:t>
              </a:r>
              <a:endParaRPr lang="en-US" sz="85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3629024" y="4439748"/>
              <a:ext cx="2521974" cy="3350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50" dirty="0" smtClean="0">
                  <a:solidFill>
                    <a:schemeClr val="tx1"/>
                  </a:solidFill>
                  <a:latin typeface="Arial" panose="020B0604020202020204" pitchFamily="34" charset="0"/>
                  <a:cs typeface="Arial" panose="020B0604020202020204" pitchFamily="34" charset="0"/>
                </a:rPr>
                <a:t>Street, City, State, Zip</a:t>
              </a:r>
              <a:endParaRPr lang="en-US" sz="850" dirty="0">
                <a:solidFill>
                  <a:schemeClr val="tx1"/>
                </a:solidFill>
                <a:latin typeface="Arial" panose="020B0604020202020204" pitchFamily="34" charset="0"/>
                <a:cs typeface="Arial" panose="020B0604020202020204" pitchFamily="34" charset="0"/>
              </a:endParaRPr>
            </a:p>
          </p:txBody>
        </p:sp>
      </p:grpSp>
      <p:sp>
        <p:nvSpPr>
          <p:cNvPr id="30" name="Up Arrow 29"/>
          <p:cNvSpPr/>
          <p:nvPr/>
        </p:nvSpPr>
        <p:spPr>
          <a:xfrm rot="5400000">
            <a:off x="7107704" y="5593050"/>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7">
            <a:hlinkClick r:id="" action="ppaction://noaction" highlightClick="1"/>
          </p:cNvPr>
          <p:cNvSpPr/>
          <p:nvPr/>
        </p:nvSpPr>
        <p:spPr>
          <a:xfrm>
            <a:off x="275939" y="2864796"/>
            <a:ext cx="2315321" cy="89400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 name="connsiteX0" fmla="*/ 3936 w 43298"/>
              <a:gd name="connsiteY0" fmla="*/ 14229 h 43219"/>
              <a:gd name="connsiteX1" fmla="*/ 5659 w 43298"/>
              <a:gd name="connsiteY1" fmla="*/ 6766 h 43219"/>
              <a:gd name="connsiteX2" fmla="*/ 14041 w 43298"/>
              <a:gd name="connsiteY2" fmla="*/ 5061 h 43219"/>
              <a:gd name="connsiteX3" fmla="*/ 22492 w 43298"/>
              <a:gd name="connsiteY3" fmla="*/ 3291 h 43219"/>
              <a:gd name="connsiteX4" fmla="*/ 25785 w 43298"/>
              <a:gd name="connsiteY4" fmla="*/ 59 h 43219"/>
              <a:gd name="connsiteX5" fmla="*/ 29869 w 43298"/>
              <a:gd name="connsiteY5" fmla="*/ 2340 h 43219"/>
              <a:gd name="connsiteX6" fmla="*/ 35499 w 43298"/>
              <a:gd name="connsiteY6" fmla="*/ 549 h 43219"/>
              <a:gd name="connsiteX7" fmla="*/ 38354 w 43298"/>
              <a:gd name="connsiteY7" fmla="*/ 5435 h 43219"/>
              <a:gd name="connsiteX8" fmla="*/ 42018 w 43298"/>
              <a:gd name="connsiteY8" fmla="*/ 10177 h 43219"/>
              <a:gd name="connsiteX9" fmla="*/ 41854 w 43298"/>
              <a:gd name="connsiteY9" fmla="*/ 15319 h 43219"/>
              <a:gd name="connsiteX10" fmla="*/ 43052 w 43298"/>
              <a:gd name="connsiteY10" fmla="*/ 23181 h 43219"/>
              <a:gd name="connsiteX11" fmla="*/ 38247 w 43298"/>
              <a:gd name="connsiteY11" fmla="*/ 31081 h 43219"/>
              <a:gd name="connsiteX12" fmla="*/ 35431 w 43298"/>
              <a:gd name="connsiteY12" fmla="*/ 35960 h 43219"/>
              <a:gd name="connsiteX13" fmla="*/ 28591 w 43298"/>
              <a:gd name="connsiteY13" fmla="*/ 36674 h 43219"/>
              <a:gd name="connsiteX14" fmla="*/ 23703 w 43298"/>
              <a:gd name="connsiteY14" fmla="*/ 42965 h 43219"/>
              <a:gd name="connsiteX15" fmla="*/ 16516 w 43298"/>
              <a:gd name="connsiteY15" fmla="*/ 39125 h 43219"/>
              <a:gd name="connsiteX16" fmla="*/ 5840 w 43298"/>
              <a:gd name="connsiteY16" fmla="*/ 35331 h 43219"/>
              <a:gd name="connsiteX17" fmla="*/ 1146 w 43298"/>
              <a:gd name="connsiteY17" fmla="*/ 31109 h 43219"/>
              <a:gd name="connsiteX18" fmla="*/ 2149 w 43298"/>
              <a:gd name="connsiteY18" fmla="*/ 25410 h 43219"/>
              <a:gd name="connsiteX19" fmla="*/ 31 w 43298"/>
              <a:gd name="connsiteY19" fmla="*/ 19563 h 43219"/>
              <a:gd name="connsiteX20" fmla="*/ 3899 w 43298"/>
              <a:gd name="connsiteY20" fmla="*/ 14366 h 43219"/>
              <a:gd name="connsiteX21" fmla="*/ 3936 w 43298"/>
              <a:gd name="connsiteY21" fmla="*/ 14229 h 43219"/>
              <a:gd name="connsiteX0" fmla="*/ 6964 w 43298"/>
              <a:gd name="connsiteY0" fmla="*/ 34758 h 43219"/>
              <a:gd name="connsiteX1" fmla="*/ 5856 w 43298"/>
              <a:gd name="connsiteY1" fmla="*/ 35139 h 43219"/>
              <a:gd name="connsiteX2" fmla="*/ 16514 w 43298"/>
              <a:gd name="connsiteY2" fmla="*/ 38949 h 43219"/>
              <a:gd name="connsiteX3" fmla="*/ 15846 w 43298"/>
              <a:gd name="connsiteY3" fmla="*/ 37209 h 43219"/>
              <a:gd name="connsiteX4" fmla="*/ 28863 w 43298"/>
              <a:gd name="connsiteY4" fmla="*/ 34610 h 43219"/>
              <a:gd name="connsiteX5" fmla="*/ 28596 w 43298"/>
              <a:gd name="connsiteY5" fmla="*/ 36519 h 43219"/>
              <a:gd name="connsiteX6" fmla="*/ 38360 w 43298"/>
              <a:gd name="connsiteY6" fmla="*/ 5285 h 43219"/>
              <a:gd name="connsiteX7" fmla="*/ 38436 w 43298"/>
              <a:gd name="connsiteY7" fmla="*/ 6549 h 43219"/>
              <a:gd name="connsiteX8" fmla="*/ 29114 w 43298"/>
              <a:gd name="connsiteY8" fmla="*/ 3811 h 43219"/>
              <a:gd name="connsiteX9" fmla="*/ 29856 w 43298"/>
              <a:gd name="connsiteY9" fmla="*/ 2199 h 43219"/>
              <a:gd name="connsiteX10" fmla="*/ 22177 w 43298"/>
              <a:gd name="connsiteY10" fmla="*/ 4579 h 43219"/>
              <a:gd name="connsiteX11" fmla="*/ 22536 w 43298"/>
              <a:gd name="connsiteY11" fmla="*/ 3189 h 43219"/>
              <a:gd name="connsiteX12" fmla="*/ 14036 w 43298"/>
              <a:gd name="connsiteY12" fmla="*/ 5051 h 43219"/>
              <a:gd name="connsiteX13" fmla="*/ 15336 w 43298"/>
              <a:gd name="connsiteY13" fmla="*/ 6399 h 43219"/>
              <a:gd name="connsiteX14" fmla="*/ 5007 w 43298"/>
              <a:gd name="connsiteY14" fmla="*/ 15966 h 43219"/>
              <a:gd name="connsiteX15" fmla="*/ 3936 w 43298"/>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98"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653" y="20554"/>
                  <a:pt x="43052" y="23181"/>
                </a:cubicBezTo>
                <a:cubicBezTo>
                  <a:pt x="42451" y="25808"/>
                  <a:pt x="40971" y="30551"/>
                  <a:pt x="38247" y="31081"/>
                </a:cubicBezTo>
                <a:cubicBezTo>
                  <a:pt x="38234" y="33348"/>
                  <a:pt x="37040" y="35028"/>
                  <a:pt x="35431" y="35960"/>
                </a:cubicBezTo>
                <a:cubicBezTo>
                  <a:pt x="33822" y="36892"/>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98"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Can’t find a facility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you know exists?</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Try a map search.</a:t>
            </a:r>
            <a:endParaRPr lang="en-US" sz="1200" i="1" dirty="0">
              <a:solidFill>
                <a:schemeClr val="bg1">
                  <a:lumMod val="65000"/>
                </a:schemeClr>
              </a:solidFill>
              <a:latin typeface="Arial" panose="020B0604020202020204" pitchFamily="34" charset="0"/>
              <a:cs typeface="Arial" panose="020B0604020202020204" pitchFamily="34" charset="0"/>
            </a:endParaRPr>
          </a:p>
        </p:txBody>
      </p:sp>
      <p:sp>
        <p:nvSpPr>
          <p:cNvPr id="32" name="TextBox 31"/>
          <p:cNvSpPr txBox="1"/>
          <p:nvPr/>
        </p:nvSpPr>
        <p:spPr>
          <a:xfrm rot="19800000">
            <a:off x="456430" y="2935174"/>
            <a:ext cx="483883" cy="276999"/>
          </a:xfrm>
          <a:prstGeom prst="rect">
            <a:avLst/>
          </a:prstGeom>
          <a:noFill/>
          <a:ln>
            <a:noFill/>
          </a:ln>
        </p:spPr>
        <p:txBody>
          <a:bodyPr wrap="square" rtlCol="0">
            <a:spAutoFit/>
          </a:bodyPr>
          <a:lstStyle/>
          <a:p>
            <a:r>
              <a:rPr lang="en-US" sz="1200" i="1" u="sng" dirty="0" smtClean="0">
                <a:solidFill>
                  <a:schemeClr val="bg1">
                    <a:lumMod val="65000"/>
                  </a:schemeClr>
                </a:solidFill>
                <a:latin typeface="Arial" panose="020B0604020202020204" pitchFamily="34" charset="0"/>
                <a:cs typeface="Arial" panose="020B0604020202020204" pitchFamily="34" charset="0"/>
              </a:rPr>
              <a:t>Tip</a:t>
            </a:r>
            <a:endParaRPr lang="en-US" sz="1200" i="1" u="sng" dirty="0">
              <a:solidFill>
                <a:schemeClr val="bg1">
                  <a:lumMod val="65000"/>
                </a:schemeClr>
              </a:solidFill>
              <a:latin typeface="Arial" panose="020B0604020202020204" pitchFamily="34" charset="0"/>
              <a:cs typeface="Arial" panose="020B0604020202020204" pitchFamily="34" charset="0"/>
            </a:endParaRPr>
          </a:p>
        </p:txBody>
      </p:sp>
      <p:pic>
        <p:nvPicPr>
          <p:cNvPr id="3" name="Media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300902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Select a facility access level</a:t>
            </a:r>
            <a:endParaRPr lang="en-US" dirty="0"/>
          </a:p>
        </p:txBody>
      </p:sp>
      <p:sp>
        <p:nvSpPr>
          <p:cNvPr id="5" name="Content Placeholder 4"/>
          <p:cNvSpPr>
            <a:spLocks noGrp="1"/>
          </p:cNvSpPr>
          <p:nvPr>
            <p:ph sz="quarter" idx="1"/>
          </p:nvPr>
        </p:nvSpPr>
        <p:spPr>
          <a:xfrm>
            <a:off x="609600" y="1640842"/>
            <a:ext cx="8153400" cy="2254884"/>
          </a:xfrm>
        </p:spPr>
        <p:txBody>
          <a:bodyPr>
            <a:normAutofit lnSpcReduction="10000"/>
          </a:bodyPr>
          <a:lstStyle/>
          <a:p>
            <a:r>
              <a:rPr lang="en-US" dirty="0" smtClean="0"/>
              <a:t>Feedlot Signatory (owner)</a:t>
            </a:r>
          </a:p>
          <a:p>
            <a:pPr lvl="1"/>
            <a:r>
              <a:rPr lang="en-US" dirty="0"/>
              <a:t>Click </a:t>
            </a:r>
            <a:r>
              <a:rPr lang="en-US" i="1" dirty="0" smtClean="0"/>
              <a:t>Next</a:t>
            </a:r>
            <a:endParaRPr lang="en-US" sz="1700" i="1" dirty="0"/>
          </a:p>
          <a:p>
            <a:r>
              <a:rPr lang="en-US" dirty="0" smtClean="0"/>
              <a:t>Feedlot Preparer (consultant)</a:t>
            </a:r>
          </a:p>
          <a:p>
            <a:pPr lvl="1"/>
            <a:r>
              <a:rPr lang="en-US" dirty="0"/>
              <a:t>Click </a:t>
            </a:r>
            <a:r>
              <a:rPr lang="en-US" i="1" dirty="0"/>
              <a:t>Submit</a:t>
            </a:r>
            <a:r>
              <a:rPr lang="en-US" dirty="0"/>
              <a:t> </a:t>
            </a:r>
            <a:endParaRPr lang="en-US" dirty="0" smtClean="0"/>
          </a:p>
          <a:p>
            <a:pPr marL="365760" lvl="1" indent="0">
              <a:spcBef>
                <a:spcPts val="1200"/>
              </a:spcBef>
              <a:buNone/>
            </a:pPr>
            <a:r>
              <a:rPr lang="en-US" sz="1700" dirty="0" smtClean="0"/>
              <a:t>Note: Facility must have a feedlot signatory before preparer access can be granted</a:t>
            </a:r>
          </a:p>
        </p:txBody>
      </p:sp>
      <p:pic>
        <p:nvPicPr>
          <p:cNvPr id="11" name="Content Placeholder 10"/>
          <p:cNvPicPr>
            <a:picLocks noGrp="1" noChangeAspect="1"/>
          </p:cNvPicPr>
          <p:nvPr>
            <p:ph sz="quarter" idx="2"/>
          </p:nvPr>
        </p:nvPicPr>
        <p:blipFill>
          <a:blip r:embed="rId5"/>
          <a:stretch>
            <a:fillRect/>
          </a:stretch>
        </p:blipFill>
        <p:spPr>
          <a:xfrm>
            <a:off x="323139" y="3983992"/>
            <a:ext cx="8439861" cy="2223034"/>
          </a:xfrm>
          <a:prstGeom prst="rect">
            <a:avLst/>
          </a:prstGeom>
        </p:spPr>
      </p:pic>
      <p:sp>
        <p:nvSpPr>
          <p:cNvPr id="8" name="Cloud 7">
            <a:hlinkClick r:id="" action="ppaction://customshow?id=9&amp;return=true" highlightClick="1"/>
          </p:cNvPr>
          <p:cNvSpPr/>
          <p:nvPr/>
        </p:nvSpPr>
        <p:spPr>
          <a:xfrm>
            <a:off x="5905040" y="1876425"/>
            <a:ext cx="2257885" cy="89662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 name="connsiteX0" fmla="*/ 3936 w 43298"/>
              <a:gd name="connsiteY0" fmla="*/ 14229 h 43219"/>
              <a:gd name="connsiteX1" fmla="*/ 5659 w 43298"/>
              <a:gd name="connsiteY1" fmla="*/ 6766 h 43219"/>
              <a:gd name="connsiteX2" fmla="*/ 14041 w 43298"/>
              <a:gd name="connsiteY2" fmla="*/ 5061 h 43219"/>
              <a:gd name="connsiteX3" fmla="*/ 22492 w 43298"/>
              <a:gd name="connsiteY3" fmla="*/ 3291 h 43219"/>
              <a:gd name="connsiteX4" fmla="*/ 25785 w 43298"/>
              <a:gd name="connsiteY4" fmla="*/ 59 h 43219"/>
              <a:gd name="connsiteX5" fmla="*/ 29869 w 43298"/>
              <a:gd name="connsiteY5" fmla="*/ 2340 h 43219"/>
              <a:gd name="connsiteX6" fmla="*/ 35499 w 43298"/>
              <a:gd name="connsiteY6" fmla="*/ 549 h 43219"/>
              <a:gd name="connsiteX7" fmla="*/ 38354 w 43298"/>
              <a:gd name="connsiteY7" fmla="*/ 5435 h 43219"/>
              <a:gd name="connsiteX8" fmla="*/ 42018 w 43298"/>
              <a:gd name="connsiteY8" fmla="*/ 10177 h 43219"/>
              <a:gd name="connsiteX9" fmla="*/ 41854 w 43298"/>
              <a:gd name="connsiteY9" fmla="*/ 15319 h 43219"/>
              <a:gd name="connsiteX10" fmla="*/ 43052 w 43298"/>
              <a:gd name="connsiteY10" fmla="*/ 23181 h 43219"/>
              <a:gd name="connsiteX11" fmla="*/ 38247 w 43298"/>
              <a:gd name="connsiteY11" fmla="*/ 31081 h 43219"/>
              <a:gd name="connsiteX12" fmla="*/ 35431 w 43298"/>
              <a:gd name="connsiteY12" fmla="*/ 35960 h 43219"/>
              <a:gd name="connsiteX13" fmla="*/ 28591 w 43298"/>
              <a:gd name="connsiteY13" fmla="*/ 36674 h 43219"/>
              <a:gd name="connsiteX14" fmla="*/ 23703 w 43298"/>
              <a:gd name="connsiteY14" fmla="*/ 42965 h 43219"/>
              <a:gd name="connsiteX15" fmla="*/ 16516 w 43298"/>
              <a:gd name="connsiteY15" fmla="*/ 39125 h 43219"/>
              <a:gd name="connsiteX16" fmla="*/ 5840 w 43298"/>
              <a:gd name="connsiteY16" fmla="*/ 35331 h 43219"/>
              <a:gd name="connsiteX17" fmla="*/ 1146 w 43298"/>
              <a:gd name="connsiteY17" fmla="*/ 31109 h 43219"/>
              <a:gd name="connsiteX18" fmla="*/ 2149 w 43298"/>
              <a:gd name="connsiteY18" fmla="*/ 25410 h 43219"/>
              <a:gd name="connsiteX19" fmla="*/ 31 w 43298"/>
              <a:gd name="connsiteY19" fmla="*/ 19563 h 43219"/>
              <a:gd name="connsiteX20" fmla="*/ 3899 w 43298"/>
              <a:gd name="connsiteY20" fmla="*/ 14366 h 43219"/>
              <a:gd name="connsiteX21" fmla="*/ 3936 w 43298"/>
              <a:gd name="connsiteY21" fmla="*/ 14229 h 43219"/>
              <a:gd name="connsiteX0" fmla="*/ 6964 w 43298"/>
              <a:gd name="connsiteY0" fmla="*/ 34758 h 43219"/>
              <a:gd name="connsiteX1" fmla="*/ 5856 w 43298"/>
              <a:gd name="connsiteY1" fmla="*/ 35139 h 43219"/>
              <a:gd name="connsiteX2" fmla="*/ 16514 w 43298"/>
              <a:gd name="connsiteY2" fmla="*/ 38949 h 43219"/>
              <a:gd name="connsiteX3" fmla="*/ 15846 w 43298"/>
              <a:gd name="connsiteY3" fmla="*/ 37209 h 43219"/>
              <a:gd name="connsiteX4" fmla="*/ 28863 w 43298"/>
              <a:gd name="connsiteY4" fmla="*/ 34610 h 43219"/>
              <a:gd name="connsiteX5" fmla="*/ 28596 w 43298"/>
              <a:gd name="connsiteY5" fmla="*/ 36519 h 43219"/>
              <a:gd name="connsiteX6" fmla="*/ 38360 w 43298"/>
              <a:gd name="connsiteY6" fmla="*/ 5285 h 43219"/>
              <a:gd name="connsiteX7" fmla="*/ 38436 w 43298"/>
              <a:gd name="connsiteY7" fmla="*/ 6549 h 43219"/>
              <a:gd name="connsiteX8" fmla="*/ 29114 w 43298"/>
              <a:gd name="connsiteY8" fmla="*/ 3811 h 43219"/>
              <a:gd name="connsiteX9" fmla="*/ 29856 w 43298"/>
              <a:gd name="connsiteY9" fmla="*/ 2199 h 43219"/>
              <a:gd name="connsiteX10" fmla="*/ 22177 w 43298"/>
              <a:gd name="connsiteY10" fmla="*/ 4579 h 43219"/>
              <a:gd name="connsiteX11" fmla="*/ 22536 w 43298"/>
              <a:gd name="connsiteY11" fmla="*/ 3189 h 43219"/>
              <a:gd name="connsiteX12" fmla="*/ 14036 w 43298"/>
              <a:gd name="connsiteY12" fmla="*/ 5051 h 43219"/>
              <a:gd name="connsiteX13" fmla="*/ 15336 w 43298"/>
              <a:gd name="connsiteY13" fmla="*/ 6399 h 43219"/>
              <a:gd name="connsiteX14" fmla="*/ 5007 w 43298"/>
              <a:gd name="connsiteY14" fmla="*/ 15966 h 43219"/>
              <a:gd name="connsiteX15" fmla="*/ 3936 w 43298"/>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98"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653" y="20554"/>
                  <a:pt x="43052" y="23181"/>
                </a:cubicBezTo>
                <a:cubicBezTo>
                  <a:pt x="42451" y="25808"/>
                  <a:pt x="40971" y="30551"/>
                  <a:pt x="38247" y="31081"/>
                </a:cubicBezTo>
                <a:cubicBezTo>
                  <a:pt x="38234" y="33348"/>
                  <a:pt x="37040" y="35028"/>
                  <a:pt x="35431" y="35960"/>
                </a:cubicBezTo>
                <a:cubicBezTo>
                  <a:pt x="33822" y="36892"/>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98"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Click here for more info about facility access levels</a:t>
            </a:r>
            <a:endParaRPr lang="en-US" sz="1200" i="1" dirty="0">
              <a:solidFill>
                <a:schemeClr val="bg1">
                  <a:lumMod val="65000"/>
                </a:schemeClr>
              </a:solidFill>
              <a:latin typeface="Arial" panose="020B0604020202020204" pitchFamily="34" charset="0"/>
              <a:cs typeface="Arial" panose="020B0604020202020204" pitchFamily="34" charset="0"/>
            </a:endParaRPr>
          </a:p>
        </p:txBody>
      </p:sp>
      <p:pic>
        <p:nvPicPr>
          <p:cNvPr id="3" name="Media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277342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4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facility access</a:t>
            </a:r>
            <a:endParaRPr lang="en-US" dirty="0"/>
          </a:p>
        </p:txBody>
      </p:sp>
      <p:sp>
        <p:nvSpPr>
          <p:cNvPr id="5" name="Content Placeholder 4"/>
          <p:cNvSpPr>
            <a:spLocks noGrp="1"/>
          </p:cNvSpPr>
          <p:nvPr>
            <p:ph sz="quarter" idx="2"/>
          </p:nvPr>
        </p:nvSpPr>
        <p:spPr>
          <a:xfrm>
            <a:off x="609600" y="2438401"/>
            <a:ext cx="3343275" cy="2476500"/>
          </a:xfrm>
        </p:spPr>
        <p:txBody>
          <a:bodyPr>
            <a:normAutofit fontScale="92500"/>
          </a:bodyPr>
          <a:lstStyle/>
          <a:p>
            <a:pPr marL="0" indent="0">
              <a:buNone/>
            </a:pPr>
            <a:r>
              <a:rPr lang="en-US" dirty="0"/>
              <a:t>A person with the legal authority to sign the permit </a:t>
            </a:r>
            <a:r>
              <a:rPr lang="en-US" dirty="0" smtClean="0"/>
              <a:t>application.</a:t>
            </a:r>
          </a:p>
          <a:p>
            <a:pPr marL="0" indent="0">
              <a:buNone/>
            </a:pPr>
            <a:r>
              <a:rPr lang="en-US" dirty="0"/>
              <a:t>(</a:t>
            </a:r>
            <a:r>
              <a:rPr lang="en-US" dirty="0" smtClean="0"/>
              <a:t>owner, managing partner, etc.)</a:t>
            </a:r>
          </a:p>
        </p:txBody>
      </p:sp>
      <p:sp>
        <p:nvSpPr>
          <p:cNvPr id="7" name="Content Placeholder 6"/>
          <p:cNvSpPr>
            <a:spLocks noGrp="1"/>
          </p:cNvSpPr>
          <p:nvPr>
            <p:ph sz="quarter" idx="4"/>
          </p:nvPr>
        </p:nvSpPr>
        <p:spPr>
          <a:xfrm>
            <a:off x="4152900" y="2438400"/>
            <a:ext cx="4533900" cy="3829050"/>
          </a:xfrm>
        </p:spPr>
        <p:txBody>
          <a:bodyPr>
            <a:normAutofit fontScale="92500" lnSpcReduction="10000"/>
          </a:bodyPr>
          <a:lstStyle/>
          <a:p>
            <a:pPr marL="0" indent="0">
              <a:buNone/>
            </a:pPr>
            <a:r>
              <a:rPr lang="en-US" dirty="0"/>
              <a:t>A person who can complete one or more components of the application, but is not legally authorized to sign the </a:t>
            </a:r>
            <a:r>
              <a:rPr lang="en-US" dirty="0" smtClean="0"/>
              <a:t>application.</a:t>
            </a:r>
          </a:p>
          <a:p>
            <a:pPr marL="0" indent="0">
              <a:buNone/>
            </a:pPr>
            <a:r>
              <a:rPr lang="en-US" dirty="0" smtClean="0"/>
              <a:t>(consultant, engineer, etc.)</a:t>
            </a:r>
          </a:p>
          <a:p>
            <a:r>
              <a:rPr lang="en-US" sz="2600" dirty="0" smtClean="0"/>
              <a:t>Feedlot signatory access needed before preparer access can be granted</a:t>
            </a:r>
            <a:endParaRPr lang="en-US" sz="2600" dirty="0"/>
          </a:p>
        </p:txBody>
      </p:sp>
      <p:sp>
        <p:nvSpPr>
          <p:cNvPr id="4" name="Text Placeholder 3"/>
          <p:cNvSpPr>
            <a:spLocks noGrp="1"/>
          </p:cNvSpPr>
          <p:nvPr>
            <p:ph type="body" sz="quarter" idx="1"/>
          </p:nvPr>
        </p:nvSpPr>
        <p:spPr>
          <a:xfrm>
            <a:off x="609600" y="1752600"/>
            <a:ext cx="3343275" cy="640080"/>
          </a:xfrm>
        </p:spPr>
        <p:txBody>
          <a:bodyPr/>
          <a:lstStyle/>
          <a:p>
            <a:r>
              <a:rPr lang="en-US" dirty="0" smtClean="0"/>
              <a:t>Feedlot Signatory</a:t>
            </a:r>
            <a:endParaRPr lang="en-US" dirty="0"/>
          </a:p>
        </p:txBody>
      </p:sp>
      <p:sp>
        <p:nvSpPr>
          <p:cNvPr id="6" name="Text Placeholder 5"/>
          <p:cNvSpPr>
            <a:spLocks noGrp="1"/>
          </p:cNvSpPr>
          <p:nvPr>
            <p:ph type="body" sz="quarter" idx="3"/>
          </p:nvPr>
        </p:nvSpPr>
        <p:spPr>
          <a:xfrm>
            <a:off x="4152900" y="1752600"/>
            <a:ext cx="4533900" cy="640080"/>
          </a:xfrm>
        </p:spPr>
        <p:txBody>
          <a:bodyPr/>
          <a:lstStyle/>
          <a:p>
            <a:r>
              <a:rPr lang="en-US" dirty="0" smtClean="0"/>
              <a:t>Feedlot Preparer</a:t>
            </a:r>
            <a:endParaRPr lang="en-US" dirty="0"/>
          </a:p>
        </p:txBody>
      </p:sp>
      <p:pic>
        <p:nvPicPr>
          <p:cNvPr id="8" name="Media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15400" y="0"/>
            <a:ext cx="228600" cy="228600"/>
          </a:xfrm>
          <a:prstGeom prst="rect">
            <a:avLst/>
          </a:prstGeom>
        </p:spPr>
      </p:pic>
    </p:spTree>
    <p:extLst>
      <p:ext uri="{BB962C8B-B14F-4D97-AF65-F5344CB8AC3E}">
        <p14:creationId xmlns:p14="http://schemas.microsoft.com/office/powerpoint/2010/main" val="3199413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facility location</a:t>
            </a:r>
            <a:br>
              <a:rPr lang="en-US" dirty="0" smtClean="0"/>
            </a:br>
            <a:r>
              <a:rPr lang="en-US" sz="2200" dirty="0"/>
              <a:t>Only required for new </a:t>
            </a:r>
            <a:r>
              <a:rPr lang="en-US" sz="2200" dirty="0" smtClean="0"/>
              <a:t>facilities</a:t>
            </a:r>
            <a:endParaRPr lang="en-US" sz="2200" dirty="0"/>
          </a:p>
        </p:txBody>
      </p:sp>
      <p:sp>
        <p:nvSpPr>
          <p:cNvPr id="3" name="Content Placeholder 2"/>
          <p:cNvSpPr>
            <a:spLocks noGrp="1"/>
          </p:cNvSpPr>
          <p:nvPr>
            <p:ph sz="quarter" idx="1"/>
          </p:nvPr>
        </p:nvSpPr>
        <p:spPr>
          <a:xfrm>
            <a:off x="609600" y="1640842"/>
            <a:ext cx="8153400" cy="1202680"/>
          </a:xfrm>
        </p:spPr>
        <p:txBody>
          <a:bodyPr>
            <a:normAutofit fontScale="92500" lnSpcReduction="20000"/>
          </a:bodyPr>
          <a:lstStyle/>
          <a:p>
            <a:r>
              <a:rPr lang="en-US" dirty="0" smtClean="0"/>
              <a:t>Complete the facility location form</a:t>
            </a:r>
          </a:p>
          <a:p>
            <a:pPr lvl="1"/>
            <a:r>
              <a:rPr lang="en-US" dirty="0" smtClean="0"/>
              <a:t>If street address is unknown – enter TBD</a:t>
            </a:r>
          </a:p>
          <a:p>
            <a:pPr lvl="1"/>
            <a:r>
              <a:rPr lang="en-US" dirty="0" smtClean="0"/>
              <a:t>Click </a:t>
            </a:r>
            <a:r>
              <a:rPr lang="en-US" i="1" dirty="0" smtClean="0"/>
              <a:t>Next</a:t>
            </a:r>
            <a:endParaRPr lang="en-US" i="1" dirty="0"/>
          </a:p>
        </p:txBody>
      </p:sp>
      <p:pic>
        <p:nvPicPr>
          <p:cNvPr id="5" name="Content Placeholder 4"/>
          <p:cNvPicPr>
            <a:picLocks noGrp="1" noChangeAspect="1"/>
          </p:cNvPicPr>
          <p:nvPr>
            <p:ph sz="quarter" idx="2"/>
          </p:nvPr>
        </p:nvPicPr>
        <p:blipFill>
          <a:blip r:embed="rId5">
            <a:clrChange>
              <a:clrFrom>
                <a:srgbClr val="FFFFFF"/>
              </a:clrFrom>
              <a:clrTo>
                <a:srgbClr val="FFFFFF">
                  <a:alpha val="0"/>
                </a:srgbClr>
              </a:clrTo>
            </a:clrChange>
          </a:blip>
          <a:stretch>
            <a:fillRect/>
          </a:stretch>
        </p:blipFill>
        <p:spPr>
          <a:xfrm>
            <a:off x="1028934" y="2843522"/>
            <a:ext cx="7048266" cy="3833504"/>
          </a:xfrm>
          <a:prstGeom prst="rect">
            <a:avLst/>
          </a:prstGeom>
        </p:spPr>
      </p:pic>
      <p:sp>
        <p:nvSpPr>
          <p:cNvPr id="6" name="Up Arrow 5"/>
          <p:cNvSpPr/>
          <p:nvPr/>
        </p:nvSpPr>
        <p:spPr>
          <a:xfrm rot="5400000">
            <a:off x="7192904" y="6277723"/>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edia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204028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2"/>
          </p:nvPr>
        </p:nvPicPr>
        <p:blipFill>
          <a:blip r:embed="rId5">
            <a:clrChange>
              <a:clrFrom>
                <a:srgbClr val="FFFFFF"/>
              </a:clrFrom>
              <a:clrTo>
                <a:srgbClr val="FFFFFF">
                  <a:alpha val="0"/>
                </a:srgbClr>
              </a:clrTo>
            </a:clrChange>
          </a:blip>
          <a:stretch>
            <a:fillRect/>
          </a:stretch>
        </p:blipFill>
        <p:spPr>
          <a:xfrm>
            <a:off x="387140" y="3710725"/>
            <a:ext cx="8464969" cy="2489228"/>
          </a:xfrm>
          <a:prstGeom prst="rect">
            <a:avLst/>
          </a:prstGeom>
          <a:ln>
            <a:solidFill>
              <a:schemeClr val="bg1">
                <a:lumMod val="75000"/>
              </a:schemeClr>
            </a:solidFill>
          </a:ln>
        </p:spPr>
      </p:pic>
      <p:sp>
        <p:nvSpPr>
          <p:cNvPr id="2" name="Title 1"/>
          <p:cNvSpPr>
            <a:spLocks noGrp="1"/>
          </p:cNvSpPr>
          <p:nvPr>
            <p:ph type="title"/>
          </p:nvPr>
        </p:nvSpPr>
        <p:spPr/>
        <p:txBody>
          <a:bodyPr>
            <a:normAutofit fontScale="90000"/>
          </a:bodyPr>
          <a:lstStyle/>
          <a:p>
            <a:r>
              <a:rPr lang="en-US" dirty="0" smtClean="0"/>
              <a:t>Feedlot signatory certification</a:t>
            </a:r>
            <a:br>
              <a:rPr lang="en-US" dirty="0" smtClean="0"/>
            </a:br>
            <a:r>
              <a:rPr lang="en-US" sz="2200" dirty="0"/>
              <a:t>Only required for feedlot signatory </a:t>
            </a:r>
            <a:r>
              <a:rPr lang="en-US" sz="2200" dirty="0" smtClean="0"/>
              <a:t>requests</a:t>
            </a:r>
            <a:endParaRPr lang="en-US" sz="2200" dirty="0"/>
          </a:p>
        </p:txBody>
      </p:sp>
      <p:sp>
        <p:nvSpPr>
          <p:cNvPr id="3" name="Content Placeholder 2"/>
          <p:cNvSpPr>
            <a:spLocks noGrp="1"/>
          </p:cNvSpPr>
          <p:nvPr>
            <p:ph sz="quarter" idx="1"/>
          </p:nvPr>
        </p:nvSpPr>
        <p:spPr>
          <a:xfrm>
            <a:off x="609600" y="1640842"/>
            <a:ext cx="8153400" cy="1969134"/>
          </a:xfrm>
        </p:spPr>
        <p:txBody>
          <a:bodyPr>
            <a:normAutofit fontScale="85000" lnSpcReduction="20000"/>
          </a:bodyPr>
          <a:lstStyle/>
          <a:p>
            <a:r>
              <a:rPr lang="en-US" dirty="0" smtClean="0"/>
              <a:t>Complete the contact information at the top of the form</a:t>
            </a:r>
            <a:br>
              <a:rPr lang="en-US" dirty="0" smtClean="0"/>
            </a:br>
            <a:r>
              <a:rPr lang="en-US" sz="2300" dirty="0" smtClean="0">
                <a:solidFill>
                  <a:schemeClr val="bg1">
                    <a:lumMod val="65000"/>
                  </a:schemeClr>
                </a:solidFill>
              </a:rPr>
              <a:t>Common missed info: Title </a:t>
            </a:r>
            <a:r>
              <a:rPr lang="en-US" sz="1900" dirty="0" smtClean="0">
                <a:solidFill>
                  <a:schemeClr val="bg1">
                    <a:lumMod val="65000"/>
                  </a:schemeClr>
                </a:solidFill>
              </a:rPr>
              <a:t>(upper right of form)</a:t>
            </a:r>
          </a:p>
          <a:p>
            <a:r>
              <a:rPr lang="en-US" sz="3200" dirty="0" smtClean="0"/>
              <a:t>Type your name as your “signature”</a:t>
            </a:r>
          </a:p>
          <a:p>
            <a:r>
              <a:rPr lang="en-US" sz="3200" dirty="0" smtClean="0"/>
              <a:t>Affirm you are authorized to sign the application</a:t>
            </a:r>
          </a:p>
          <a:p>
            <a:r>
              <a:rPr lang="en-US" sz="3200" dirty="0" smtClean="0"/>
              <a:t>Click </a:t>
            </a:r>
            <a:r>
              <a:rPr lang="en-US" sz="3200" i="1" dirty="0" smtClean="0"/>
              <a:t>Submit Form</a:t>
            </a:r>
            <a:endParaRPr lang="en-US" sz="3200" i="1" dirty="0"/>
          </a:p>
        </p:txBody>
      </p:sp>
      <p:sp>
        <p:nvSpPr>
          <p:cNvPr id="6" name="Rectangle 5"/>
          <p:cNvSpPr/>
          <p:nvPr/>
        </p:nvSpPr>
        <p:spPr>
          <a:xfrm>
            <a:off x="533400" y="3850748"/>
            <a:ext cx="1075174" cy="18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Example</a:t>
            </a:r>
            <a:endParaRPr lang="en-US" dirty="0">
              <a:solidFill>
                <a:schemeClr val="tx1"/>
              </a:solidFill>
            </a:endParaRPr>
          </a:p>
        </p:txBody>
      </p:sp>
      <p:sp>
        <p:nvSpPr>
          <p:cNvPr id="7" name="Up Arrow 6"/>
          <p:cNvSpPr/>
          <p:nvPr/>
        </p:nvSpPr>
        <p:spPr>
          <a:xfrm rot="16200000">
            <a:off x="2184018" y="4206600"/>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13657781">
            <a:off x="8199163" y="4275845"/>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rot="16200000">
            <a:off x="5327269" y="5759914"/>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edia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3423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4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Approval of facility access</a:t>
            </a:r>
            <a:endParaRPr lang="en-US" dirty="0"/>
          </a:p>
        </p:txBody>
      </p:sp>
      <p:sp>
        <p:nvSpPr>
          <p:cNvPr id="5" name="Content Placeholder 4"/>
          <p:cNvSpPr>
            <a:spLocks noGrp="1"/>
          </p:cNvSpPr>
          <p:nvPr>
            <p:ph sz="quarter" idx="2"/>
          </p:nvPr>
        </p:nvSpPr>
        <p:spPr/>
        <p:txBody>
          <a:bodyPr/>
          <a:lstStyle/>
          <a:p>
            <a:r>
              <a:rPr lang="en-US" dirty="0" smtClean="0"/>
              <a:t>MPCA reviews request</a:t>
            </a:r>
          </a:p>
          <a:p>
            <a:r>
              <a:rPr lang="en-US" dirty="0" smtClean="0"/>
              <a:t>Email confirmation of MPCA approval</a:t>
            </a:r>
          </a:p>
          <a:p>
            <a:pPr lvl="1"/>
            <a:r>
              <a:rPr lang="en-US" dirty="0"/>
              <a:t>Can take up to </a:t>
            </a:r>
            <a:br>
              <a:rPr lang="en-US" dirty="0"/>
            </a:br>
            <a:r>
              <a:rPr lang="en-US" dirty="0"/>
              <a:t>3 business </a:t>
            </a:r>
            <a:r>
              <a:rPr lang="en-US" dirty="0" smtClean="0"/>
              <a:t>days</a:t>
            </a:r>
            <a:endParaRPr lang="en-US" dirty="0"/>
          </a:p>
        </p:txBody>
      </p:sp>
      <p:sp>
        <p:nvSpPr>
          <p:cNvPr id="7" name="Content Placeholder 6"/>
          <p:cNvSpPr>
            <a:spLocks noGrp="1"/>
          </p:cNvSpPr>
          <p:nvPr>
            <p:ph sz="quarter" idx="4"/>
          </p:nvPr>
        </p:nvSpPr>
        <p:spPr/>
        <p:txBody>
          <a:bodyPr/>
          <a:lstStyle/>
          <a:p>
            <a:r>
              <a:rPr lang="en-US" dirty="0" smtClean="0"/>
              <a:t>Feedlot owner notified by email of request</a:t>
            </a:r>
          </a:p>
          <a:p>
            <a:pPr lvl="1"/>
            <a:r>
              <a:rPr lang="en-US" dirty="0" smtClean="0"/>
              <a:t>Feedlot owner approves/denies</a:t>
            </a:r>
          </a:p>
          <a:p>
            <a:r>
              <a:rPr lang="en-US" dirty="0" smtClean="0"/>
              <a:t>Email confirmation of owner approval</a:t>
            </a:r>
            <a:endParaRPr lang="en-US" dirty="0"/>
          </a:p>
        </p:txBody>
      </p:sp>
      <p:sp>
        <p:nvSpPr>
          <p:cNvPr id="4" name="Text Placeholder 3"/>
          <p:cNvSpPr>
            <a:spLocks noGrp="1"/>
          </p:cNvSpPr>
          <p:nvPr>
            <p:ph type="body" sz="quarter" idx="1"/>
          </p:nvPr>
        </p:nvSpPr>
        <p:spPr/>
        <p:txBody>
          <a:bodyPr/>
          <a:lstStyle/>
          <a:p>
            <a:r>
              <a:rPr lang="en-US" smtClean="0"/>
              <a:t>Feedlot Signatory</a:t>
            </a:r>
            <a:endParaRPr lang="en-US" dirty="0"/>
          </a:p>
        </p:txBody>
      </p:sp>
      <p:sp>
        <p:nvSpPr>
          <p:cNvPr id="6" name="Text Placeholder 5"/>
          <p:cNvSpPr>
            <a:spLocks noGrp="1"/>
          </p:cNvSpPr>
          <p:nvPr>
            <p:ph type="body" sz="quarter" idx="3"/>
          </p:nvPr>
        </p:nvSpPr>
        <p:spPr/>
        <p:txBody>
          <a:bodyPr/>
          <a:lstStyle/>
          <a:p>
            <a:r>
              <a:rPr lang="en-US" smtClean="0"/>
              <a:t>Feedlot Preparer</a:t>
            </a:r>
            <a:endParaRPr lang="en-US" dirty="0"/>
          </a:p>
        </p:txBody>
      </p:sp>
      <p:sp>
        <p:nvSpPr>
          <p:cNvPr id="12" name="Cloud 7">
            <a:hlinkClick r:id="" action="ppaction://noaction" highlightClick="1"/>
          </p:cNvPr>
          <p:cNvSpPr/>
          <p:nvPr/>
        </p:nvSpPr>
        <p:spPr>
          <a:xfrm>
            <a:off x="1006790" y="5046020"/>
            <a:ext cx="2270590" cy="97378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 name="connsiteX0" fmla="*/ 3936 w 43298"/>
              <a:gd name="connsiteY0" fmla="*/ 14229 h 43219"/>
              <a:gd name="connsiteX1" fmla="*/ 5659 w 43298"/>
              <a:gd name="connsiteY1" fmla="*/ 6766 h 43219"/>
              <a:gd name="connsiteX2" fmla="*/ 14041 w 43298"/>
              <a:gd name="connsiteY2" fmla="*/ 5061 h 43219"/>
              <a:gd name="connsiteX3" fmla="*/ 22492 w 43298"/>
              <a:gd name="connsiteY3" fmla="*/ 3291 h 43219"/>
              <a:gd name="connsiteX4" fmla="*/ 25785 w 43298"/>
              <a:gd name="connsiteY4" fmla="*/ 59 h 43219"/>
              <a:gd name="connsiteX5" fmla="*/ 29869 w 43298"/>
              <a:gd name="connsiteY5" fmla="*/ 2340 h 43219"/>
              <a:gd name="connsiteX6" fmla="*/ 35499 w 43298"/>
              <a:gd name="connsiteY6" fmla="*/ 549 h 43219"/>
              <a:gd name="connsiteX7" fmla="*/ 38354 w 43298"/>
              <a:gd name="connsiteY7" fmla="*/ 5435 h 43219"/>
              <a:gd name="connsiteX8" fmla="*/ 42018 w 43298"/>
              <a:gd name="connsiteY8" fmla="*/ 10177 h 43219"/>
              <a:gd name="connsiteX9" fmla="*/ 41854 w 43298"/>
              <a:gd name="connsiteY9" fmla="*/ 15319 h 43219"/>
              <a:gd name="connsiteX10" fmla="*/ 43052 w 43298"/>
              <a:gd name="connsiteY10" fmla="*/ 23181 h 43219"/>
              <a:gd name="connsiteX11" fmla="*/ 38247 w 43298"/>
              <a:gd name="connsiteY11" fmla="*/ 31081 h 43219"/>
              <a:gd name="connsiteX12" fmla="*/ 35431 w 43298"/>
              <a:gd name="connsiteY12" fmla="*/ 35960 h 43219"/>
              <a:gd name="connsiteX13" fmla="*/ 28591 w 43298"/>
              <a:gd name="connsiteY13" fmla="*/ 36674 h 43219"/>
              <a:gd name="connsiteX14" fmla="*/ 23703 w 43298"/>
              <a:gd name="connsiteY14" fmla="*/ 42965 h 43219"/>
              <a:gd name="connsiteX15" fmla="*/ 16516 w 43298"/>
              <a:gd name="connsiteY15" fmla="*/ 39125 h 43219"/>
              <a:gd name="connsiteX16" fmla="*/ 5840 w 43298"/>
              <a:gd name="connsiteY16" fmla="*/ 35331 h 43219"/>
              <a:gd name="connsiteX17" fmla="*/ 1146 w 43298"/>
              <a:gd name="connsiteY17" fmla="*/ 31109 h 43219"/>
              <a:gd name="connsiteX18" fmla="*/ 2149 w 43298"/>
              <a:gd name="connsiteY18" fmla="*/ 25410 h 43219"/>
              <a:gd name="connsiteX19" fmla="*/ 31 w 43298"/>
              <a:gd name="connsiteY19" fmla="*/ 19563 h 43219"/>
              <a:gd name="connsiteX20" fmla="*/ 3899 w 43298"/>
              <a:gd name="connsiteY20" fmla="*/ 14366 h 43219"/>
              <a:gd name="connsiteX21" fmla="*/ 3936 w 43298"/>
              <a:gd name="connsiteY21" fmla="*/ 14229 h 43219"/>
              <a:gd name="connsiteX0" fmla="*/ 6964 w 43298"/>
              <a:gd name="connsiteY0" fmla="*/ 34758 h 43219"/>
              <a:gd name="connsiteX1" fmla="*/ 5856 w 43298"/>
              <a:gd name="connsiteY1" fmla="*/ 35139 h 43219"/>
              <a:gd name="connsiteX2" fmla="*/ 16514 w 43298"/>
              <a:gd name="connsiteY2" fmla="*/ 38949 h 43219"/>
              <a:gd name="connsiteX3" fmla="*/ 15846 w 43298"/>
              <a:gd name="connsiteY3" fmla="*/ 37209 h 43219"/>
              <a:gd name="connsiteX4" fmla="*/ 28863 w 43298"/>
              <a:gd name="connsiteY4" fmla="*/ 34610 h 43219"/>
              <a:gd name="connsiteX5" fmla="*/ 28596 w 43298"/>
              <a:gd name="connsiteY5" fmla="*/ 36519 h 43219"/>
              <a:gd name="connsiteX6" fmla="*/ 38360 w 43298"/>
              <a:gd name="connsiteY6" fmla="*/ 5285 h 43219"/>
              <a:gd name="connsiteX7" fmla="*/ 38436 w 43298"/>
              <a:gd name="connsiteY7" fmla="*/ 6549 h 43219"/>
              <a:gd name="connsiteX8" fmla="*/ 29114 w 43298"/>
              <a:gd name="connsiteY8" fmla="*/ 3811 h 43219"/>
              <a:gd name="connsiteX9" fmla="*/ 29856 w 43298"/>
              <a:gd name="connsiteY9" fmla="*/ 2199 h 43219"/>
              <a:gd name="connsiteX10" fmla="*/ 22177 w 43298"/>
              <a:gd name="connsiteY10" fmla="*/ 4579 h 43219"/>
              <a:gd name="connsiteX11" fmla="*/ 22536 w 43298"/>
              <a:gd name="connsiteY11" fmla="*/ 3189 h 43219"/>
              <a:gd name="connsiteX12" fmla="*/ 14036 w 43298"/>
              <a:gd name="connsiteY12" fmla="*/ 5051 h 43219"/>
              <a:gd name="connsiteX13" fmla="*/ 15336 w 43298"/>
              <a:gd name="connsiteY13" fmla="*/ 6399 h 43219"/>
              <a:gd name="connsiteX14" fmla="*/ 5007 w 43298"/>
              <a:gd name="connsiteY14" fmla="*/ 15966 h 43219"/>
              <a:gd name="connsiteX15" fmla="*/ 3936 w 43298"/>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98"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653" y="20554"/>
                  <a:pt x="43052" y="23181"/>
                </a:cubicBezTo>
                <a:cubicBezTo>
                  <a:pt x="42451" y="25808"/>
                  <a:pt x="40971" y="30551"/>
                  <a:pt x="38247" y="31081"/>
                </a:cubicBezTo>
                <a:cubicBezTo>
                  <a:pt x="38234" y="33348"/>
                  <a:pt x="37040" y="35028"/>
                  <a:pt x="35431" y="35960"/>
                </a:cubicBezTo>
                <a:cubicBezTo>
                  <a:pt x="33822" y="36892"/>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98"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Request signatory access early in your application process to avoid a delay</a:t>
            </a:r>
            <a:endParaRPr lang="en-US" sz="1200" i="1" dirty="0">
              <a:solidFill>
                <a:schemeClr val="bg1">
                  <a:lumMod val="65000"/>
                </a:schemeClr>
              </a:solidFill>
              <a:latin typeface="Arial" panose="020B0604020202020204" pitchFamily="34" charset="0"/>
              <a:cs typeface="Arial" panose="020B0604020202020204" pitchFamily="34" charset="0"/>
            </a:endParaRPr>
          </a:p>
        </p:txBody>
      </p:sp>
      <p:sp>
        <p:nvSpPr>
          <p:cNvPr id="13" name="TextBox 12"/>
          <p:cNvSpPr txBox="1"/>
          <p:nvPr/>
        </p:nvSpPr>
        <p:spPr>
          <a:xfrm rot="19800000">
            <a:off x="1043626" y="4939582"/>
            <a:ext cx="483883" cy="276999"/>
          </a:xfrm>
          <a:prstGeom prst="rect">
            <a:avLst/>
          </a:prstGeom>
          <a:noFill/>
          <a:ln>
            <a:noFill/>
          </a:ln>
        </p:spPr>
        <p:txBody>
          <a:bodyPr wrap="square" rtlCol="0">
            <a:spAutoFit/>
          </a:bodyPr>
          <a:lstStyle/>
          <a:p>
            <a:r>
              <a:rPr lang="en-US" sz="1200" i="1" u="sng" dirty="0" smtClean="0">
                <a:solidFill>
                  <a:schemeClr val="bg1">
                    <a:lumMod val="65000"/>
                  </a:schemeClr>
                </a:solidFill>
                <a:latin typeface="Arial" panose="020B0604020202020204" pitchFamily="34" charset="0"/>
                <a:cs typeface="Arial" panose="020B0604020202020204" pitchFamily="34" charset="0"/>
              </a:rPr>
              <a:t>Tip</a:t>
            </a:r>
            <a:endParaRPr lang="en-US" sz="1200" i="1" u="sng" dirty="0">
              <a:solidFill>
                <a:schemeClr val="bg1">
                  <a:lumMod val="65000"/>
                </a:schemeClr>
              </a:solidFill>
              <a:latin typeface="Arial" panose="020B0604020202020204" pitchFamily="34" charset="0"/>
              <a:cs typeface="Arial" panose="020B0604020202020204" pitchFamily="34" charset="0"/>
            </a:endParaRPr>
          </a:p>
        </p:txBody>
      </p:sp>
      <p:pic>
        <p:nvPicPr>
          <p:cNvPr id="8" name="Rev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15400" y="0"/>
            <a:ext cx="228600" cy="228600"/>
          </a:xfrm>
          <a:prstGeom prst="rect">
            <a:avLst/>
          </a:prstGeom>
        </p:spPr>
      </p:pic>
    </p:spTree>
    <p:extLst>
      <p:ext uri="{BB962C8B-B14F-4D97-AF65-F5344CB8AC3E}">
        <p14:creationId xmlns:p14="http://schemas.microsoft.com/office/powerpoint/2010/main" val="1672202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1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a permit application</a:t>
            </a:r>
            <a:endParaRPr lang="en-US" dirty="0"/>
          </a:p>
        </p:txBody>
      </p:sp>
      <p:sp>
        <p:nvSpPr>
          <p:cNvPr id="3" name="Content Placeholder 2"/>
          <p:cNvSpPr>
            <a:spLocks noGrp="1"/>
          </p:cNvSpPr>
          <p:nvPr>
            <p:ph sz="quarter" idx="1"/>
          </p:nvPr>
        </p:nvSpPr>
        <p:spPr>
          <a:xfrm>
            <a:off x="609600" y="1640842"/>
            <a:ext cx="8153400" cy="1309392"/>
          </a:xfrm>
        </p:spPr>
        <p:txBody>
          <a:bodyPr>
            <a:normAutofit fontScale="92500" lnSpcReduction="10000"/>
          </a:bodyPr>
          <a:lstStyle/>
          <a:p>
            <a:r>
              <a:rPr lang="en-US" dirty="0" smtClean="0"/>
              <a:t>Click </a:t>
            </a:r>
            <a:r>
              <a:rPr lang="en-US" i="1" dirty="0" smtClean="0"/>
              <a:t>Launch</a:t>
            </a:r>
            <a:r>
              <a:rPr lang="en-US" dirty="0" smtClean="0"/>
              <a:t> to start the Feedlot Permitting service</a:t>
            </a:r>
          </a:p>
          <a:p>
            <a:pPr lvl="1"/>
            <a:r>
              <a:rPr lang="en-US" dirty="0" smtClean="0"/>
              <a:t>Be sure to launch “Feedlot Permitting” </a:t>
            </a:r>
            <a:br>
              <a:rPr lang="en-US" dirty="0" smtClean="0"/>
            </a:br>
            <a:r>
              <a:rPr lang="en-US" dirty="0" smtClean="0"/>
              <a:t>if multiple services are listed</a:t>
            </a:r>
            <a:endParaRPr lang="en-US" dirty="0"/>
          </a:p>
        </p:txBody>
      </p:sp>
      <p:pic>
        <p:nvPicPr>
          <p:cNvPr id="5" name="Content Placeholder 4"/>
          <p:cNvPicPr>
            <a:picLocks noGrp="1" noChangeAspect="1"/>
          </p:cNvPicPr>
          <p:nvPr>
            <p:ph sz="quarter" idx="2"/>
          </p:nvPr>
        </p:nvPicPr>
        <p:blipFill>
          <a:blip r:embed="rId5"/>
          <a:stretch>
            <a:fillRect/>
          </a:stretch>
        </p:blipFill>
        <p:spPr>
          <a:xfrm>
            <a:off x="471946" y="3083584"/>
            <a:ext cx="8428707" cy="2488261"/>
          </a:xfrm>
          <a:prstGeom prst="rect">
            <a:avLst/>
          </a:prstGeom>
        </p:spPr>
      </p:pic>
      <p:sp>
        <p:nvSpPr>
          <p:cNvPr id="6" name="Up Arrow 5"/>
          <p:cNvSpPr/>
          <p:nvPr/>
        </p:nvSpPr>
        <p:spPr>
          <a:xfrm rot="5400000">
            <a:off x="7609409" y="4504803"/>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hlinkClick r:id="" action="ppaction://customshow?id=6&amp;return=true" highlightClick="1"/>
          </p:cNvPr>
          <p:cNvSpPr/>
          <p:nvPr/>
        </p:nvSpPr>
        <p:spPr>
          <a:xfrm>
            <a:off x="6113058" y="5594378"/>
            <a:ext cx="2649942" cy="103891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Don’t see “Feedlot Permitting”?</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Click here for instructions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on how to add it.</a:t>
            </a:r>
            <a:endParaRPr lang="en-US" sz="1200" i="1" dirty="0">
              <a:solidFill>
                <a:schemeClr val="bg1">
                  <a:lumMod val="65000"/>
                </a:schemeClr>
              </a:solidFill>
              <a:latin typeface="Arial" panose="020B0604020202020204" pitchFamily="34" charset="0"/>
              <a:cs typeface="Arial" panose="020B0604020202020204" pitchFamily="34" charset="0"/>
            </a:endParaRPr>
          </a:p>
        </p:txBody>
      </p:sp>
      <p:pic>
        <p:nvPicPr>
          <p:cNvPr id="7" name="Rev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00653" y="0"/>
            <a:ext cx="228600" cy="228600"/>
          </a:xfrm>
          <a:prstGeom prst="rect">
            <a:avLst/>
          </a:prstGeom>
        </p:spPr>
      </p:pic>
    </p:spTree>
    <p:extLst>
      <p:ext uri="{BB962C8B-B14F-4D97-AF65-F5344CB8AC3E}">
        <p14:creationId xmlns:p14="http://schemas.microsoft.com/office/powerpoint/2010/main" val="354770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Table of Contents</a:t>
            </a:r>
            <a:br>
              <a:rPr lang="en-US" dirty="0" smtClean="0"/>
            </a:br>
            <a:r>
              <a:rPr lang="en-US" sz="2000" dirty="0" smtClean="0"/>
              <a:t>Click on links/buttons to jump to desired section</a:t>
            </a:r>
            <a:endParaRPr lang="en-US" sz="2000" dirty="0"/>
          </a:p>
        </p:txBody>
      </p:sp>
      <p:sp>
        <p:nvSpPr>
          <p:cNvPr id="3" name="Content Placeholder 2"/>
          <p:cNvSpPr>
            <a:spLocks noGrp="1"/>
          </p:cNvSpPr>
          <p:nvPr>
            <p:ph sz="quarter" idx="1"/>
          </p:nvPr>
        </p:nvSpPr>
        <p:spPr/>
        <p:txBody>
          <a:bodyPr>
            <a:normAutofit/>
          </a:bodyPr>
          <a:lstStyle/>
          <a:p>
            <a:r>
              <a:rPr lang="en-US" dirty="0" smtClean="0">
                <a:hlinkClick r:id="rId5" action="ppaction://hlinksldjump"/>
              </a:rPr>
              <a:t>Setting up an e-services account</a:t>
            </a:r>
            <a:endParaRPr lang="en-US" dirty="0" smtClean="0"/>
          </a:p>
          <a:p>
            <a:pPr lvl="1"/>
            <a:r>
              <a:rPr lang="en-US" dirty="0" smtClean="0">
                <a:hlinkClick r:id="rId6" action="ppaction://hlinksldjump"/>
              </a:rPr>
              <a:t>Your e-services homepage</a:t>
            </a:r>
            <a:endParaRPr lang="en-US" dirty="0" smtClean="0"/>
          </a:p>
          <a:p>
            <a:r>
              <a:rPr lang="en-US" dirty="0" smtClean="0">
                <a:hlinkClick r:id="rId7" action="ppaction://hlinksldjump"/>
              </a:rPr>
              <a:t>Getting access to a facility</a:t>
            </a:r>
            <a:endParaRPr lang="en-US" dirty="0" smtClean="0"/>
          </a:p>
          <a:p>
            <a:r>
              <a:rPr lang="en-US" dirty="0" smtClean="0">
                <a:hlinkClick r:id="rId8" action="ppaction://hlinksldjump"/>
              </a:rPr>
              <a:t>Starting a feedlot permit application</a:t>
            </a:r>
            <a:endParaRPr lang="en-US" dirty="0" smtClean="0"/>
          </a:p>
        </p:txBody>
      </p:sp>
      <p:sp>
        <p:nvSpPr>
          <p:cNvPr id="4" name="TextBox 3"/>
          <p:cNvSpPr txBox="1"/>
          <p:nvPr/>
        </p:nvSpPr>
        <p:spPr>
          <a:xfrm>
            <a:off x="7116792" y="540824"/>
            <a:ext cx="1806144" cy="738664"/>
          </a:xfrm>
          <a:prstGeom prst="rect">
            <a:avLst/>
          </a:prstGeom>
          <a:noFill/>
        </p:spPr>
        <p:txBody>
          <a:bodyPr wrap="square" rtlCol="0">
            <a:spAutoFit/>
          </a:bodyPr>
          <a:lstStyle/>
          <a:p>
            <a:pPr algn="ctr"/>
            <a:r>
              <a:rPr lang="en-US" sz="1400" i="1" dirty="0" smtClean="0">
                <a:solidFill>
                  <a:schemeClr val="bg2">
                    <a:lumMod val="75000"/>
                  </a:schemeClr>
                </a:solidFill>
              </a:rPr>
              <a:t>Click green home icon on any slide to return to Table of Contents</a:t>
            </a:r>
            <a:endParaRPr lang="en-US" sz="1400" i="1" dirty="0">
              <a:solidFill>
                <a:schemeClr val="bg2">
                  <a:lumMod val="75000"/>
                </a:schemeClr>
              </a:solidFill>
            </a:endParaRPr>
          </a:p>
        </p:txBody>
      </p:sp>
      <p:pic>
        <p:nvPicPr>
          <p:cNvPr id="9" name="Media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15400" y="0"/>
            <a:ext cx="228600" cy="228600"/>
          </a:xfrm>
          <a:prstGeom prst="rect">
            <a:avLst/>
          </a:prstGeom>
        </p:spPr>
      </p:pic>
      <p:sp>
        <p:nvSpPr>
          <p:cNvPr id="11" name="Action Button: Custom 10">
            <a:hlinkClick r:id="" action="ppaction://customshow?id=37" highlightClick="1"/>
          </p:cNvPr>
          <p:cNvSpPr/>
          <p:nvPr/>
        </p:nvSpPr>
        <p:spPr>
          <a:xfrm>
            <a:off x="1059781" y="3889338"/>
            <a:ext cx="2971800" cy="942975"/>
          </a:xfrm>
          <a:prstGeom prst="actionButtonBlank">
            <a:avLst/>
          </a:prstGeom>
          <a:solidFill>
            <a:schemeClr val="bg2">
              <a:lumMod val="75000"/>
            </a:schemeClr>
          </a:solidFill>
          <a:ln>
            <a:solidFill>
              <a:schemeClr val="bg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NPDES permits </a:t>
            </a:r>
            <a:br>
              <a:rPr lang="en-US" sz="2000" dirty="0" smtClean="0"/>
            </a:br>
            <a:r>
              <a:rPr lang="en-US" sz="2000" dirty="0" smtClean="0"/>
              <a:t>(General or Individual)</a:t>
            </a:r>
          </a:p>
        </p:txBody>
      </p:sp>
      <p:sp>
        <p:nvSpPr>
          <p:cNvPr id="12" name="Action Button: Custom 11">
            <a:hlinkClick r:id="" action="ppaction://customshow?id=37" highlightClick="1"/>
          </p:cNvPr>
          <p:cNvSpPr/>
          <p:nvPr/>
        </p:nvSpPr>
        <p:spPr>
          <a:xfrm>
            <a:off x="4478714" y="3889338"/>
            <a:ext cx="2971800" cy="942975"/>
          </a:xfrm>
          <a:prstGeom prst="actionButtonBlank">
            <a:avLst/>
          </a:prstGeom>
          <a:solidFill>
            <a:schemeClr val="bg2">
              <a:lumMod val="75000"/>
            </a:schemeClr>
          </a:solidFill>
          <a:ln>
            <a:solidFill>
              <a:schemeClr val="bg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SDS permits</a:t>
            </a:r>
            <a:br>
              <a:rPr lang="en-US" sz="2000" dirty="0" smtClean="0"/>
            </a:br>
            <a:r>
              <a:rPr lang="en-US" sz="2000" dirty="0" smtClean="0"/>
              <a:t>(General or Individual)</a:t>
            </a:r>
          </a:p>
        </p:txBody>
      </p:sp>
      <p:sp>
        <p:nvSpPr>
          <p:cNvPr id="13" name="Action Button: Custom 12">
            <a:hlinkClick r:id="" action="ppaction://customshow?id=38" highlightClick="1"/>
          </p:cNvPr>
          <p:cNvSpPr/>
          <p:nvPr/>
        </p:nvSpPr>
        <p:spPr>
          <a:xfrm>
            <a:off x="1059781" y="5153025"/>
            <a:ext cx="2971800" cy="942975"/>
          </a:xfrm>
          <a:prstGeom prst="actionButtonBlank">
            <a:avLst/>
          </a:prstGeom>
          <a:solidFill>
            <a:schemeClr val="bg2">
              <a:lumMod val="75000"/>
            </a:schemeClr>
          </a:solidFill>
          <a:ln>
            <a:solidFill>
              <a:schemeClr val="bg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CSF permits</a:t>
            </a:r>
          </a:p>
        </p:txBody>
      </p:sp>
      <p:sp>
        <p:nvSpPr>
          <p:cNvPr id="14" name="Action Button: Custom 13">
            <a:hlinkClick r:id="" action="ppaction://customshow?id=38" highlightClick="1"/>
          </p:cNvPr>
          <p:cNvSpPr/>
          <p:nvPr/>
        </p:nvSpPr>
        <p:spPr>
          <a:xfrm>
            <a:off x="4478714" y="5153025"/>
            <a:ext cx="2971800" cy="942975"/>
          </a:xfrm>
          <a:prstGeom prst="actionButtonBlank">
            <a:avLst/>
          </a:prstGeom>
          <a:solidFill>
            <a:schemeClr val="bg2">
              <a:lumMod val="75000"/>
            </a:schemeClr>
          </a:solidFill>
          <a:ln>
            <a:solidFill>
              <a:schemeClr val="bg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Interim permits</a:t>
            </a:r>
          </a:p>
        </p:txBody>
      </p:sp>
    </p:spTree>
    <p:extLst>
      <p:ext uri="{BB962C8B-B14F-4D97-AF65-F5344CB8AC3E}">
        <p14:creationId xmlns:p14="http://schemas.microsoft.com/office/powerpoint/2010/main" val="380643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 your facility</a:t>
            </a:r>
            <a:endParaRPr lang="en-US" dirty="0"/>
          </a:p>
        </p:txBody>
      </p:sp>
      <p:sp>
        <p:nvSpPr>
          <p:cNvPr id="3" name="Content Placeholder 2"/>
          <p:cNvSpPr>
            <a:spLocks noGrp="1"/>
          </p:cNvSpPr>
          <p:nvPr>
            <p:ph sz="quarter" idx="1"/>
          </p:nvPr>
        </p:nvSpPr>
        <p:spPr>
          <a:xfrm>
            <a:off x="609600" y="1640842"/>
            <a:ext cx="8153400" cy="597533"/>
          </a:xfrm>
        </p:spPr>
        <p:txBody>
          <a:bodyPr/>
          <a:lstStyle/>
          <a:p>
            <a:r>
              <a:rPr lang="en-US" dirty="0" smtClean="0"/>
              <a:t>Click on the name of the facility</a:t>
            </a:r>
            <a:endParaRPr lang="en-US" dirty="0"/>
          </a:p>
        </p:txBody>
      </p:sp>
      <p:pic>
        <p:nvPicPr>
          <p:cNvPr id="5" name="Content Placeholder 4"/>
          <p:cNvPicPr>
            <a:picLocks noGrp="1" noChangeAspect="1"/>
          </p:cNvPicPr>
          <p:nvPr>
            <p:ph sz="quarter" idx="2"/>
          </p:nvPr>
        </p:nvPicPr>
        <p:blipFill>
          <a:blip r:embed="rId5"/>
          <a:stretch>
            <a:fillRect/>
          </a:stretch>
        </p:blipFill>
        <p:spPr>
          <a:xfrm>
            <a:off x="100857" y="2333625"/>
            <a:ext cx="8886051" cy="3790950"/>
          </a:xfrm>
          <a:prstGeom prst="rect">
            <a:avLst/>
          </a:prstGeom>
        </p:spPr>
      </p:pic>
      <p:sp>
        <p:nvSpPr>
          <p:cNvPr id="6" name="Cloud 7">
            <a:hlinkClick r:id="" action="ppaction://customshow?id=11&amp;return=true" highlightClick="1"/>
          </p:cNvPr>
          <p:cNvSpPr/>
          <p:nvPr/>
        </p:nvSpPr>
        <p:spPr>
          <a:xfrm>
            <a:off x="6113058" y="1640842"/>
            <a:ext cx="2649942" cy="103891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Don’t see any facilities?</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Click here for instructions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on how to get access to one.</a:t>
            </a:r>
            <a:endParaRPr lang="en-US" sz="1200" i="1" dirty="0">
              <a:solidFill>
                <a:schemeClr val="bg1">
                  <a:lumMod val="65000"/>
                </a:schemeClr>
              </a:solidFill>
              <a:latin typeface="Arial" panose="020B0604020202020204" pitchFamily="34" charset="0"/>
              <a:cs typeface="Arial" panose="020B0604020202020204" pitchFamily="34" charset="0"/>
            </a:endParaRPr>
          </a:p>
        </p:txBody>
      </p:sp>
      <p:sp>
        <p:nvSpPr>
          <p:cNvPr id="7" name="Rectangle 6"/>
          <p:cNvSpPr/>
          <p:nvPr/>
        </p:nvSpPr>
        <p:spPr>
          <a:xfrm>
            <a:off x="438150" y="3545948"/>
            <a:ext cx="1314450" cy="168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Example Farm 1</a:t>
            </a:r>
            <a:endParaRPr lang="en-US" dirty="0">
              <a:solidFill>
                <a:schemeClr val="tx1"/>
              </a:solidFill>
            </a:endParaRPr>
          </a:p>
        </p:txBody>
      </p:sp>
      <p:sp>
        <p:nvSpPr>
          <p:cNvPr id="8" name="Rectangle 7"/>
          <p:cNvSpPr/>
          <p:nvPr/>
        </p:nvSpPr>
        <p:spPr>
          <a:xfrm>
            <a:off x="438150" y="3945998"/>
            <a:ext cx="1314450" cy="168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Example Farm 2</a:t>
            </a:r>
            <a:endParaRPr lang="en-US" dirty="0">
              <a:solidFill>
                <a:schemeClr val="tx1"/>
              </a:solidFill>
            </a:endParaRPr>
          </a:p>
        </p:txBody>
      </p:sp>
      <p:sp>
        <p:nvSpPr>
          <p:cNvPr id="9" name="Rectangle 8"/>
          <p:cNvSpPr/>
          <p:nvPr/>
        </p:nvSpPr>
        <p:spPr>
          <a:xfrm>
            <a:off x="438150" y="4346048"/>
            <a:ext cx="1314450" cy="168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Example Farm 3</a:t>
            </a:r>
            <a:endParaRPr lang="en-US" dirty="0">
              <a:solidFill>
                <a:schemeClr val="tx1"/>
              </a:solidFill>
            </a:endParaRPr>
          </a:p>
        </p:txBody>
      </p:sp>
      <p:sp>
        <p:nvSpPr>
          <p:cNvPr id="10" name="Rectangle 9"/>
          <p:cNvSpPr/>
          <p:nvPr/>
        </p:nvSpPr>
        <p:spPr>
          <a:xfrm>
            <a:off x="438150" y="4746098"/>
            <a:ext cx="1314450" cy="168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Example Farm 4</a:t>
            </a:r>
            <a:endParaRPr lang="en-US" dirty="0">
              <a:solidFill>
                <a:schemeClr val="tx1"/>
              </a:solidFill>
            </a:endParaRPr>
          </a:p>
        </p:txBody>
      </p:sp>
      <p:pic>
        <p:nvPicPr>
          <p:cNvPr id="11" name="Rev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91129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Already in-progress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If an application is already started you will see the window below. You can……</a:t>
            </a:r>
          </a:p>
          <a:p>
            <a:pPr lvl="1"/>
            <a:r>
              <a:rPr lang="en-US" dirty="0" smtClean="0"/>
              <a:t>Continue where you left off by clicking</a:t>
            </a:r>
          </a:p>
          <a:p>
            <a:pPr lvl="1"/>
            <a:r>
              <a:rPr lang="en-US" dirty="0" smtClean="0"/>
              <a:t>Delete the application by clicking</a:t>
            </a:r>
          </a:p>
          <a:p>
            <a:pPr lvl="1"/>
            <a:r>
              <a:rPr lang="en-US" dirty="0" smtClean="0"/>
              <a:t>Start another application by clicking </a:t>
            </a:r>
            <a:r>
              <a:rPr lang="en-US" i="1" dirty="0" smtClean="0"/>
              <a:t>Start a New Service</a:t>
            </a:r>
            <a:endParaRPr lang="en-US" i="1" dirty="0"/>
          </a:p>
        </p:txBody>
      </p:sp>
      <p:pic>
        <p:nvPicPr>
          <p:cNvPr id="5" name="Content Placeholder 4"/>
          <p:cNvPicPr>
            <a:picLocks noGrp="1" noChangeAspect="1"/>
          </p:cNvPicPr>
          <p:nvPr>
            <p:ph sz="quarter" idx="2"/>
          </p:nvPr>
        </p:nvPicPr>
        <p:blipFill>
          <a:blip r:embed="rId5"/>
          <a:stretch>
            <a:fillRect/>
          </a:stretch>
        </p:blipFill>
        <p:spPr>
          <a:xfrm>
            <a:off x="232588" y="3768696"/>
            <a:ext cx="8746312" cy="1875804"/>
          </a:xfrm>
          <a:prstGeom prst="rect">
            <a:avLst/>
          </a:prstGeom>
        </p:spPr>
      </p:pic>
      <p:pic>
        <p:nvPicPr>
          <p:cNvPr id="6" name="Picture 5"/>
          <p:cNvPicPr>
            <a:picLocks noChangeAspect="1"/>
          </p:cNvPicPr>
          <p:nvPr/>
        </p:nvPicPr>
        <p:blipFill>
          <a:blip r:embed="rId6"/>
          <a:stretch>
            <a:fillRect/>
          </a:stretch>
        </p:blipFill>
        <p:spPr>
          <a:xfrm>
            <a:off x="6036411" y="2410445"/>
            <a:ext cx="405746" cy="393066"/>
          </a:xfrm>
          <a:prstGeom prst="rect">
            <a:avLst/>
          </a:prstGeom>
        </p:spPr>
      </p:pic>
      <p:pic>
        <p:nvPicPr>
          <p:cNvPr id="7" name="Picture 6"/>
          <p:cNvPicPr>
            <a:picLocks noChangeAspect="1"/>
          </p:cNvPicPr>
          <p:nvPr/>
        </p:nvPicPr>
        <p:blipFill>
          <a:blip r:embed="rId7"/>
          <a:stretch>
            <a:fillRect/>
          </a:stretch>
        </p:blipFill>
        <p:spPr>
          <a:xfrm>
            <a:off x="5410563" y="2923573"/>
            <a:ext cx="348687" cy="348687"/>
          </a:xfrm>
          <a:prstGeom prst="rect">
            <a:avLst/>
          </a:prstGeom>
        </p:spPr>
      </p:pic>
      <p:sp>
        <p:nvSpPr>
          <p:cNvPr id="8" name="Rectangle 7"/>
          <p:cNvSpPr/>
          <p:nvPr/>
        </p:nvSpPr>
        <p:spPr>
          <a:xfrm>
            <a:off x="607523" y="5644500"/>
            <a:ext cx="5834633" cy="646331"/>
          </a:xfrm>
          <a:prstGeom prst="rect">
            <a:avLst/>
          </a:prstGeom>
        </p:spPr>
        <p:txBody>
          <a:bodyPr wrap="square">
            <a:spAutoFit/>
          </a:bodyPr>
          <a:lstStyle/>
          <a:p>
            <a:pPr marL="571500" indent="-571500"/>
            <a:r>
              <a:rPr lang="en-US" dirty="0" smtClean="0"/>
              <a:t>Note: If you are editing an existing application, you may not see some of the screens that follow in this guidance.</a:t>
            </a:r>
            <a:endParaRPr lang="en-US" dirty="0"/>
          </a:p>
        </p:txBody>
      </p:sp>
      <p:sp>
        <p:nvSpPr>
          <p:cNvPr id="9" name="Rectangle 8"/>
          <p:cNvSpPr/>
          <p:nvPr/>
        </p:nvSpPr>
        <p:spPr>
          <a:xfrm>
            <a:off x="1047750" y="4850873"/>
            <a:ext cx="1133475" cy="187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smtClean="0">
                <a:solidFill>
                  <a:schemeClr val="tx1"/>
                </a:solidFill>
              </a:rPr>
              <a:t>Example Farm 1</a:t>
            </a:r>
            <a:endParaRPr lang="en-US" sz="1600" dirty="0">
              <a:solidFill>
                <a:schemeClr val="tx1"/>
              </a:solidFill>
            </a:endParaRPr>
          </a:p>
        </p:txBody>
      </p:sp>
      <p:pic>
        <p:nvPicPr>
          <p:cNvPr id="10" name="Rev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15400" y="19609"/>
            <a:ext cx="228600" cy="228600"/>
          </a:xfrm>
          <a:prstGeom prst="rect">
            <a:avLst/>
          </a:prstGeom>
        </p:spPr>
      </p:pic>
    </p:spTree>
    <p:extLst>
      <p:ext uri="{BB962C8B-B14F-4D97-AF65-F5344CB8AC3E}">
        <p14:creationId xmlns:p14="http://schemas.microsoft.com/office/powerpoint/2010/main" val="274259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Permit application selection guide</a:t>
            </a:r>
            <a:endParaRPr lang="en-US" dirty="0"/>
          </a:p>
        </p:txBody>
      </p:sp>
      <p:sp>
        <p:nvSpPr>
          <p:cNvPr id="3" name="Content Placeholder 2"/>
          <p:cNvSpPr>
            <a:spLocks noGrp="1"/>
          </p:cNvSpPr>
          <p:nvPr>
            <p:ph sz="quarter" idx="1"/>
          </p:nvPr>
        </p:nvSpPr>
        <p:spPr>
          <a:xfrm>
            <a:off x="612648" y="1600199"/>
            <a:ext cx="8153400" cy="4602193"/>
          </a:xfrm>
        </p:spPr>
        <p:txBody>
          <a:bodyPr>
            <a:normAutofit fontScale="77500" lnSpcReduction="20000"/>
          </a:bodyPr>
          <a:lstStyle/>
          <a:p>
            <a:r>
              <a:rPr lang="en-US" dirty="0" smtClean="0"/>
              <a:t>Interactive guide to determine the type of permit you need</a:t>
            </a:r>
          </a:p>
          <a:p>
            <a:pPr lvl="1"/>
            <a:r>
              <a:rPr lang="en-US" dirty="0"/>
              <a:t>Hyperlinks are provided in the guide for help with </a:t>
            </a:r>
            <a:r>
              <a:rPr lang="en-US" dirty="0" smtClean="0"/>
              <a:t>questions</a:t>
            </a:r>
          </a:p>
          <a:p>
            <a:pPr>
              <a:spcBef>
                <a:spcPts val="2400"/>
              </a:spcBef>
            </a:pPr>
            <a:r>
              <a:rPr lang="en-US" dirty="0" smtClean="0"/>
              <a:t>Answer </a:t>
            </a:r>
            <a:r>
              <a:rPr lang="en-US" dirty="0"/>
              <a:t>the </a:t>
            </a:r>
            <a:r>
              <a:rPr lang="en-US" dirty="0" smtClean="0"/>
              <a:t>yes/no questions to start the process</a:t>
            </a:r>
            <a:endParaRPr lang="en-US" dirty="0"/>
          </a:p>
          <a:p>
            <a:pPr marL="569913" lvl="1" indent="-223838">
              <a:buFont typeface="+mj-lt"/>
              <a:buAutoNum type="arabicPeriod"/>
            </a:pPr>
            <a:r>
              <a:rPr lang="en-US" dirty="0" smtClean="0"/>
              <a:t>Facilities </a:t>
            </a:r>
            <a:r>
              <a:rPr lang="en-US" dirty="0"/>
              <a:t>with existing permits first </a:t>
            </a:r>
            <a:r>
              <a:rPr lang="en-US" dirty="0" smtClean="0"/>
              <a:t>asked… </a:t>
            </a:r>
          </a:p>
          <a:p>
            <a:pPr lvl="2"/>
            <a:r>
              <a:rPr lang="en-US" dirty="0"/>
              <a:t>Do you need to modify your existing </a:t>
            </a:r>
            <a:r>
              <a:rPr lang="en-US" dirty="0" smtClean="0"/>
              <a:t>permit</a:t>
            </a:r>
          </a:p>
          <a:p>
            <a:pPr lvl="2"/>
            <a:r>
              <a:rPr lang="en-US" dirty="0" smtClean="0"/>
              <a:t>Is your permit expiring and you need to reapply for permit coverage</a:t>
            </a:r>
            <a:endParaRPr lang="en-US" dirty="0"/>
          </a:p>
          <a:p>
            <a:pPr marL="569913" lvl="1" indent="-223838">
              <a:buFont typeface="+mj-lt"/>
              <a:buAutoNum type="arabicPeriod"/>
            </a:pPr>
            <a:r>
              <a:rPr lang="en-US" dirty="0"/>
              <a:t>Do you need/want a NPDES permit</a:t>
            </a:r>
          </a:p>
          <a:p>
            <a:pPr marL="569913" lvl="1" indent="-223838">
              <a:buFont typeface="+mj-lt"/>
              <a:buAutoNum type="arabicPeriod"/>
            </a:pPr>
            <a:r>
              <a:rPr lang="en-US" dirty="0"/>
              <a:t>Do you need/want a SDS permit</a:t>
            </a:r>
          </a:p>
          <a:p>
            <a:pPr marL="569913" lvl="1" indent="-223838">
              <a:buFont typeface="+mj-lt"/>
              <a:buAutoNum type="arabicPeriod"/>
            </a:pPr>
            <a:r>
              <a:rPr lang="en-US" dirty="0"/>
              <a:t>Do you need an Interim permit to correct a pollution hazard</a:t>
            </a:r>
          </a:p>
          <a:p>
            <a:pPr marL="569913" lvl="1" indent="-223838">
              <a:buFont typeface="+mj-lt"/>
              <a:buAutoNum type="arabicPeriod"/>
            </a:pPr>
            <a:r>
              <a:rPr lang="en-US" dirty="0"/>
              <a:t>Do you need a CSF permit for construction of 300 or more </a:t>
            </a:r>
            <a:r>
              <a:rPr lang="en-US" dirty="0" smtClean="0"/>
              <a:t>AU</a:t>
            </a:r>
            <a:endParaRPr lang="en-US" dirty="0"/>
          </a:p>
          <a:p>
            <a:pPr>
              <a:spcBef>
                <a:spcPts val="2400"/>
              </a:spcBef>
            </a:pPr>
            <a:r>
              <a:rPr lang="en-US" dirty="0" smtClean="0"/>
              <a:t>When enough questions are answered the service will tell you what type of permit you will be applying for</a:t>
            </a:r>
          </a:p>
          <a:p>
            <a:pPr lvl="1"/>
            <a:r>
              <a:rPr lang="en-US" dirty="0" smtClean="0"/>
              <a:t>Click </a:t>
            </a:r>
            <a:r>
              <a:rPr lang="en-US" i="1" dirty="0" smtClean="0"/>
              <a:t>Continue</a:t>
            </a:r>
            <a:r>
              <a:rPr lang="en-US" dirty="0" smtClean="0"/>
              <a:t> to start that type of permit application</a:t>
            </a:r>
          </a:p>
        </p:txBody>
      </p:sp>
      <p:pic>
        <p:nvPicPr>
          <p:cNvPr id="5" name="Rev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15400" y="0"/>
            <a:ext cx="228600" cy="228600"/>
          </a:xfrm>
          <a:prstGeom prst="rect">
            <a:avLst/>
          </a:prstGeom>
        </p:spPr>
      </p:pic>
    </p:spTree>
    <p:extLst>
      <p:ext uri="{BB962C8B-B14F-4D97-AF65-F5344CB8AC3E}">
        <p14:creationId xmlns:p14="http://schemas.microsoft.com/office/powerpoint/2010/main" val="70966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2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Permit application process</a:t>
            </a:r>
            <a:endParaRPr lang="en-US" dirty="0"/>
          </a:p>
        </p:txBody>
      </p:sp>
      <p:sp>
        <p:nvSpPr>
          <p:cNvPr id="3" name="Content Placeholder 2"/>
          <p:cNvSpPr>
            <a:spLocks noGrp="1"/>
          </p:cNvSpPr>
          <p:nvPr>
            <p:ph sz="quarter" idx="1"/>
          </p:nvPr>
        </p:nvSpPr>
        <p:spPr/>
        <p:txBody>
          <a:bodyPr/>
          <a:lstStyle/>
          <a:p>
            <a:r>
              <a:rPr lang="en-US" dirty="0" smtClean="0"/>
              <a:t>Click a button below to learn how to use the online service to apply for that type of permit. </a:t>
            </a:r>
            <a:endParaRPr lang="en-US" dirty="0"/>
          </a:p>
        </p:txBody>
      </p:sp>
      <p:sp>
        <p:nvSpPr>
          <p:cNvPr id="4" name="Action Button: Custom 3">
            <a:hlinkClick r:id="" action="ppaction://customshow?id=37" highlightClick="1"/>
          </p:cNvPr>
          <p:cNvSpPr/>
          <p:nvPr/>
        </p:nvSpPr>
        <p:spPr>
          <a:xfrm>
            <a:off x="1047750" y="3000375"/>
            <a:ext cx="2971800" cy="942975"/>
          </a:xfrm>
          <a:prstGeom prst="actionButtonBlank">
            <a:avLst/>
          </a:prstGeom>
          <a:solidFill>
            <a:schemeClr val="bg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NPDES permits</a:t>
            </a:r>
            <a:br>
              <a:rPr lang="en-US" sz="2000" dirty="0" smtClean="0"/>
            </a:br>
            <a:r>
              <a:rPr lang="en-US" sz="2000" dirty="0" smtClean="0"/>
              <a:t>(General or Individual)</a:t>
            </a:r>
          </a:p>
        </p:txBody>
      </p:sp>
      <p:sp>
        <p:nvSpPr>
          <p:cNvPr id="5" name="Action Button: Custom 4">
            <a:hlinkClick r:id="" action="ppaction://customshow?id=37" highlightClick="1"/>
          </p:cNvPr>
          <p:cNvSpPr/>
          <p:nvPr/>
        </p:nvSpPr>
        <p:spPr>
          <a:xfrm>
            <a:off x="5067300" y="3000374"/>
            <a:ext cx="2971800" cy="942975"/>
          </a:xfrm>
          <a:prstGeom prst="actionButtonBlank">
            <a:avLst/>
          </a:prstGeom>
          <a:solidFill>
            <a:schemeClr val="bg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SDS permits</a:t>
            </a:r>
            <a:br>
              <a:rPr lang="en-US" sz="2000" dirty="0" smtClean="0"/>
            </a:br>
            <a:r>
              <a:rPr lang="en-US" sz="2000" dirty="0" smtClean="0"/>
              <a:t>(General or Individual)</a:t>
            </a:r>
          </a:p>
        </p:txBody>
      </p:sp>
      <p:sp>
        <p:nvSpPr>
          <p:cNvPr id="6" name="Action Button: Custom 5">
            <a:hlinkClick r:id="" action="ppaction://customshow?id=38" highlightClick="1"/>
          </p:cNvPr>
          <p:cNvSpPr/>
          <p:nvPr/>
        </p:nvSpPr>
        <p:spPr>
          <a:xfrm>
            <a:off x="1047750" y="4424362"/>
            <a:ext cx="2971800" cy="942975"/>
          </a:xfrm>
          <a:prstGeom prst="actionButtonBlank">
            <a:avLst/>
          </a:prstGeom>
          <a:solidFill>
            <a:schemeClr val="bg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CSF permits</a:t>
            </a:r>
          </a:p>
        </p:txBody>
      </p:sp>
      <p:sp>
        <p:nvSpPr>
          <p:cNvPr id="7" name="Action Button: Custom 6">
            <a:hlinkClick r:id="" action="ppaction://customshow?id=38" highlightClick="1"/>
          </p:cNvPr>
          <p:cNvSpPr/>
          <p:nvPr/>
        </p:nvSpPr>
        <p:spPr>
          <a:xfrm>
            <a:off x="5067300" y="4424361"/>
            <a:ext cx="2971800" cy="942975"/>
          </a:xfrm>
          <a:prstGeom prst="actionButtonBlank">
            <a:avLst/>
          </a:prstGeom>
          <a:solidFill>
            <a:schemeClr val="bg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Interim permits</a:t>
            </a:r>
          </a:p>
        </p:txBody>
      </p:sp>
      <p:sp>
        <p:nvSpPr>
          <p:cNvPr id="8" name="Rectangle 7"/>
          <p:cNvSpPr/>
          <p:nvPr/>
        </p:nvSpPr>
        <p:spPr>
          <a:xfrm rot="19800000">
            <a:off x="2378" y="186284"/>
            <a:ext cx="805516" cy="225349"/>
          </a:xfrm>
          <a:prstGeom prst="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Arial" panose="020B0604020202020204" pitchFamily="34" charset="0"/>
                <a:cs typeface="Arial" panose="020B0604020202020204" pitchFamily="34" charset="0"/>
              </a:rPr>
              <a:t>Interactive</a:t>
            </a:r>
            <a:endParaRPr lang="en-US" sz="1050" dirty="0">
              <a:solidFill>
                <a:schemeClr val="bg2">
                  <a:lumMod val="75000"/>
                </a:schemeClr>
              </a:solidFill>
              <a:latin typeface="Arial" panose="020B0604020202020204" pitchFamily="34" charset="0"/>
              <a:cs typeface="Arial" panose="020B0604020202020204" pitchFamily="34" charset="0"/>
            </a:endParaRPr>
          </a:p>
        </p:txBody>
      </p:sp>
      <p:pic>
        <p:nvPicPr>
          <p:cNvPr id="10" name="Rev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15400" y="0"/>
            <a:ext cx="228600" cy="228600"/>
          </a:xfrm>
          <a:prstGeom prst="rect">
            <a:avLst/>
          </a:prstGeom>
        </p:spPr>
      </p:pic>
    </p:spTree>
    <p:extLst>
      <p:ext uri="{BB962C8B-B14F-4D97-AF65-F5344CB8AC3E}">
        <p14:creationId xmlns:p14="http://schemas.microsoft.com/office/powerpoint/2010/main" val="113261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Permitting Table of Contents</a:t>
            </a:r>
            <a:br>
              <a:rPr lang="en-US" dirty="0" smtClean="0"/>
            </a:br>
            <a:r>
              <a:rPr lang="en-US" sz="2700" dirty="0" smtClean="0"/>
              <a:t>NPDES and SDS permits</a:t>
            </a:r>
            <a:endParaRPr lang="en-US" sz="2700" dirty="0"/>
          </a:p>
        </p:txBody>
      </p:sp>
      <p:sp>
        <p:nvSpPr>
          <p:cNvPr id="3" name="Content Placeholder 2"/>
          <p:cNvSpPr>
            <a:spLocks noGrp="1"/>
          </p:cNvSpPr>
          <p:nvPr>
            <p:ph sz="quarter" idx="1"/>
          </p:nvPr>
        </p:nvSpPr>
        <p:spPr>
          <a:xfrm>
            <a:off x="609600" y="2064020"/>
            <a:ext cx="3886200" cy="3965843"/>
          </a:xfrm>
        </p:spPr>
        <p:txBody>
          <a:bodyPr>
            <a:normAutofit fontScale="70000" lnSpcReduction="20000"/>
          </a:bodyPr>
          <a:lstStyle/>
          <a:p>
            <a:r>
              <a:rPr lang="en-US" dirty="0" smtClean="0">
                <a:hlinkClick r:id="" action="ppaction://customshow?id=12&amp;return=true"/>
              </a:rPr>
              <a:t>Navigating the service</a:t>
            </a:r>
            <a:endParaRPr lang="en-US" dirty="0" smtClean="0"/>
          </a:p>
          <a:p>
            <a:r>
              <a:rPr lang="en-US" dirty="0" smtClean="0">
                <a:hlinkClick r:id="" action="ppaction://customshow?id=13&amp;return=true"/>
              </a:rPr>
              <a:t>Application readiness</a:t>
            </a:r>
            <a:endParaRPr lang="en-US" dirty="0" smtClean="0"/>
          </a:p>
          <a:p>
            <a:r>
              <a:rPr lang="en-US" dirty="0" smtClean="0"/>
              <a:t>Facility general info</a:t>
            </a:r>
          </a:p>
          <a:p>
            <a:pPr lvl="1"/>
            <a:r>
              <a:rPr lang="en-US" dirty="0" smtClean="0">
                <a:hlinkClick r:id="" action="ppaction://customshow?id=14&amp;return=true"/>
              </a:rPr>
              <a:t>Name &amp; location</a:t>
            </a:r>
            <a:endParaRPr lang="en-US" dirty="0" smtClean="0">
              <a:hlinkClick r:id="" action="ppaction://customshow?id=15&amp;return=true"/>
            </a:endParaRPr>
          </a:p>
          <a:p>
            <a:pPr lvl="1"/>
            <a:r>
              <a:rPr lang="en-US" dirty="0" smtClean="0">
                <a:hlinkClick r:id="" action="ppaction://customshow?id=15&amp;return=true"/>
              </a:rPr>
              <a:t>Contacts</a:t>
            </a:r>
            <a:endParaRPr lang="en-US" dirty="0" smtClean="0"/>
          </a:p>
          <a:p>
            <a:pPr lvl="1"/>
            <a:r>
              <a:rPr lang="en-US" dirty="0" smtClean="0">
                <a:hlinkClick r:id="" action="ppaction://customshow?id=16&amp;return=true"/>
              </a:rPr>
              <a:t>Prevention opportunities</a:t>
            </a:r>
            <a:endParaRPr lang="en-US" dirty="0" smtClean="0"/>
          </a:p>
          <a:p>
            <a:r>
              <a:rPr lang="en-US" dirty="0" smtClean="0"/>
              <a:t>Facility components information</a:t>
            </a:r>
          </a:p>
          <a:p>
            <a:pPr lvl="1"/>
            <a:r>
              <a:rPr lang="en-US" dirty="0" smtClean="0">
                <a:hlinkClick r:id="" action="ppaction://customshow?id=17&amp;return=true"/>
              </a:rPr>
              <a:t>Animal holding areas</a:t>
            </a:r>
            <a:endParaRPr lang="en-US" dirty="0" smtClean="0"/>
          </a:p>
          <a:p>
            <a:pPr lvl="1"/>
            <a:r>
              <a:rPr lang="en-US" dirty="0" smtClean="0">
                <a:hlinkClick r:id="" action="ppaction://customshow?id=18&amp;return=true"/>
              </a:rPr>
              <a:t>Manure storage and </a:t>
            </a:r>
            <a:br>
              <a:rPr lang="en-US" dirty="0" smtClean="0">
                <a:hlinkClick r:id="" action="ppaction://customshow?id=18&amp;return=true"/>
              </a:rPr>
            </a:br>
            <a:r>
              <a:rPr lang="en-US" dirty="0" smtClean="0">
                <a:hlinkClick r:id="" action="ppaction://customshow?id=18&amp;return=true"/>
              </a:rPr>
              <a:t>treatment areas</a:t>
            </a:r>
            <a:endParaRPr lang="en-US" dirty="0" smtClean="0"/>
          </a:p>
          <a:p>
            <a:pPr lvl="1"/>
            <a:r>
              <a:rPr lang="en-US" dirty="0" smtClean="0">
                <a:hlinkClick r:id="" action="ppaction://customshow?id=19&amp;return=true"/>
              </a:rPr>
              <a:t>Feed storage areas</a:t>
            </a:r>
            <a:endParaRPr lang="en-US" dirty="0" smtClean="0"/>
          </a:p>
          <a:p>
            <a:pPr lvl="1"/>
            <a:r>
              <a:rPr lang="en-US" dirty="0" smtClean="0">
                <a:hlinkClick r:id="" action="ppaction://customshow?id=20&amp;return=true"/>
              </a:rPr>
              <a:t>Mortality management areas</a:t>
            </a:r>
            <a:endParaRPr lang="en-US" dirty="0" smtClean="0"/>
          </a:p>
          <a:p>
            <a:r>
              <a:rPr lang="en-US" dirty="0" smtClean="0">
                <a:hlinkClick r:id="" action="ppaction://customshow?id=21&amp;return=true"/>
              </a:rPr>
              <a:t>Air emissions plan</a:t>
            </a:r>
            <a:endParaRPr lang="en-US" dirty="0"/>
          </a:p>
        </p:txBody>
      </p:sp>
      <p:sp>
        <p:nvSpPr>
          <p:cNvPr id="5" name="Content Placeholder 4"/>
          <p:cNvSpPr>
            <a:spLocks noGrp="1"/>
          </p:cNvSpPr>
          <p:nvPr>
            <p:ph sz="quarter" idx="2"/>
          </p:nvPr>
        </p:nvSpPr>
        <p:spPr>
          <a:xfrm>
            <a:off x="4844901" y="2064021"/>
            <a:ext cx="3886200" cy="3750184"/>
          </a:xfrm>
        </p:spPr>
        <p:txBody>
          <a:bodyPr>
            <a:normAutofit fontScale="70000" lnSpcReduction="20000"/>
          </a:bodyPr>
          <a:lstStyle/>
          <a:p>
            <a:r>
              <a:rPr lang="en-US" dirty="0" smtClean="0">
                <a:hlinkClick r:id="" action="ppaction://customshow?id=22&amp;return=true"/>
              </a:rPr>
              <a:t>Sensitive areas</a:t>
            </a:r>
            <a:endParaRPr lang="en-US" dirty="0" smtClean="0"/>
          </a:p>
          <a:p>
            <a:r>
              <a:rPr lang="en-US" dirty="0" smtClean="0">
                <a:hlinkClick r:id="" action="ppaction://customshow?id=23&amp;return=true"/>
              </a:rPr>
              <a:t>Environmental review</a:t>
            </a:r>
            <a:endParaRPr lang="en-US" dirty="0" smtClean="0"/>
          </a:p>
          <a:p>
            <a:r>
              <a:rPr lang="en-US" dirty="0" smtClean="0">
                <a:hlinkClick r:id="" action="ppaction://customshow?id=24&amp;return=true"/>
              </a:rPr>
              <a:t>Facility monitoring</a:t>
            </a:r>
            <a:endParaRPr lang="en-US" dirty="0" smtClean="0"/>
          </a:p>
          <a:p>
            <a:r>
              <a:rPr lang="en-US" dirty="0" smtClean="0">
                <a:hlinkClick r:id="" action="ppaction://customshow?id=25&amp;return=true"/>
              </a:rPr>
              <a:t>Manure management</a:t>
            </a:r>
            <a:endParaRPr lang="en-US" dirty="0" smtClean="0"/>
          </a:p>
          <a:p>
            <a:r>
              <a:rPr lang="en-US" dirty="0" smtClean="0">
                <a:hlinkClick r:id="" action="ppaction://customshow?id=27&amp;return=true"/>
              </a:rPr>
              <a:t>Attachments</a:t>
            </a:r>
            <a:endParaRPr lang="en-US" dirty="0" smtClean="0"/>
          </a:p>
          <a:p>
            <a:r>
              <a:rPr lang="en-US" dirty="0" smtClean="0"/>
              <a:t>Signing and submitting the application</a:t>
            </a:r>
          </a:p>
          <a:p>
            <a:pPr lvl="1"/>
            <a:r>
              <a:rPr lang="en-US" dirty="0" smtClean="0">
                <a:hlinkClick r:id="" action="ppaction://customshow?id=28&amp;return=true"/>
              </a:rPr>
              <a:t>Summary</a:t>
            </a:r>
            <a:endParaRPr lang="en-US" dirty="0" smtClean="0"/>
          </a:p>
          <a:p>
            <a:pPr lvl="1"/>
            <a:r>
              <a:rPr lang="en-US" dirty="0" smtClean="0">
                <a:hlinkClick r:id="" action="ppaction://customshow?id=29&amp;return=true"/>
              </a:rPr>
              <a:t>Certification</a:t>
            </a:r>
            <a:endParaRPr lang="en-US" dirty="0" smtClean="0"/>
          </a:p>
          <a:p>
            <a:pPr lvl="1"/>
            <a:r>
              <a:rPr lang="en-US" dirty="0" smtClean="0">
                <a:hlinkClick r:id="" action="ppaction://customshow?id=30&amp;return=true"/>
              </a:rPr>
              <a:t>Payment of fees</a:t>
            </a:r>
            <a:endParaRPr lang="en-US" dirty="0" smtClean="0"/>
          </a:p>
          <a:p>
            <a:r>
              <a:rPr lang="en-US" dirty="0" smtClean="0">
                <a:hlinkClick r:id="" action="ppaction://customshow?id=31&amp;return=true"/>
              </a:rPr>
              <a:t>Application processing</a:t>
            </a:r>
            <a:endParaRPr lang="en-US" dirty="0" smtClean="0"/>
          </a:p>
        </p:txBody>
      </p:sp>
      <p:sp>
        <p:nvSpPr>
          <p:cNvPr id="9" name="TextBox 8"/>
          <p:cNvSpPr txBox="1"/>
          <p:nvPr/>
        </p:nvSpPr>
        <p:spPr>
          <a:xfrm>
            <a:off x="6788001" y="539181"/>
            <a:ext cx="2221195" cy="738664"/>
          </a:xfrm>
          <a:prstGeom prst="rect">
            <a:avLst/>
          </a:prstGeom>
          <a:noFill/>
        </p:spPr>
        <p:txBody>
          <a:bodyPr wrap="square" rtlCol="0">
            <a:spAutoFit/>
          </a:bodyPr>
          <a:lstStyle/>
          <a:p>
            <a:pPr algn="ctr"/>
            <a:r>
              <a:rPr lang="en-US" sz="1400" i="1" dirty="0" smtClean="0">
                <a:solidFill>
                  <a:schemeClr val="accent4"/>
                </a:solidFill>
              </a:rPr>
              <a:t>Click the blue home icon on any permitting slide to return to this Table of Contents</a:t>
            </a:r>
            <a:endParaRPr lang="en-US" sz="1400" i="1" dirty="0">
              <a:solidFill>
                <a:schemeClr val="accent4"/>
              </a:solidFill>
            </a:endParaRPr>
          </a:p>
        </p:txBody>
      </p:sp>
      <p:grpSp>
        <p:nvGrpSpPr>
          <p:cNvPr id="14" name="Group 13"/>
          <p:cNvGrpSpPr/>
          <p:nvPr/>
        </p:nvGrpSpPr>
        <p:grpSpPr>
          <a:xfrm>
            <a:off x="8403178" y="211923"/>
            <a:ext cx="369693" cy="365760"/>
            <a:chOff x="8403178" y="211923"/>
            <a:chExt cx="369693" cy="365760"/>
          </a:xfrm>
        </p:grpSpPr>
        <p:sp>
          <p:nvSpPr>
            <p:cNvPr id="11" name="Rectangle 10"/>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Home 11">
              <a:hlinkClick r:id="rId5"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730372" y="1598998"/>
            <a:ext cx="7690254" cy="400110"/>
          </a:xfrm>
          <a:prstGeom prst="rect">
            <a:avLst/>
          </a:prstGeom>
          <a:noFill/>
        </p:spPr>
        <p:txBody>
          <a:bodyPr wrap="square" rtlCol="0">
            <a:spAutoFit/>
          </a:bodyPr>
          <a:lstStyle/>
          <a:p>
            <a:pPr algn="ctr"/>
            <a:r>
              <a:rPr lang="en-US" sz="2000" b="1" i="1" u="sng" dirty="0" smtClean="0">
                <a:solidFill>
                  <a:schemeClr val="accent4"/>
                </a:solidFill>
              </a:rPr>
              <a:t>Click on any topic below for more info</a:t>
            </a:r>
            <a:endParaRPr lang="en-US" sz="2000" b="1" i="1" u="sng" dirty="0">
              <a:solidFill>
                <a:schemeClr val="accent4"/>
              </a:solidFill>
            </a:endParaRPr>
          </a:p>
        </p:txBody>
      </p:sp>
      <p:sp>
        <p:nvSpPr>
          <p:cNvPr id="15" name="Rectangle 14"/>
          <p:cNvSpPr/>
          <p:nvPr/>
        </p:nvSpPr>
        <p:spPr>
          <a:xfrm rot="19800000">
            <a:off x="2378" y="186284"/>
            <a:ext cx="805516" cy="225349"/>
          </a:xfrm>
          <a:prstGeom prst="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Arial" panose="020B0604020202020204" pitchFamily="34" charset="0"/>
                <a:cs typeface="Arial" panose="020B0604020202020204" pitchFamily="34" charset="0"/>
              </a:rPr>
              <a:t>Interactive</a:t>
            </a:r>
            <a:endParaRPr lang="en-US" sz="1050" dirty="0">
              <a:solidFill>
                <a:schemeClr val="bg2">
                  <a:lumMod val="75000"/>
                </a:schemeClr>
              </a:solidFill>
              <a:latin typeface="Arial" panose="020B0604020202020204" pitchFamily="34" charset="0"/>
              <a:cs typeface="Arial" panose="020B0604020202020204" pitchFamily="34" charset="0"/>
            </a:endParaRPr>
          </a:p>
        </p:txBody>
      </p:sp>
      <p:sp>
        <p:nvSpPr>
          <p:cNvPr id="19" name="Cloud 7">
            <a:hlinkClick r:id="" action="ppaction://customshow?id=32" highlightClick="1"/>
          </p:cNvPr>
          <p:cNvSpPr/>
          <p:nvPr/>
        </p:nvSpPr>
        <p:spPr>
          <a:xfrm>
            <a:off x="5920327" y="5607169"/>
            <a:ext cx="2810774" cy="92260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Click here to see info on all topics in one continuous slide show.</a:t>
            </a:r>
            <a:endParaRPr lang="en-US" sz="1200" i="1" dirty="0">
              <a:solidFill>
                <a:schemeClr val="bg1">
                  <a:lumMod val="65000"/>
                </a:schemeClr>
              </a:solidFill>
              <a:latin typeface="Arial" panose="020B0604020202020204" pitchFamily="34" charset="0"/>
              <a:cs typeface="Arial" panose="020B0604020202020204" pitchFamily="34" charset="0"/>
            </a:endParaRPr>
          </a:p>
        </p:txBody>
      </p:sp>
      <p:pic>
        <p:nvPicPr>
          <p:cNvPr id="6" name="Rev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4896" y="7221"/>
            <a:ext cx="228600" cy="228600"/>
          </a:xfrm>
          <a:prstGeom prst="rect">
            <a:avLst/>
          </a:prstGeom>
        </p:spPr>
      </p:pic>
    </p:spTree>
    <p:extLst>
      <p:ext uri="{BB962C8B-B14F-4D97-AF65-F5344CB8AC3E}">
        <p14:creationId xmlns:p14="http://schemas.microsoft.com/office/powerpoint/2010/main" val="911274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5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Permitting Table of Contents</a:t>
            </a:r>
            <a:br>
              <a:rPr lang="en-US" dirty="0" smtClean="0"/>
            </a:br>
            <a:r>
              <a:rPr lang="en-US" sz="2700" dirty="0" smtClean="0"/>
              <a:t>CSF and Interim permits</a:t>
            </a:r>
            <a:endParaRPr lang="en-US" sz="2700" dirty="0"/>
          </a:p>
        </p:txBody>
      </p:sp>
      <p:sp>
        <p:nvSpPr>
          <p:cNvPr id="3" name="Content Placeholder 2"/>
          <p:cNvSpPr>
            <a:spLocks noGrp="1"/>
          </p:cNvSpPr>
          <p:nvPr>
            <p:ph sz="quarter" idx="1"/>
          </p:nvPr>
        </p:nvSpPr>
        <p:spPr>
          <a:xfrm>
            <a:off x="609600" y="2064020"/>
            <a:ext cx="3886200" cy="3965843"/>
          </a:xfrm>
        </p:spPr>
        <p:txBody>
          <a:bodyPr>
            <a:normAutofit fontScale="85000" lnSpcReduction="20000"/>
          </a:bodyPr>
          <a:lstStyle/>
          <a:p>
            <a:r>
              <a:rPr lang="en-US" dirty="0" smtClean="0">
                <a:hlinkClick r:id="" action="ppaction://customshow?id=12&amp;return=true"/>
              </a:rPr>
              <a:t>Navigating the service</a:t>
            </a:r>
            <a:endParaRPr lang="en-US" dirty="0" smtClean="0"/>
          </a:p>
          <a:p>
            <a:r>
              <a:rPr lang="en-US" dirty="0" smtClean="0">
                <a:hlinkClick r:id="" action="ppaction://customshow?id=13&amp;return=true"/>
              </a:rPr>
              <a:t>Application readiness</a:t>
            </a:r>
            <a:endParaRPr lang="en-US" dirty="0" smtClean="0"/>
          </a:p>
          <a:p>
            <a:r>
              <a:rPr lang="en-US" dirty="0" smtClean="0"/>
              <a:t>Facility general info</a:t>
            </a:r>
          </a:p>
          <a:p>
            <a:pPr lvl="1"/>
            <a:r>
              <a:rPr lang="en-US" dirty="0" smtClean="0">
                <a:hlinkClick r:id="" action="ppaction://customshow?id=14&amp;return=true"/>
              </a:rPr>
              <a:t>Name &amp; location</a:t>
            </a:r>
            <a:endParaRPr lang="en-US" dirty="0" smtClean="0">
              <a:hlinkClick r:id="" action="ppaction://customshow?id=15&amp;return=true"/>
            </a:endParaRPr>
          </a:p>
          <a:p>
            <a:pPr lvl="1"/>
            <a:r>
              <a:rPr lang="en-US" dirty="0" smtClean="0">
                <a:hlinkClick r:id="" action="ppaction://customshow?id=33&amp;return=true"/>
              </a:rPr>
              <a:t>Contacts</a:t>
            </a:r>
            <a:endParaRPr lang="en-US" dirty="0" smtClean="0"/>
          </a:p>
          <a:p>
            <a:pPr lvl="1"/>
            <a:r>
              <a:rPr lang="en-US" dirty="0" smtClean="0">
                <a:hlinkClick r:id="" action="ppaction://customshow?id=16&amp;return=true"/>
              </a:rPr>
              <a:t>Prevention opportunities</a:t>
            </a:r>
            <a:endParaRPr lang="en-US" dirty="0" smtClean="0"/>
          </a:p>
          <a:p>
            <a:r>
              <a:rPr lang="en-US" dirty="0" smtClean="0"/>
              <a:t>Facility components information</a:t>
            </a:r>
          </a:p>
          <a:p>
            <a:pPr lvl="1"/>
            <a:r>
              <a:rPr lang="en-US" dirty="0" smtClean="0">
                <a:hlinkClick r:id="" action="ppaction://customshow?id=17&amp;return=true"/>
              </a:rPr>
              <a:t>Animal holding areas</a:t>
            </a:r>
            <a:endParaRPr lang="en-US" dirty="0" smtClean="0"/>
          </a:p>
          <a:p>
            <a:pPr lvl="1"/>
            <a:r>
              <a:rPr lang="en-US" dirty="0" smtClean="0">
                <a:hlinkClick r:id="" action="ppaction://customshow?id=18&amp;return=true"/>
              </a:rPr>
              <a:t>Manure storage and </a:t>
            </a:r>
            <a:br>
              <a:rPr lang="en-US" dirty="0" smtClean="0">
                <a:hlinkClick r:id="" action="ppaction://customshow?id=18&amp;return=true"/>
              </a:rPr>
            </a:br>
            <a:r>
              <a:rPr lang="en-US" dirty="0" smtClean="0">
                <a:hlinkClick r:id="" action="ppaction://customshow?id=18&amp;return=true"/>
              </a:rPr>
              <a:t>treatment areas</a:t>
            </a:r>
            <a:endParaRPr lang="en-US" dirty="0" smtClean="0"/>
          </a:p>
        </p:txBody>
      </p:sp>
      <p:sp>
        <p:nvSpPr>
          <p:cNvPr id="5" name="Content Placeholder 4"/>
          <p:cNvSpPr>
            <a:spLocks noGrp="1"/>
          </p:cNvSpPr>
          <p:nvPr>
            <p:ph sz="quarter" idx="2"/>
          </p:nvPr>
        </p:nvSpPr>
        <p:spPr>
          <a:xfrm>
            <a:off x="4844901" y="2064021"/>
            <a:ext cx="3886200" cy="3750184"/>
          </a:xfrm>
        </p:spPr>
        <p:txBody>
          <a:bodyPr>
            <a:normAutofit fontScale="85000" lnSpcReduction="20000"/>
          </a:bodyPr>
          <a:lstStyle/>
          <a:p>
            <a:r>
              <a:rPr lang="en-US" dirty="0" smtClean="0">
                <a:hlinkClick r:id="" action="ppaction://customshow?id=22&amp;return=true"/>
              </a:rPr>
              <a:t>Sensitive areas</a:t>
            </a:r>
            <a:endParaRPr lang="en-US" dirty="0" smtClean="0"/>
          </a:p>
          <a:p>
            <a:r>
              <a:rPr lang="en-US" dirty="0" smtClean="0">
                <a:hlinkClick r:id="" action="ppaction://customshow?id=23&amp;return=true"/>
              </a:rPr>
              <a:t>Environmental review</a:t>
            </a:r>
            <a:endParaRPr lang="en-US" dirty="0" smtClean="0"/>
          </a:p>
          <a:p>
            <a:r>
              <a:rPr lang="en-US" dirty="0" smtClean="0">
                <a:hlinkClick r:id="" action="ppaction://customshow?id=25&amp;return=true"/>
              </a:rPr>
              <a:t>Manure management</a:t>
            </a:r>
            <a:endParaRPr lang="en-US" dirty="0" smtClean="0"/>
          </a:p>
          <a:p>
            <a:r>
              <a:rPr lang="en-US" dirty="0" smtClean="0">
                <a:hlinkClick r:id="" action="ppaction://customshow?id=27&amp;return=true"/>
              </a:rPr>
              <a:t>Attachments</a:t>
            </a:r>
            <a:endParaRPr lang="en-US" dirty="0" smtClean="0"/>
          </a:p>
          <a:p>
            <a:r>
              <a:rPr lang="en-US" dirty="0" smtClean="0"/>
              <a:t>Signing and submitting the application</a:t>
            </a:r>
          </a:p>
          <a:p>
            <a:pPr lvl="1"/>
            <a:r>
              <a:rPr lang="en-US" dirty="0" smtClean="0">
                <a:hlinkClick r:id="" action="ppaction://customshow?id=28&amp;return=true"/>
              </a:rPr>
              <a:t>Summary</a:t>
            </a:r>
            <a:endParaRPr lang="en-US" dirty="0" smtClean="0"/>
          </a:p>
          <a:p>
            <a:pPr lvl="1"/>
            <a:r>
              <a:rPr lang="en-US" dirty="0" smtClean="0">
                <a:hlinkClick r:id="" action="ppaction://customshow?id=34&amp;return=true"/>
              </a:rPr>
              <a:t>Certification</a:t>
            </a:r>
            <a:endParaRPr lang="en-US" dirty="0" smtClean="0"/>
          </a:p>
          <a:p>
            <a:r>
              <a:rPr lang="en-US" dirty="0" smtClean="0">
                <a:hlinkClick r:id="" action="ppaction://customshow?id=35&amp;return=true"/>
              </a:rPr>
              <a:t>Application processing</a:t>
            </a:r>
            <a:endParaRPr lang="en-US" dirty="0" smtClean="0"/>
          </a:p>
        </p:txBody>
      </p:sp>
      <p:grpSp>
        <p:nvGrpSpPr>
          <p:cNvPr id="14" name="Group 13"/>
          <p:cNvGrpSpPr/>
          <p:nvPr/>
        </p:nvGrpSpPr>
        <p:grpSpPr>
          <a:xfrm>
            <a:off x="8403178" y="211923"/>
            <a:ext cx="369693" cy="365760"/>
            <a:chOff x="8403178" y="211923"/>
            <a:chExt cx="369693" cy="365760"/>
          </a:xfrm>
        </p:grpSpPr>
        <p:sp>
          <p:nvSpPr>
            <p:cNvPr id="11" name="Rectangle 10"/>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Home 11">
              <a:hlinkClick r:id="rId5"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730372" y="1598998"/>
            <a:ext cx="7690254" cy="400110"/>
          </a:xfrm>
          <a:prstGeom prst="rect">
            <a:avLst/>
          </a:prstGeom>
          <a:noFill/>
        </p:spPr>
        <p:txBody>
          <a:bodyPr wrap="square" rtlCol="0">
            <a:spAutoFit/>
          </a:bodyPr>
          <a:lstStyle/>
          <a:p>
            <a:pPr algn="ctr"/>
            <a:r>
              <a:rPr lang="en-US" sz="2000" b="1" i="1" u="sng" dirty="0" smtClean="0">
                <a:solidFill>
                  <a:schemeClr val="accent4"/>
                </a:solidFill>
              </a:rPr>
              <a:t>Click on any topic below for more info</a:t>
            </a:r>
            <a:endParaRPr lang="en-US" sz="2000" b="1" i="1" u="sng" dirty="0">
              <a:solidFill>
                <a:schemeClr val="accent4"/>
              </a:solidFill>
            </a:endParaRPr>
          </a:p>
        </p:txBody>
      </p:sp>
      <p:sp>
        <p:nvSpPr>
          <p:cNvPr id="19" name="Cloud 7">
            <a:hlinkClick r:id="" action="ppaction://customshow?id=36" highlightClick="1"/>
          </p:cNvPr>
          <p:cNvSpPr/>
          <p:nvPr/>
        </p:nvSpPr>
        <p:spPr>
          <a:xfrm>
            <a:off x="5920327" y="5607169"/>
            <a:ext cx="2810774" cy="92260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Click here to see info on all topics in one continuous slide show.</a:t>
            </a:r>
            <a:endParaRPr lang="en-US" sz="1200" i="1" dirty="0">
              <a:solidFill>
                <a:schemeClr val="bg1">
                  <a:lumMod val="65000"/>
                </a:schemeClr>
              </a:solidFill>
              <a:latin typeface="Arial" panose="020B0604020202020204" pitchFamily="34" charset="0"/>
              <a:cs typeface="Arial" panose="020B0604020202020204" pitchFamily="34" charset="0"/>
            </a:endParaRPr>
          </a:p>
        </p:txBody>
      </p:sp>
      <p:sp>
        <p:nvSpPr>
          <p:cNvPr id="15" name="Rectangle 14"/>
          <p:cNvSpPr/>
          <p:nvPr/>
        </p:nvSpPr>
        <p:spPr>
          <a:xfrm rot="19800000">
            <a:off x="2378" y="186284"/>
            <a:ext cx="805516" cy="225349"/>
          </a:xfrm>
          <a:prstGeom prst="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Arial" panose="020B0604020202020204" pitchFamily="34" charset="0"/>
                <a:cs typeface="Arial" panose="020B0604020202020204" pitchFamily="34" charset="0"/>
              </a:rPr>
              <a:t>Interactive</a:t>
            </a:r>
            <a:endParaRPr lang="en-US" sz="1050" dirty="0">
              <a:solidFill>
                <a:schemeClr val="bg2">
                  <a:lumMod val="75000"/>
                </a:schemeClr>
              </a:solidFill>
              <a:latin typeface="Arial" panose="020B0604020202020204" pitchFamily="34" charset="0"/>
              <a:cs typeface="Arial" panose="020B0604020202020204" pitchFamily="34" charset="0"/>
            </a:endParaRPr>
          </a:p>
        </p:txBody>
      </p:sp>
      <p:sp>
        <p:nvSpPr>
          <p:cNvPr id="16" name="TextBox 15"/>
          <p:cNvSpPr txBox="1"/>
          <p:nvPr/>
        </p:nvSpPr>
        <p:spPr>
          <a:xfrm>
            <a:off x="6701741" y="540824"/>
            <a:ext cx="2221195" cy="738664"/>
          </a:xfrm>
          <a:prstGeom prst="rect">
            <a:avLst/>
          </a:prstGeom>
          <a:noFill/>
        </p:spPr>
        <p:txBody>
          <a:bodyPr wrap="square" rtlCol="0">
            <a:spAutoFit/>
          </a:bodyPr>
          <a:lstStyle/>
          <a:p>
            <a:pPr algn="ctr"/>
            <a:r>
              <a:rPr lang="en-US" sz="1400" i="1" dirty="0" smtClean="0">
                <a:solidFill>
                  <a:schemeClr val="accent4"/>
                </a:solidFill>
              </a:rPr>
              <a:t>Click the blue home icon on any permitting slide to return to this Table of Contents</a:t>
            </a:r>
            <a:endParaRPr lang="en-US" sz="1400" i="1" dirty="0">
              <a:solidFill>
                <a:schemeClr val="accent4"/>
              </a:solidFill>
            </a:endParaRPr>
          </a:p>
        </p:txBody>
      </p:sp>
      <p:pic>
        <p:nvPicPr>
          <p:cNvPr id="6" name="Rev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2773316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1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The permit application is broken into sections displayed as tabs at the top of the screen	</a:t>
            </a:r>
          </a:p>
        </p:txBody>
      </p:sp>
      <p:sp>
        <p:nvSpPr>
          <p:cNvPr id="4" name="Content Placeholder 3"/>
          <p:cNvSpPr>
            <a:spLocks noGrp="1"/>
          </p:cNvSpPr>
          <p:nvPr>
            <p:ph sz="quarter" idx="2"/>
          </p:nvPr>
        </p:nvSpPr>
        <p:spPr>
          <a:xfrm>
            <a:off x="609600" y="4341471"/>
            <a:ext cx="8121501" cy="1767750"/>
          </a:xfrm>
        </p:spPr>
        <p:txBody>
          <a:bodyPr>
            <a:normAutofit fontScale="92500" lnSpcReduction="10000"/>
          </a:bodyPr>
          <a:lstStyle/>
          <a:p>
            <a:pPr lvl="1"/>
            <a:r>
              <a:rPr lang="en-US" dirty="0"/>
              <a:t>The section you are in is noted by an underline</a:t>
            </a:r>
          </a:p>
          <a:p>
            <a:pPr lvl="1"/>
            <a:r>
              <a:rPr lang="en-US" dirty="0"/>
              <a:t>You need to complete the tabs in order </a:t>
            </a:r>
          </a:p>
          <a:p>
            <a:pPr lvl="2"/>
            <a:r>
              <a:rPr lang="en-US" dirty="0"/>
              <a:t>Unavailable sections have faint gray tab text</a:t>
            </a:r>
          </a:p>
          <a:p>
            <a:r>
              <a:rPr lang="en-US" dirty="0"/>
              <a:t>You can come back later to edit a completed </a:t>
            </a:r>
            <a:r>
              <a:rPr lang="en-US" dirty="0" smtClean="0"/>
              <a:t>section</a:t>
            </a:r>
            <a:endParaRPr lang="en-US" dirty="0"/>
          </a:p>
        </p:txBody>
      </p:sp>
      <p:grpSp>
        <p:nvGrpSpPr>
          <p:cNvPr id="5" name="Group 4"/>
          <p:cNvGrpSpPr/>
          <p:nvPr/>
        </p:nvGrpSpPr>
        <p:grpSpPr>
          <a:xfrm>
            <a:off x="582211" y="2675850"/>
            <a:ext cx="8121650" cy="1378041"/>
            <a:chOff x="582211" y="2529362"/>
            <a:chExt cx="8121650" cy="1378041"/>
          </a:xfrm>
        </p:grpSpPr>
        <p:pic>
          <p:nvPicPr>
            <p:cNvPr id="10" name="Content Placeholder 5"/>
            <p:cNvPicPr>
              <a:picLocks noChangeAspect="1"/>
            </p:cNvPicPr>
            <p:nvPr/>
          </p:nvPicPr>
          <p:blipFill>
            <a:blip r:embed="rId5"/>
            <a:stretch>
              <a:fillRect/>
            </a:stretch>
          </p:blipFill>
          <p:spPr>
            <a:xfrm>
              <a:off x="582211" y="2529362"/>
              <a:ext cx="8121650" cy="1378041"/>
            </a:xfrm>
            <a:prstGeom prst="rect">
              <a:avLst/>
            </a:prstGeom>
          </p:spPr>
        </p:pic>
        <p:sp>
          <p:nvSpPr>
            <p:cNvPr id="7" name="Rectangle 6"/>
            <p:cNvSpPr/>
            <p:nvPr/>
          </p:nvSpPr>
          <p:spPr>
            <a:xfrm>
              <a:off x="644104" y="3197430"/>
              <a:ext cx="2241550" cy="11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smtClean="0">
                  <a:solidFill>
                    <a:schemeClr val="tx1"/>
                  </a:solidFill>
                </a:rPr>
                <a:t>Example Farm 1       Permit ID: New</a:t>
              </a:r>
              <a:endParaRPr lang="en-US" sz="1600" dirty="0">
                <a:solidFill>
                  <a:schemeClr val="tx1"/>
                </a:solidFill>
              </a:endParaRPr>
            </a:p>
          </p:txBody>
        </p:sp>
        <p:sp>
          <p:nvSpPr>
            <p:cNvPr id="8" name="Rectangle 7"/>
            <p:cNvSpPr/>
            <p:nvPr/>
          </p:nvSpPr>
          <p:spPr>
            <a:xfrm>
              <a:off x="3088137" y="2529362"/>
              <a:ext cx="847725" cy="37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8403178" y="211923"/>
            <a:ext cx="369693" cy="365760"/>
            <a:chOff x="8403178" y="211923"/>
            <a:chExt cx="369693" cy="365760"/>
          </a:xfrm>
        </p:grpSpPr>
        <p:sp>
          <p:nvSpPr>
            <p:cNvPr id="17" name="Rectangle 16"/>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Home 17">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Rev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51879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9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 </a:t>
            </a:r>
            <a:r>
              <a:rPr lang="en-US" sz="2000" dirty="0" smtClean="0"/>
              <a:t>(continued)</a:t>
            </a:r>
            <a:endParaRPr lang="en-US" dirty="0"/>
          </a:p>
        </p:txBody>
      </p:sp>
      <p:sp>
        <p:nvSpPr>
          <p:cNvPr id="3" name="Content Placeholder 2"/>
          <p:cNvSpPr>
            <a:spLocks noGrp="1"/>
          </p:cNvSpPr>
          <p:nvPr>
            <p:ph sz="quarter" idx="1"/>
          </p:nvPr>
        </p:nvSpPr>
        <p:spPr/>
        <p:txBody>
          <a:bodyPr>
            <a:normAutofit/>
          </a:bodyPr>
          <a:lstStyle/>
          <a:p>
            <a:r>
              <a:rPr lang="en-US" dirty="0" smtClean="0"/>
              <a:t>Save and Next buttons at the bottom of the screen</a:t>
            </a:r>
          </a:p>
          <a:p>
            <a:pPr lvl="1"/>
            <a:r>
              <a:rPr lang="en-US" i="1" dirty="0" smtClean="0"/>
              <a:t>Save</a:t>
            </a:r>
            <a:r>
              <a:rPr lang="en-US" dirty="0" smtClean="0"/>
              <a:t> – saves the work on the page</a:t>
            </a:r>
          </a:p>
          <a:p>
            <a:pPr lvl="1"/>
            <a:r>
              <a:rPr lang="en-US" i="1" dirty="0" smtClean="0"/>
              <a:t>Next</a:t>
            </a:r>
            <a:r>
              <a:rPr lang="en-US" dirty="0" smtClean="0"/>
              <a:t> – saves the work and advances to the next section</a:t>
            </a:r>
          </a:p>
          <a:p>
            <a:pPr lvl="2"/>
            <a:r>
              <a:rPr lang="en-US" dirty="0"/>
              <a:t>When </a:t>
            </a:r>
            <a:r>
              <a:rPr lang="en-US" dirty="0" smtClean="0"/>
              <a:t>required </a:t>
            </a:r>
            <a:r>
              <a:rPr lang="en-US" dirty="0"/>
              <a:t>fields </a:t>
            </a:r>
            <a:r>
              <a:rPr lang="en-US" dirty="0" smtClean="0"/>
              <a:t>are missing </a:t>
            </a:r>
            <a:br>
              <a:rPr lang="en-US" dirty="0" smtClean="0"/>
            </a:br>
            <a:r>
              <a:rPr lang="en-US" dirty="0" smtClean="0"/>
              <a:t>the button is gray (not active)</a:t>
            </a:r>
          </a:p>
          <a:p>
            <a:pPr lvl="2"/>
            <a:r>
              <a:rPr lang="en-US" dirty="0" smtClean="0"/>
              <a:t>When all required fields are complete </a:t>
            </a:r>
            <a:br>
              <a:rPr lang="en-US" dirty="0" smtClean="0"/>
            </a:br>
            <a:r>
              <a:rPr lang="en-US" dirty="0" smtClean="0"/>
              <a:t>it turns blue (active)</a:t>
            </a:r>
          </a:p>
          <a:p>
            <a:pPr lvl="2"/>
            <a:r>
              <a:rPr lang="en-US" dirty="0" smtClean="0"/>
              <a:t>Required fields are marked with an *</a:t>
            </a:r>
          </a:p>
        </p:txBody>
      </p:sp>
      <p:pic>
        <p:nvPicPr>
          <p:cNvPr id="7" name="Picture 6"/>
          <p:cNvPicPr>
            <a:picLocks noChangeAspect="1"/>
          </p:cNvPicPr>
          <p:nvPr/>
        </p:nvPicPr>
        <p:blipFill>
          <a:blip r:embed="rId5"/>
          <a:stretch>
            <a:fillRect/>
          </a:stretch>
        </p:blipFill>
        <p:spPr>
          <a:xfrm>
            <a:off x="3657500" y="5219669"/>
            <a:ext cx="1428949" cy="438211"/>
          </a:xfrm>
          <a:prstGeom prst="rect">
            <a:avLst/>
          </a:prstGeom>
        </p:spPr>
      </p:pic>
      <p:grpSp>
        <p:nvGrpSpPr>
          <p:cNvPr id="11" name="Group 10"/>
          <p:cNvGrpSpPr/>
          <p:nvPr/>
        </p:nvGrpSpPr>
        <p:grpSpPr>
          <a:xfrm>
            <a:off x="8403178" y="211923"/>
            <a:ext cx="369693" cy="365760"/>
            <a:chOff x="8403178" y="211923"/>
            <a:chExt cx="369693" cy="365760"/>
          </a:xfrm>
        </p:grpSpPr>
        <p:sp>
          <p:nvSpPr>
            <p:cNvPr id="12" name="Rectangle 11"/>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Home 12">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Rev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2380799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2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Helpful tips</a:t>
            </a:r>
            <a:endParaRPr lang="en-US" dirty="0"/>
          </a:p>
        </p:txBody>
      </p:sp>
      <p:sp>
        <p:nvSpPr>
          <p:cNvPr id="3" name="Content Placeholder 2"/>
          <p:cNvSpPr>
            <a:spLocks noGrp="1"/>
          </p:cNvSpPr>
          <p:nvPr>
            <p:ph sz="quarter" idx="1"/>
          </p:nvPr>
        </p:nvSpPr>
        <p:spPr/>
        <p:txBody>
          <a:bodyPr>
            <a:normAutofit/>
          </a:bodyPr>
          <a:lstStyle/>
          <a:p>
            <a:r>
              <a:rPr lang="en-US" dirty="0"/>
              <a:t>Hovering </a:t>
            </a:r>
            <a:r>
              <a:rPr lang="en-US" dirty="0" smtClean="0"/>
              <a:t>your cursor over </a:t>
            </a:r>
            <a:r>
              <a:rPr lang="en-US" dirty="0"/>
              <a:t>data entry fields </a:t>
            </a:r>
            <a:r>
              <a:rPr lang="en-US" dirty="0" smtClean="0"/>
              <a:t>and drop down lists reveals </a:t>
            </a:r>
            <a:r>
              <a:rPr lang="en-US" dirty="0"/>
              <a:t>help </a:t>
            </a:r>
            <a:r>
              <a:rPr lang="en-US" dirty="0" smtClean="0"/>
              <a:t>text </a:t>
            </a:r>
            <a:r>
              <a:rPr lang="en-US" sz="2000" dirty="0" smtClean="0"/>
              <a:t>(when available)</a:t>
            </a:r>
          </a:p>
          <a:p>
            <a:r>
              <a:rPr lang="en-US" dirty="0" smtClean="0"/>
              <a:t>Hover over any info icons    for </a:t>
            </a:r>
            <a:r>
              <a:rPr lang="en-US" dirty="0"/>
              <a:t>more info</a:t>
            </a:r>
          </a:p>
          <a:p>
            <a:r>
              <a:rPr lang="en-US" dirty="0" smtClean="0"/>
              <a:t>Required fields are marked with an *</a:t>
            </a:r>
          </a:p>
          <a:p>
            <a:r>
              <a:rPr lang="en-US" dirty="0" smtClean="0"/>
              <a:t>The pencil icon    is clicked to edit information</a:t>
            </a:r>
          </a:p>
          <a:p>
            <a:r>
              <a:rPr lang="en-US" dirty="0" smtClean="0"/>
              <a:t>The trash can icon    is clicked to delete information</a:t>
            </a:r>
          </a:p>
        </p:txBody>
      </p:sp>
      <p:pic>
        <p:nvPicPr>
          <p:cNvPr id="4" name="Picture 3"/>
          <p:cNvPicPr>
            <a:picLocks noChangeAspect="1"/>
          </p:cNvPicPr>
          <p:nvPr/>
        </p:nvPicPr>
        <p:blipFill>
          <a:blip r:embed="rId5"/>
          <a:stretch>
            <a:fillRect/>
          </a:stretch>
        </p:blipFill>
        <p:spPr>
          <a:xfrm>
            <a:off x="3675751" y="4248422"/>
            <a:ext cx="291502" cy="414241"/>
          </a:xfrm>
          <a:prstGeom prst="rect">
            <a:avLst/>
          </a:prstGeom>
        </p:spPr>
      </p:pic>
      <p:pic>
        <p:nvPicPr>
          <p:cNvPr id="5" name="Picture 4"/>
          <p:cNvPicPr>
            <a:picLocks noChangeAspect="1"/>
          </p:cNvPicPr>
          <p:nvPr/>
        </p:nvPicPr>
        <p:blipFill rotWithShape="1">
          <a:blip r:embed="rId6"/>
          <a:srcRect l="13716" t="14834" r="-1" b="-1"/>
          <a:stretch/>
        </p:blipFill>
        <p:spPr>
          <a:xfrm>
            <a:off x="3166735" y="3790213"/>
            <a:ext cx="361039" cy="308846"/>
          </a:xfrm>
          <a:prstGeom prst="rect">
            <a:avLst/>
          </a:prstGeom>
        </p:spPr>
      </p:pic>
      <p:pic>
        <p:nvPicPr>
          <p:cNvPr id="6" name="Picture 5"/>
          <p:cNvPicPr>
            <a:picLocks noChangeAspect="1"/>
          </p:cNvPicPr>
          <p:nvPr/>
        </p:nvPicPr>
        <p:blipFill>
          <a:blip r:embed="rId7"/>
          <a:stretch>
            <a:fillRect/>
          </a:stretch>
        </p:blipFill>
        <p:spPr>
          <a:xfrm>
            <a:off x="4789424" y="2692580"/>
            <a:ext cx="297025" cy="334153"/>
          </a:xfrm>
          <a:prstGeom prst="rect">
            <a:avLst/>
          </a:prstGeom>
        </p:spPr>
      </p:pic>
      <p:grpSp>
        <p:nvGrpSpPr>
          <p:cNvPr id="9" name="Group 8"/>
          <p:cNvGrpSpPr/>
          <p:nvPr/>
        </p:nvGrpSpPr>
        <p:grpSpPr>
          <a:xfrm>
            <a:off x="8403178" y="211923"/>
            <a:ext cx="369693" cy="365760"/>
            <a:chOff x="8403178" y="211923"/>
            <a:chExt cx="369693" cy="365760"/>
          </a:xfrm>
        </p:grpSpPr>
        <p:sp>
          <p:nvSpPr>
            <p:cNvPr id="10" name="Rectangle 9"/>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Home 10">
              <a:hlinkClick r:id="rId8"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Rev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15400" y="0"/>
            <a:ext cx="228600" cy="228600"/>
          </a:xfrm>
          <a:prstGeom prst="rect">
            <a:avLst/>
          </a:prstGeom>
        </p:spPr>
      </p:pic>
    </p:spTree>
    <p:extLst>
      <p:ext uri="{BB962C8B-B14F-4D97-AF65-F5344CB8AC3E}">
        <p14:creationId xmlns:p14="http://schemas.microsoft.com/office/powerpoint/2010/main" val="34925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4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Pre-populated information</a:t>
            </a:r>
            <a:endParaRPr lang="en-US" dirty="0"/>
          </a:p>
        </p:txBody>
      </p:sp>
      <p:sp>
        <p:nvSpPr>
          <p:cNvPr id="3" name="Content Placeholder 2"/>
          <p:cNvSpPr>
            <a:spLocks noGrp="1"/>
          </p:cNvSpPr>
          <p:nvPr>
            <p:ph sz="quarter" idx="1"/>
          </p:nvPr>
        </p:nvSpPr>
        <p:spPr/>
        <p:txBody>
          <a:bodyPr>
            <a:normAutofit/>
          </a:bodyPr>
          <a:lstStyle/>
          <a:p>
            <a:r>
              <a:rPr lang="en-US" dirty="0" smtClean="0"/>
              <a:t>If the facility has/had a permit with the MPCA some application information will be pre-populated</a:t>
            </a:r>
          </a:p>
          <a:p>
            <a:pPr lvl="1"/>
            <a:r>
              <a:rPr lang="en-US" dirty="0" smtClean="0"/>
              <a:t>Always review this information</a:t>
            </a:r>
          </a:p>
          <a:p>
            <a:pPr lvl="1"/>
            <a:r>
              <a:rPr lang="en-US" dirty="0" smtClean="0"/>
              <a:t>Correct any mistakes</a:t>
            </a:r>
          </a:p>
          <a:p>
            <a:pPr lvl="1"/>
            <a:r>
              <a:rPr lang="en-US" dirty="0" smtClean="0"/>
              <a:t>Update with new info where necessary</a:t>
            </a:r>
          </a:p>
          <a:p>
            <a:pPr lvl="1"/>
            <a:r>
              <a:rPr lang="en-US" dirty="0" smtClean="0"/>
              <a:t>Change something you didn’t mean to</a:t>
            </a:r>
          </a:p>
          <a:p>
            <a:pPr lvl="2"/>
            <a:r>
              <a:rPr lang="en-US" dirty="0" smtClean="0"/>
              <a:t>Original existing info displayed below data entry blank</a:t>
            </a:r>
          </a:p>
          <a:p>
            <a:pPr lvl="2"/>
            <a:endParaRPr lang="en-US" dirty="0" smtClean="0"/>
          </a:p>
          <a:p>
            <a:pPr lvl="2"/>
            <a:endParaRPr lang="en-US" dirty="0"/>
          </a:p>
          <a:p>
            <a:pPr marL="0" lvl="3" indent="0">
              <a:buNone/>
            </a:pPr>
            <a:endParaRPr lang="en-US" dirty="0" smtClean="0"/>
          </a:p>
        </p:txBody>
      </p:sp>
      <p:pic>
        <p:nvPicPr>
          <p:cNvPr id="4" name="Picture 3"/>
          <p:cNvPicPr>
            <a:picLocks noChangeAspect="1"/>
          </p:cNvPicPr>
          <p:nvPr/>
        </p:nvPicPr>
        <p:blipFill>
          <a:blip r:embed="rId5"/>
          <a:stretch>
            <a:fillRect/>
          </a:stretch>
        </p:blipFill>
        <p:spPr>
          <a:xfrm>
            <a:off x="1494722" y="4996414"/>
            <a:ext cx="2533813" cy="820374"/>
          </a:xfrm>
          <a:prstGeom prst="rect">
            <a:avLst/>
          </a:prstGeom>
        </p:spPr>
      </p:pic>
      <p:sp>
        <p:nvSpPr>
          <p:cNvPr id="5" name="Up Arrow 4"/>
          <p:cNvSpPr/>
          <p:nvPr/>
        </p:nvSpPr>
        <p:spPr>
          <a:xfrm rot="16200000">
            <a:off x="2630249" y="5475201"/>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8403178" y="211923"/>
            <a:ext cx="369693" cy="365760"/>
            <a:chOff x="8403178" y="211923"/>
            <a:chExt cx="369693" cy="365760"/>
          </a:xfrm>
        </p:grpSpPr>
        <p:sp>
          <p:nvSpPr>
            <p:cNvPr id="8" name="Rectangle 7"/>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Rev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310939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0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Setting up an account</a:t>
            </a:r>
            <a:endParaRPr lang="en-US" dirty="0"/>
          </a:p>
        </p:txBody>
      </p:sp>
      <p:sp>
        <p:nvSpPr>
          <p:cNvPr id="3" name="Content Placeholder 2"/>
          <p:cNvSpPr>
            <a:spLocks noGrp="1"/>
          </p:cNvSpPr>
          <p:nvPr>
            <p:ph sz="quarter" idx="1"/>
          </p:nvPr>
        </p:nvSpPr>
        <p:spPr>
          <a:xfrm>
            <a:off x="612648" y="1600199"/>
            <a:ext cx="8153400" cy="4569489"/>
          </a:xfrm>
        </p:spPr>
        <p:txBody>
          <a:bodyPr>
            <a:normAutofit/>
          </a:bodyPr>
          <a:lstStyle/>
          <a:p>
            <a:pPr>
              <a:spcBef>
                <a:spcPts val="0"/>
              </a:spcBef>
            </a:pPr>
            <a:r>
              <a:rPr lang="en-US" dirty="0" smtClean="0"/>
              <a:t>An owner of the feedlot must set up an account</a:t>
            </a:r>
          </a:p>
          <a:p>
            <a:pPr lvl="1">
              <a:spcBef>
                <a:spcPts val="0"/>
              </a:spcBef>
            </a:pPr>
            <a:r>
              <a:rPr lang="en-US" dirty="0" smtClean="0"/>
              <a:t>Even if a consultant completes the application</a:t>
            </a:r>
          </a:p>
          <a:p>
            <a:pPr lvl="2">
              <a:spcBef>
                <a:spcPts val="0"/>
              </a:spcBef>
            </a:pPr>
            <a:r>
              <a:rPr lang="en-US" dirty="0" smtClean="0"/>
              <a:t>An owner account is required in order to </a:t>
            </a:r>
            <a:br>
              <a:rPr lang="en-US" dirty="0" smtClean="0"/>
            </a:br>
            <a:r>
              <a:rPr lang="en-US" dirty="0" smtClean="0"/>
              <a:t>“sign” the application prior to submittal</a:t>
            </a:r>
          </a:p>
          <a:p>
            <a:pPr lvl="3">
              <a:spcBef>
                <a:spcPts val="0"/>
              </a:spcBef>
            </a:pPr>
            <a:endParaRPr lang="en-US" dirty="0" smtClean="0"/>
          </a:p>
          <a:p>
            <a:pPr lvl="1">
              <a:spcBef>
                <a:spcPts val="0"/>
              </a:spcBef>
            </a:pPr>
            <a:r>
              <a:rPr lang="en-US" dirty="0" smtClean="0"/>
              <a:t>You only need one account if you own multiple feedlots</a:t>
            </a:r>
          </a:p>
          <a:p>
            <a:pPr lvl="3">
              <a:spcBef>
                <a:spcPts val="0"/>
              </a:spcBef>
            </a:pPr>
            <a:endParaRPr lang="en-US" dirty="0" smtClean="0"/>
          </a:p>
          <a:p>
            <a:pPr lvl="1">
              <a:spcBef>
                <a:spcPts val="0"/>
              </a:spcBef>
            </a:pPr>
            <a:r>
              <a:rPr lang="en-US" dirty="0" smtClean="0"/>
              <a:t>If you have an account for the feedlot registration service you do not need to set up another account</a:t>
            </a:r>
          </a:p>
        </p:txBody>
      </p:sp>
      <p:pic>
        <p:nvPicPr>
          <p:cNvPr id="5" name="Media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15400" y="0"/>
            <a:ext cx="228600" cy="228600"/>
          </a:xfrm>
          <a:prstGeom prst="rect">
            <a:avLst/>
          </a:prstGeom>
        </p:spPr>
      </p:pic>
    </p:spTree>
    <p:extLst>
      <p:ext uri="{BB962C8B-B14F-4D97-AF65-F5344CB8AC3E}">
        <p14:creationId xmlns:p14="http://schemas.microsoft.com/office/powerpoint/2010/main" val="2026903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0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Application </a:t>
            </a:r>
            <a:r>
              <a:rPr lang="en-US" dirty="0" smtClean="0"/>
              <a:t>readiness </a:t>
            </a:r>
            <a:endParaRPr lang="en-US" dirty="0"/>
          </a:p>
        </p:txBody>
      </p:sp>
      <p:sp>
        <p:nvSpPr>
          <p:cNvPr id="3" name="Content Placeholder 2"/>
          <p:cNvSpPr>
            <a:spLocks noGrp="1"/>
          </p:cNvSpPr>
          <p:nvPr>
            <p:ph sz="quarter" idx="1"/>
          </p:nvPr>
        </p:nvSpPr>
        <p:spPr>
          <a:xfrm>
            <a:off x="612648" y="1600199"/>
            <a:ext cx="8153400" cy="4615405"/>
          </a:xfrm>
        </p:spPr>
        <p:txBody>
          <a:bodyPr>
            <a:normAutofit fontScale="92500" lnSpcReduction="10000"/>
          </a:bodyPr>
          <a:lstStyle/>
          <a:p>
            <a:r>
              <a:rPr lang="en-US" dirty="0" smtClean="0"/>
              <a:t>Informs you of supporting documents that are or may be required to complete your application</a:t>
            </a:r>
          </a:p>
          <a:p>
            <a:pPr lvl="1"/>
            <a:r>
              <a:rPr lang="en-US" dirty="0" smtClean="0"/>
              <a:t>Answer some yes/no questions to determine what supporting documents are required</a:t>
            </a:r>
          </a:p>
          <a:p>
            <a:pPr lvl="2"/>
            <a:r>
              <a:rPr lang="en-US" dirty="0" smtClean="0"/>
              <a:t>All </a:t>
            </a:r>
            <a:r>
              <a:rPr lang="en-US" dirty="0"/>
              <a:t>required documents must be </a:t>
            </a:r>
            <a:r>
              <a:rPr lang="en-US" dirty="0" smtClean="0"/>
              <a:t>included </a:t>
            </a:r>
            <a:r>
              <a:rPr lang="en-US" dirty="0"/>
              <a:t>before </a:t>
            </a:r>
            <a:r>
              <a:rPr lang="en-US" dirty="0" smtClean="0"/>
              <a:t/>
            </a:r>
            <a:br>
              <a:rPr lang="en-US" dirty="0" smtClean="0"/>
            </a:br>
            <a:r>
              <a:rPr lang="en-US" dirty="0" smtClean="0"/>
              <a:t>application </a:t>
            </a:r>
            <a:r>
              <a:rPr lang="en-US" dirty="0"/>
              <a:t>submittal is </a:t>
            </a:r>
            <a:r>
              <a:rPr lang="en-US" dirty="0" smtClean="0"/>
              <a:t>allowed – such as…</a:t>
            </a:r>
          </a:p>
          <a:p>
            <a:pPr lvl="3"/>
            <a:r>
              <a:rPr lang="en-US" dirty="0"/>
              <a:t>Manure Management Plan (MMP</a:t>
            </a:r>
            <a:r>
              <a:rPr lang="en-US" dirty="0" smtClean="0"/>
              <a:t>)</a:t>
            </a:r>
          </a:p>
          <a:p>
            <a:pPr lvl="4"/>
            <a:r>
              <a:rPr lang="en-US" dirty="0" smtClean="0"/>
              <a:t>with field maps (if required)</a:t>
            </a:r>
            <a:endParaRPr lang="en-US" dirty="0"/>
          </a:p>
          <a:p>
            <a:pPr lvl="3"/>
            <a:r>
              <a:rPr lang="en-US" dirty="0" smtClean="0"/>
              <a:t>If required – Construction plans and specifications </a:t>
            </a:r>
          </a:p>
          <a:p>
            <a:pPr lvl="3"/>
            <a:r>
              <a:rPr lang="en-US" dirty="0" smtClean="0"/>
              <a:t>If required – Good neighbor notice</a:t>
            </a:r>
          </a:p>
          <a:p>
            <a:pPr lvl="1"/>
            <a:r>
              <a:rPr lang="en-US" dirty="0" smtClean="0"/>
              <a:t>Read the acknowledgements</a:t>
            </a:r>
          </a:p>
          <a:p>
            <a:pPr lvl="2"/>
            <a:r>
              <a:rPr lang="en-US" dirty="0" smtClean="0"/>
              <a:t>You are agreeing to these items with this permit application</a:t>
            </a:r>
          </a:p>
          <a:p>
            <a:pPr lvl="1"/>
            <a:r>
              <a:rPr lang="en-US" dirty="0" smtClean="0"/>
              <a:t>Be ready to pay applicable permit application fees</a:t>
            </a:r>
          </a:p>
        </p:txBody>
      </p:sp>
      <p:grpSp>
        <p:nvGrpSpPr>
          <p:cNvPr id="6" name="Group 5"/>
          <p:cNvGrpSpPr/>
          <p:nvPr/>
        </p:nvGrpSpPr>
        <p:grpSpPr>
          <a:xfrm>
            <a:off x="8403178" y="211923"/>
            <a:ext cx="369693" cy="365760"/>
            <a:chOff x="8403178" y="211923"/>
            <a:chExt cx="369693" cy="365760"/>
          </a:xfrm>
        </p:grpSpPr>
        <p:sp>
          <p:nvSpPr>
            <p:cNvPr id="7" name="Rectangle 6"/>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rId5"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Rev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16677"/>
            <a:ext cx="228600" cy="228600"/>
          </a:xfrm>
          <a:prstGeom prst="rect">
            <a:avLst/>
          </a:prstGeom>
        </p:spPr>
      </p:pic>
    </p:spTree>
    <p:extLst>
      <p:ext uri="{BB962C8B-B14F-4D97-AF65-F5344CB8AC3E}">
        <p14:creationId xmlns:p14="http://schemas.microsoft.com/office/powerpoint/2010/main" val="3323608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roup 23"/>
          <p:cNvGrpSpPr/>
          <p:nvPr/>
        </p:nvGrpSpPr>
        <p:grpSpPr>
          <a:xfrm>
            <a:off x="365223" y="1629394"/>
            <a:ext cx="8397777" cy="4736237"/>
            <a:chOff x="365223" y="1629394"/>
            <a:chExt cx="8397777" cy="4736237"/>
          </a:xfrm>
        </p:grpSpPr>
        <p:pic>
          <p:nvPicPr>
            <p:cNvPr id="23" name="Picture 22"/>
            <p:cNvPicPr>
              <a:picLocks noChangeAspect="1"/>
            </p:cNvPicPr>
            <p:nvPr/>
          </p:nvPicPr>
          <p:blipFill>
            <a:blip r:embed="rId5"/>
            <a:stretch>
              <a:fillRect/>
            </a:stretch>
          </p:blipFill>
          <p:spPr>
            <a:xfrm>
              <a:off x="391599" y="1629394"/>
              <a:ext cx="8371401" cy="4736237"/>
            </a:xfrm>
            <a:prstGeom prst="rect">
              <a:avLst/>
            </a:prstGeom>
          </p:spPr>
        </p:pic>
        <p:sp>
          <p:nvSpPr>
            <p:cNvPr id="14" name="Rectangle 13"/>
            <p:cNvSpPr/>
            <p:nvPr/>
          </p:nvSpPr>
          <p:spPr>
            <a:xfrm>
              <a:off x="365223" y="1789126"/>
              <a:ext cx="1348304" cy="199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smtClean="0">
                  <a:solidFill>
                    <a:schemeClr val="tx1"/>
                  </a:solidFill>
                  <a:latin typeface="Arial" panose="020B0604020202020204" pitchFamily="34" charset="0"/>
                  <a:cs typeface="Arial" panose="020B0604020202020204" pitchFamily="34" charset="0"/>
                </a:rPr>
                <a:t>Example Farm</a:t>
              </a:r>
              <a:endParaRPr lang="en-US" sz="1600"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595263" y="2769327"/>
              <a:ext cx="1348304" cy="199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smtClean="0">
                  <a:solidFill>
                    <a:schemeClr val="tx1"/>
                  </a:solidFill>
                  <a:latin typeface="Arial" panose="020B0604020202020204" pitchFamily="34" charset="0"/>
                  <a:cs typeface="Arial" panose="020B0604020202020204" pitchFamily="34" charset="0"/>
                </a:rPr>
                <a:t>Street address</a:t>
              </a:r>
              <a:endParaRPr lang="en-US" sz="1600"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1592057" y="3034529"/>
              <a:ext cx="1348304" cy="199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dirty="0" smtClean="0">
                  <a:solidFill>
                    <a:schemeClr val="bg1">
                      <a:lumMod val="50000"/>
                    </a:schemeClr>
                  </a:solidFill>
                  <a:latin typeface="Arial" panose="020B0604020202020204" pitchFamily="34" charset="0"/>
                  <a:cs typeface="Arial" panose="020B0604020202020204" pitchFamily="34" charset="0"/>
                </a:rPr>
                <a:t>Street address</a:t>
              </a:r>
              <a:endParaRPr lang="en-US" sz="1050" dirty="0">
                <a:solidFill>
                  <a:schemeClr val="bg1">
                    <a:lumMod val="50000"/>
                  </a:schemeClr>
                </a:solidFill>
                <a:latin typeface="Arial" panose="020B0604020202020204" pitchFamily="34" charset="0"/>
                <a:cs typeface="Arial" panose="020B0604020202020204" pitchFamily="34" charset="0"/>
              </a:endParaRPr>
            </a:p>
          </p:txBody>
        </p:sp>
        <p:sp>
          <p:nvSpPr>
            <p:cNvPr id="19" name="Rectangle 18"/>
            <p:cNvSpPr/>
            <p:nvPr/>
          </p:nvSpPr>
          <p:spPr>
            <a:xfrm>
              <a:off x="1021791" y="2080653"/>
              <a:ext cx="1348304" cy="199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dirty="0" smtClean="0">
                  <a:solidFill>
                    <a:schemeClr val="bg1">
                      <a:lumMod val="50000"/>
                    </a:schemeClr>
                  </a:solidFill>
                  <a:latin typeface="Arial" panose="020B0604020202020204" pitchFamily="34" charset="0"/>
                  <a:cs typeface="Arial" panose="020B0604020202020204" pitchFamily="34" charset="0"/>
                </a:rPr>
                <a:t>Example Farm</a:t>
              </a:r>
              <a:endParaRPr lang="en-US" sz="1050" dirty="0">
                <a:solidFill>
                  <a:schemeClr val="bg1">
                    <a:lumMod val="50000"/>
                  </a:schemeClr>
                </a:solidFill>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p:txBody>
          <a:bodyPr>
            <a:normAutofit fontScale="90000"/>
          </a:bodyPr>
          <a:lstStyle/>
          <a:p>
            <a:r>
              <a:rPr lang="en-US" dirty="0" smtClean="0"/>
              <a:t>Feedlot name and address</a:t>
            </a:r>
            <a:br>
              <a:rPr lang="en-US" dirty="0" smtClean="0"/>
            </a:br>
            <a:r>
              <a:rPr lang="en-US" sz="2700" dirty="0" smtClean="0"/>
              <a:t>Feedlot physical address</a:t>
            </a:r>
            <a:endParaRPr lang="en-US" sz="2700" dirty="0"/>
          </a:p>
        </p:txBody>
      </p:sp>
      <p:sp>
        <p:nvSpPr>
          <p:cNvPr id="22" name="Cloud 7">
            <a:hlinkClick r:id="" action="ppaction://noaction" highlightClick="1"/>
          </p:cNvPr>
          <p:cNvSpPr/>
          <p:nvPr/>
        </p:nvSpPr>
        <p:spPr>
          <a:xfrm>
            <a:off x="5151173" y="5099147"/>
            <a:ext cx="3429524" cy="103891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No address yet?</a:t>
            </a:r>
          </a:p>
          <a:p>
            <a:pPr algn="ctr"/>
            <a:r>
              <a:rPr lang="en-US" sz="1200" i="1" dirty="0" smtClean="0">
                <a:solidFill>
                  <a:schemeClr val="bg1">
                    <a:lumMod val="65000"/>
                  </a:schemeClr>
                </a:solidFill>
                <a:latin typeface="Arial" panose="020B0604020202020204" pitchFamily="34" charset="0"/>
                <a:cs typeface="Arial" panose="020B0604020202020204" pitchFamily="34" charset="0"/>
              </a:rPr>
              <a:t>Enter a location description </a:t>
            </a:r>
            <a:r>
              <a:rPr lang="en-US" sz="1000" i="1" dirty="0" smtClean="0">
                <a:solidFill>
                  <a:schemeClr val="bg1">
                    <a:lumMod val="65000"/>
                  </a:schemeClr>
                </a:solidFill>
                <a:latin typeface="Arial" panose="020B0604020202020204" pitchFamily="34" charset="0"/>
                <a:cs typeface="Arial" panose="020B0604020202020204" pitchFamily="34" charset="0"/>
              </a:rPr>
              <a:t>(below)</a:t>
            </a:r>
          </a:p>
          <a:p>
            <a:pPr algn="ctr"/>
            <a:r>
              <a:rPr lang="en-US" sz="1200" i="1" dirty="0">
                <a:solidFill>
                  <a:schemeClr val="bg1">
                    <a:lumMod val="65000"/>
                  </a:schemeClr>
                </a:solidFill>
                <a:latin typeface="Arial" panose="020B0604020202020204" pitchFamily="34" charset="0"/>
                <a:cs typeface="Arial" panose="020B0604020202020204" pitchFamily="34" charset="0"/>
              </a:rPr>
              <a:t>Ex: TBD 260th Ave - ½ mile N of 350th St </a:t>
            </a:r>
          </a:p>
          <a:p>
            <a:pPr algn="ctr"/>
            <a:endParaRPr lang="en-US" sz="1200" i="1" dirty="0">
              <a:solidFill>
                <a:schemeClr val="bg1">
                  <a:lumMod val="65000"/>
                </a:schemeClr>
              </a:solidFill>
              <a:latin typeface="Arial" panose="020B0604020202020204" pitchFamily="34" charset="0"/>
              <a:cs typeface="Arial" panose="020B0604020202020204" pitchFamily="34" charset="0"/>
            </a:endParaRPr>
          </a:p>
        </p:txBody>
      </p:sp>
      <p:sp>
        <p:nvSpPr>
          <p:cNvPr id="25" name="Cloud 7">
            <a:hlinkClick r:id="" action="ppaction://noaction" highlightClick="1"/>
          </p:cNvPr>
          <p:cNvSpPr/>
          <p:nvPr/>
        </p:nvSpPr>
        <p:spPr>
          <a:xfrm>
            <a:off x="3809866" y="2180320"/>
            <a:ext cx="1752868" cy="611702"/>
          </a:xfrm>
          <a:prstGeom prst="wedgeRoundRectCallout">
            <a:avLst>
              <a:gd name="adj1" fmla="val -155788"/>
              <a:gd name="adj2" fmla="val 63362"/>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lumMod val="75000"/>
                  </a:schemeClr>
                </a:solidFill>
                <a:latin typeface="Arial" panose="020B0604020202020204" pitchFamily="34" charset="0"/>
                <a:cs typeface="Arial" panose="020B0604020202020204" pitchFamily="34" charset="0"/>
              </a:rPr>
              <a:t>The actual address of the physical facility </a:t>
            </a:r>
            <a:endParaRPr lang="en-US" sz="1200" i="1" dirty="0">
              <a:solidFill>
                <a:schemeClr val="bg2">
                  <a:lumMod val="75000"/>
                </a:schemeClr>
              </a:solidFill>
              <a:latin typeface="Arial" panose="020B0604020202020204" pitchFamily="34" charset="0"/>
              <a:cs typeface="Arial" panose="020B0604020202020204" pitchFamily="34" charset="0"/>
            </a:endParaRPr>
          </a:p>
        </p:txBody>
      </p:sp>
      <p:grpSp>
        <p:nvGrpSpPr>
          <p:cNvPr id="12" name="Group 11"/>
          <p:cNvGrpSpPr/>
          <p:nvPr/>
        </p:nvGrpSpPr>
        <p:grpSpPr>
          <a:xfrm>
            <a:off x="8403178" y="211923"/>
            <a:ext cx="369693" cy="365760"/>
            <a:chOff x="8403178" y="211923"/>
            <a:chExt cx="369693" cy="365760"/>
          </a:xfrm>
        </p:grpSpPr>
        <p:sp>
          <p:nvSpPr>
            <p:cNvPr id="13" name="Rectangle 12"/>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Home 15">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7337"/>
            <a:ext cx="228600" cy="228600"/>
          </a:xfrm>
          <a:prstGeom prst="rect">
            <a:avLst/>
          </a:prstGeom>
        </p:spPr>
      </p:pic>
    </p:spTree>
    <p:extLst>
      <p:ext uri="{BB962C8B-B14F-4D97-AF65-F5344CB8AC3E}">
        <p14:creationId xmlns:p14="http://schemas.microsoft.com/office/powerpoint/2010/main" val="2123803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291105" y="1984076"/>
            <a:ext cx="8694134" cy="3609992"/>
          </a:xfrm>
          <a:prstGeom prst="rect">
            <a:avLst/>
          </a:prstGeom>
        </p:spPr>
      </p:pic>
      <p:sp>
        <p:nvSpPr>
          <p:cNvPr id="2" name="Title 1"/>
          <p:cNvSpPr>
            <a:spLocks noGrp="1"/>
          </p:cNvSpPr>
          <p:nvPr>
            <p:ph type="title"/>
          </p:nvPr>
        </p:nvSpPr>
        <p:spPr/>
        <p:txBody>
          <a:bodyPr>
            <a:normAutofit fontScale="90000"/>
          </a:bodyPr>
          <a:lstStyle/>
          <a:p>
            <a:r>
              <a:rPr lang="en-US" dirty="0" smtClean="0"/>
              <a:t>Feedlot name and address</a:t>
            </a:r>
            <a:br>
              <a:rPr lang="en-US" dirty="0" smtClean="0"/>
            </a:br>
            <a:r>
              <a:rPr lang="en-US" sz="2700" dirty="0" smtClean="0"/>
              <a:t>Feedlot mailing </a:t>
            </a:r>
            <a:r>
              <a:rPr lang="en-US" sz="2700" dirty="0"/>
              <a:t>address</a:t>
            </a:r>
          </a:p>
        </p:txBody>
      </p:sp>
      <p:sp>
        <p:nvSpPr>
          <p:cNvPr id="12" name="Cloud 7">
            <a:hlinkClick r:id="" action="ppaction://noaction" highlightClick="1"/>
          </p:cNvPr>
          <p:cNvSpPr/>
          <p:nvPr/>
        </p:nvSpPr>
        <p:spPr>
          <a:xfrm>
            <a:off x="3224574" y="2985513"/>
            <a:ext cx="1959901" cy="611702"/>
          </a:xfrm>
          <a:prstGeom prst="wedgeRoundRectCallout">
            <a:avLst>
              <a:gd name="adj1" fmla="val -132166"/>
              <a:gd name="adj2" fmla="val -76251"/>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lumMod val="75000"/>
                  </a:schemeClr>
                </a:solidFill>
                <a:latin typeface="Arial" panose="020B0604020202020204" pitchFamily="34" charset="0"/>
                <a:cs typeface="Arial" panose="020B0604020202020204" pitchFamily="34" charset="0"/>
              </a:rPr>
              <a:t>Where mail for the feedlot should be sent</a:t>
            </a:r>
            <a:endParaRPr lang="en-US" sz="1200" i="1" dirty="0">
              <a:solidFill>
                <a:schemeClr val="bg2">
                  <a:lumMod val="75000"/>
                </a:schemeClr>
              </a:solidFill>
              <a:latin typeface="Arial" panose="020B0604020202020204" pitchFamily="34" charset="0"/>
              <a:cs typeface="Arial" panose="020B0604020202020204" pitchFamily="34" charset="0"/>
            </a:endParaRPr>
          </a:p>
        </p:txBody>
      </p:sp>
      <p:sp>
        <p:nvSpPr>
          <p:cNvPr id="16" name="Cloud 7">
            <a:hlinkClick r:id="" action="ppaction://noaction" highlightClick="1"/>
          </p:cNvPr>
          <p:cNvSpPr/>
          <p:nvPr/>
        </p:nvSpPr>
        <p:spPr>
          <a:xfrm>
            <a:off x="4161977" y="1782811"/>
            <a:ext cx="2557999" cy="467989"/>
          </a:xfrm>
          <a:prstGeom prst="wedgeRoundRectCallout">
            <a:avLst>
              <a:gd name="adj1" fmla="val -115147"/>
              <a:gd name="adj2" fmla="val 86825"/>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lumMod val="75000"/>
                  </a:schemeClr>
                </a:solidFill>
                <a:latin typeface="Arial" panose="020B0604020202020204" pitchFamily="34" charset="0"/>
                <a:cs typeface="Arial" panose="020B0604020202020204" pitchFamily="34" charset="0"/>
              </a:rPr>
              <a:t>Clicking this box auto-fills address info from the top of the screen</a:t>
            </a:r>
            <a:endParaRPr lang="en-US" sz="1200" i="1" dirty="0">
              <a:solidFill>
                <a:schemeClr val="bg2">
                  <a:lumMod val="75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8403178" y="211923"/>
            <a:ext cx="369693" cy="365760"/>
            <a:chOff x="8403178" y="211923"/>
            <a:chExt cx="369693" cy="365760"/>
          </a:xfrm>
        </p:grpSpPr>
        <p:sp>
          <p:nvSpPr>
            <p:cNvPr id="9" name="Rectangle 8"/>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Home 9">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16677"/>
            <a:ext cx="228600" cy="228600"/>
          </a:xfrm>
          <a:prstGeom prst="rect">
            <a:avLst/>
          </a:prstGeom>
        </p:spPr>
      </p:pic>
    </p:spTree>
    <p:extLst>
      <p:ext uri="{BB962C8B-B14F-4D97-AF65-F5344CB8AC3E}">
        <p14:creationId xmlns:p14="http://schemas.microsoft.com/office/powerpoint/2010/main" val="765859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Location</a:t>
            </a:r>
            <a:br>
              <a:rPr lang="en-US" dirty="0" smtClean="0"/>
            </a:br>
            <a:r>
              <a:rPr lang="en-US" sz="2700" dirty="0" smtClean="0"/>
              <a:t>Mapping the feedlot location</a:t>
            </a:r>
            <a:endParaRPr lang="en-US" sz="2700" dirty="0"/>
          </a:p>
        </p:txBody>
      </p:sp>
      <p:sp>
        <p:nvSpPr>
          <p:cNvPr id="12" name="Content Placeholder 11"/>
          <p:cNvSpPr>
            <a:spLocks noGrp="1"/>
          </p:cNvSpPr>
          <p:nvPr>
            <p:ph sz="quarter" idx="1"/>
          </p:nvPr>
        </p:nvSpPr>
        <p:spPr/>
        <p:txBody>
          <a:bodyPr>
            <a:normAutofit fontScale="77500" lnSpcReduction="20000"/>
          </a:bodyPr>
          <a:lstStyle/>
          <a:p>
            <a:r>
              <a:rPr lang="en-US" dirty="0" smtClean="0"/>
              <a:t>Use the Map to Locate Your Feedlot</a:t>
            </a:r>
          </a:p>
          <a:p>
            <a:pPr marL="569913" lvl="1" indent="-225425">
              <a:buFont typeface="+mj-lt"/>
              <a:buAutoNum type="arabicPeriod"/>
            </a:pPr>
            <a:r>
              <a:rPr lang="en-US" dirty="0" smtClean="0"/>
              <a:t>Zoom </a:t>
            </a:r>
            <a:r>
              <a:rPr lang="en-US" dirty="0"/>
              <a:t>in or out and drag across the map to locate your </a:t>
            </a:r>
            <a:r>
              <a:rPr lang="en-US" dirty="0" smtClean="0"/>
              <a:t>site.</a:t>
            </a:r>
          </a:p>
          <a:p>
            <a:pPr marL="569913" lvl="1" indent="-225425">
              <a:buFont typeface="+mj-lt"/>
              <a:buAutoNum type="arabicPeriod"/>
            </a:pPr>
            <a:r>
              <a:rPr lang="en-US" dirty="0" smtClean="0"/>
              <a:t>Click a </a:t>
            </a:r>
            <a:r>
              <a:rPr lang="en-US" dirty="0"/>
              <a:t>point in the </a:t>
            </a:r>
            <a:r>
              <a:rPr lang="en-US" u="sng" dirty="0"/>
              <a:t>center of your </a:t>
            </a:r>
            <a:r>
              <a:rPr lang="en-US" u="sng" dirty="0" smtClean="0"/>
              <a:t>feedlot</a:t>
            </a:r>
            <a:r>
              <a:rPr lang="en-US" dirty="0" smtClean="0"/>
              <a:t>.</a:t>
            </a:r>
          </a:p>
          <a:p>
            <a:pPr marL="569913" lvl="1" indent="-225425">
              <a:buFont typeface="+mj-lt"/>
              <a:buAutoNum type="arabicPeriod"/>
            </a:pPr>
            <a:r>
              <a:rPr lang="en-US" dirty="0" smtClean="0"/>
              <a:t>When </a:t>
            </a:r>
            <a:r>
              <a:rPr lang="en-US" dirty="0"/>
              <a:t>a dot appears, click on the save icon </a:t>
            </a:r>
            <a:r>
              <a:rPr lang="en-US" dirty="0" smtClean="0"/>
              <a:t>below </a:t>
            </a:r>
            <a:r>
              <a:rPr lang="en-US" dirty="0"/>
              <a:t>the map. </a:t>
            </a:r>
            <a:endParaRPr lang="en-US" dirty="0" smtClean="0"/>
          </a:p>
          <a:p>
            <a:r>
              <a:rPr lang="en-US" dirty="0" smtClean="0"/>
              <a:t>You do not need to do anything with the feedlot coordinates info</a:t>
            </a:r>
          </a:p>
        </p:txBody>
      </p:sp>
      <p:pic>
        <p:nvPicPr>
          <p:cNvPr id="14" name="Content Placeholder 13"/>
          <p:cNvPicPr>
            <a:picLocks noGrp="1" noChangeAspect="1"/>
          </p:cNvPicPr>
          <p:nvPr>
            <p:ph sz="quarter" idx="2"/>
          </p:nvPr>
        </p:nvPicPr>
        <p:blipFill>
          <a:blip r:embed="rId5"/>
          <a:stretch>
            <a:fillRect/>
          </a:stretch>
        </p:blipFill>
        <p:spPr>
          <a:xfrm>
            <a:off x="1237508" y="3422360"/>
            <a:ext cx="6897584" cy="2828925"/>
          </a:xfrm>
          <a:prstGeom prst="rect">
            <a:avLst/>
          </a:prstGeom>
        </p:spPr>
      </p:pic>
      <p:sp>
        <p:nvSpPr>
          <p:cNvPr id="15" name="Up Arrow 14"/>
          <p:cNvSpPr/>
          <p:nvPr/>
        </p:nvSpPr>
        <p:spPr>
          <a:xfrm rot="16200000">
            <a:off x="5470059" y="5826122"/>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ross 6"/>
          <p:cNvSpPr/>
          <p:nvPr/>
        </p:nvSpPr>
        <p:spPr>
          <a:xfrm rot="2700000">
            <a:off x="1214052" y="3321415"/>
            <a:ext cx="3200400" cy="3200400"/>
          </a:xfrm>
          <a:prstGeom prst="plus">
            <a:avLst>
              <a:gd name="adj" fmla="val 44378"/>
            </a:avLst>
          </a:prstGeom>
          <a:solidFill>
            <a:schemeClr val="bg2">
              <a:lumMod val="75000"/>
              <a:alpha val="5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p:cNvGrpSpPr/>
          <p:nvPr/>
        </p:nvGrpSpPr>
        <p:grpSpPr>
          <a:xfrm>
            <a:off x="8403178" y="211923"/>
            <a:ext cx="369693" cy="365760"/>
            <a:chOff x="8403178" y="211923"/>
            <a:chExt cx="369693" cy="365760"/>
          </a:xfrm>
        </p:grpSpPr>
        <p:sp>
          <p:nvSpPr>
            <p:cNvPr id="9" name="Rectangle 8"/>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Home 9">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931513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Location</a:t>
            </a:r>
            <a:br>
              <a:rPr lang="en-US" dirty="0" smtClean="0"/>
            </a:br>
            <a:r>
              <a:rPr lang="en-US" sz="2700" dirty="0" smtClean="0"/>
              <a:t>Other locational information</a:t>
            </a:r>
            <a:endParaRPr lang="en-US" sz="2700" dirty="0"/>
          </a:p>
        </p:txBody>
      </p:sp>
      <p:pic>
        <p:nvPicPr>
          <p:cNvPr id="13" name="Content Placeholder 8"/>
          <p:cNvPicPr>
            <a:picLocks noGrp="1" noChangeAspect="1"/>
          </p:cNvPicPr>
          <p:nvPr>
            <p:ph sz="quarter" idx="1"/>
          </p:nvPr>
        </p:nvPicPr>
        <p:blipFill rotWithShape="1">
          <a:blip r:embed="rId5"/>
          <a:srcRect t="1569"/>
          <a:stretch/>
        </p:blipFill>
        <p:spPr>
          <a:xfrm>
            <a:off x="612775" y="1854679"/>
            <a:ext cx="8153400" cy="4051446"/>
          </a:xfrm>
          <a:prstGeom prst="rect">
            <a:avLst/>
          </a:prstGeom>
        </p:spPr>
      </p:pic>
      <p:grpSp>
        <p:nvGrpSpPr>
          <p:cNvPr id="18" name="Group 17"/>
          <p:cNvGrpSpPr/>
          <p:nvPr/>
        </p:nvGrpSpPr>
        <p:grpSpPr>
          <a:xfrm>
            <a:off x="6695708" y="1592881"/>
            <a:ext cx="2070340" cy="1176197"/>
            <a:chOff x="5792209" y="5276362"/>
            <a:chExt cx="2070340" cy="1006322"/>
          </a:xfrm>
        </p:grpSpPr>
        <p:sp>
          <p:nvSpPr>
            <p:cNvPr id="16" name="Cloud 7">
              <a:hlinkClick r:id="" action="ppaction://noaction" highlightClick="1"/>
            </p:cNvPr>
            <p:cNvSpPr/>
            <p:nvPr/>
          </p:nvSpPr>
          <p:spPr>
            <a:xfrm>
              <a:off x="5792209" y="5276362"/>
              <a:ext cx="2070340" cy="100632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In the service,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hover your mouse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over this icon </a:t>
              </a:r>
            </a:p>
            <a:p>
              <a:pPr algn="ctr"/>
              <a:r>
                <a:rPr lang="en-US" sz="1200" i="1" dirty="0" smtClean="0">
                  <a:solidFill>
                    <a:schemeClr val="bg1">
                      <a:lumMod val="65000"/>
                    </a:schemeClr>
                  </a:solidFill>
                  <a:latin typeface="Arial" panose="020B0604020202020204" pitchFamily="34" charset="0"/>
                  <a:cs typeface="Arial" panose="020B0604020202020204" pitchFamily="34" charset="0"/>
                </a:rPr>
                <a:t>to get more info.</a:t>
              </a:r>
              <a:endParaRPr lang="en-US" sz="1200" i="1" dirty="0">
                <a:solidFill>
                  <a:schemeClr val="bg1">
                    <a:lumMod val="65000"/>
                  </a:schemeClr>
                </a:solidFill>
                <a:latin typeface="Arial" panose="020B0604020202020204" pitchFamily="34" charset="0"/>
                <a:cs typeface="Arial" panose="020B0604020202020204" pitchFamily="34" charset="0"/>
              </a:endParaRPr>
            </a:p>
          </p:txBody>
        </p:sp>
        <p:pic>
          <p:nvPicPr>
            <p:cNvPr id="8" name="Picture 7"/>
            <p:cNvPicPr>
              <a:picLocks/>
            </p:cNvPicPr>
            <p:nvPr/>
          </p:nvPicPr>
          <p:blipFill>
            <a:blip r:embed="rId6"/>
            <a:stretch>
              <a:fillRect/>
            </a:stretch>
          </p:blipFill>
          <p:spPr>
            <a:xfrm>
              <a:off x="7302161" y="5805401"/>
              <a:ext cx="155448" cy="132997"/>
            </a:xfrm>
            <a:prstGeom prst="rect">
              <a:avLst/>
            </a:prstGeom>
          </p:spPr>
        </p:pic>
        <p:sp>
          <p:nvSpPr>
            <p:cNvPr id="17" name="TextBox 16"/>
            <p:cNvSpPr txBox="1"/>
            <p:nvPr/>
          </p:nvSpPr>
          <p:spPr>
            <a:xfrm rot="19800000">
              <a:off x="5829044" y="5601748"/>
              <a:ext cx="483883" cy="276999"/>
            </a:xfrm>
            <a:prstGeom prst="rect">
              <a:avLst/>
            </a:prstGeom>
            <a:noFill/>
            <a:ln>
              <a:noFill/>
            </a:ln>
          </p:spPr>
          <p:txBody>
            <a:bodyPr wrap="square" rtlCol="0">
              <a:spAutoFit/>
            </a:bodyPr>
            <a:lstStyle/>
            <a:p>
              <a:r>
                <a:rPr lang="en-US" sz="1200" i="1" u="sng" dirty="0" smtClean="0">
                  <a:solidFill>
                    <a:schemeClr val="bg1">
                      <a:lumMod val="65000"/>
                    </a:schemeClr>
                  </a:solidFill>
                  <a:latin typeface="Arial" panose="020B0604020202020204" pitchFamily="34" charset="0"/>
                  <a:cs typeface="Arial" panose="020B0604020202020204" pitchFamily="34" charset="0"/>
                </a:rPr>
                <a:t>Tip</a:t>
              </a:r>
              <a:endParaRPr lang="en-US" sz="1200" i="1" u="sng" dirty="0">
                <a:solidFill>
                  <a:schemeClr val="bg1">
                    <a:lumMod val="65000"/>
                  </a:schemeClr>
                </a:solidFill>
                <a:latin typeface="Arial" panose="020B0604020202020204" pitchFamily="34" charset="0"/>
                <a:cs typeface="Arial" panose="020B0604020202020204" pitchFamily="34" charset="0"/>
              </a:endParaRPr>
            </a:p>
          </p:txBody>
        </p:sp>
      </p:grpSp>
      <p:sp>
        <p:nvSpPr>
          <p:cNvPr id="19" name="Cloud 7">
            <a:hlinkClick r:id="" action="ppaction://noaction" highlightClick="1"/>
          </p:cNvPr>
          <p:cNvSpPr/>
          <p:nvPr/>
        </p:nvSpPr>
        <p:spPr>
          <a:xfrm>
            <a:off x="1999624" y="3356449"/>
            <a:ext cx="924732" cy="266645"/>
          </a:xfrm>
          <a:prstGeom prst="wedgeRoundRectCallout">
            <a:avLst>
              <a:gd name="adj1" fmla="val -136252"/>
              <a:gd name="adj2" fmla="val 93640"/>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lumMod val="75000"/>
                  </a:schemeClr>
                </a:solidFill>
                <a:latin typeface="Arial" panose="020B0604020202020204" pitchFamily="34" charset="0"/>
                <a:cs typeface="Arial" panose="020B0604020202020204" pitchFamily="34" charset="0"/>
              </a:rPr>
              <a:t>Optional</a:t>
            </a:r>
            <a:endParaRPr lang="en-US" sz="1200" i="1" dirty="0">
              <a:solidFill>
                <a:schemeClr val="bg2">
                  <a:lumMod val="75000"/>
                </a:schemeClr>
              </a:solidFill>
              <a:latin typeface="Arial" panose="020B0604020202020204" pitchFamily="34" charset="0"/>
              <a:cs typeface="Arial" panose="020B0604020202020204" pitchFamily="34" charset="0"/>
            </a:endParaRPr>
          </a:p>
        </p:txBody>
      </p:sp>
      <p:sp>
        <p:nvSpPr>
          <p:cNvPr id="20" name="Cloud 7">
            <a:hlinkClick r:id="" action="ppaction://noaction" highlightClick="1"/>
          </p:cNvPr>
          <p:cNvSpPr/>
          <p:nvPr/>
        </p:nvSpPr>
        <p:spPr>
          <a:xfrm>
            <a:off x="2674190" y="5487576"/>
            <a:ext cx="3623093" cy="418549"/>
          </a:xfrm>
          <a:prstGeom prst="wedgeRoundRectCallout">
            <a:avLst>
              <a:gd name="adj1" fmla="val -89806"/>
              <a:gd name="adj2" fmla="val -109163"/>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lumMod val="75000"/>
                  </a:schemeClr>
                </a:solidFill>
                <a:latin typeface="Arial" panose="020B0604020202020204" pitchFamily="34" charset="0"/>
                <a:cs typeface="Arial" panose="020B0604020202020204" pitchFamily="34" charset="0"/>
              </a:rPr>
              <a:t>Feedlot located in multiple Qtr40’s?</a:t>
            </a:r>
          </a:p>
          <a:p>
            <a:pPr algn="ctr"/>
            <a:r>
              <a:rPr lang="en-US" sz="1200" i="1" dirty="0" smtClean="0">
                <a:solidFill>
                  <a:schemeClr val="bg2">
                    <a:lumMod val="75000"/>
                  </a:schemeClr>
                </a:solidFill>
                <a:latin typeface="Arial" panose="020B0604020202020204" pitchFamily="34" charset="0"/>
                <a:cs typeface="Arial" panose="020B0604020202020204" pitchFamily="34" charset="0"/>
              </a:rPr>
              <a:t>Click here for additional lines for PLS description</a:t>
            </a:r>
            <a:endParaRPr lang="en-US" sz="1200" i="1" dirty="0">
              <a:solidFill>
                <a:schemeClr val="bg2">
                  <a:lumMod val="75000"/>
                </a:schemeClr>
              </a:solidFill>
              <a:latin typeface="Arial" panose="020B0604020202020204" pitchFamily="34" charset="0"/>
              <a:cs typeface="Arial" panose="020B0604020202020204" pitchFamily="34" charset="0"/>
            </a:endParaRPr>
          </a:p>
        </p:txBody>
      </p:sp>
      <p:grpSp>
        <p:nvGrpSpPr>
          <p:cNvPr id="11" name="Group 10"/>
          <p:cNvGrpSpPr/>
          <p:nvPr/>
        </p:nvGrpSpPr>
        <p:grpSpPr>
          <a:xfrm>
            <a:off x="8403178" y="211923"/>
            <a:ext cx="369693" cy="365760"/>
            <a:chOff x="8403178" y="211923"/>
            <a:chExt cx="369693" cy="365760"/>
          </a:xfrm>
        </p:grpSpPr>
        <p:sp>
          <p:nvSpPr>
            <p:cNvPr id="12" name="Rectangle 11"/>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Home 13">
              <a:hlinkClick r:id="rId7"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15400" y="0"/>
            <a:ext cx="228600" cy="228600"/>
          </a:xfrm>
          <a:prstGeom prst="rect">
            <a:avLst/>
          </a:prstGeom>
        </p:spPr>
      </p:pic>
    </p:spTree>
    <p:extLst>
      <p:ext uri="{BB962C8B-B14F-4D97-AF65-F5344CB8AC3E}">
        <p14:creationId xmlns:p14="http://schemas.microsoft.com/office/powerpoint/2010/main" val="821328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Contacts</a:t>
            </a:r>
            <a:br>
              <a:rPr lang="en-US" dirty="0" smtClean="0"/>
            </a:br>
            <a:r>
              <a:rPr lang="en-US" sz="2700" dirty="0" smtClean="0"/>
              <a:t>Types of required contacts</a:t>
            </a:r>
            <a:endParaRPr lang="en-US" sz="2700" dirty="0"/>
          </a:p>
        </p:txBody>
      </p:sp>
      <p:sp>
        <p:nvSpPr>
          <p:cNvPr id="6" name="Content Placeholder 5"/>
          <p:cNvSpPr>
            <a:spLocks noGrp="1"/>
          </p:cNvSpPr>
          <p:nvPr>
            <p:ph sz="quarter" idx="1"/>
          </p:nvPr>
        </p:nvSpPr>
        <p:spPr>
          <a:xfrm>
            <a:off x="609600" y="1640842"/>
            <a:ext cx="8153400" cy="3396984"/>
          </a:xfrm>
        </p:spPr>
        <p:txBody>
          <a:bodyPr>
            <a:normAutofit fontScale="77500" lnSpcReduction="20000"/>
          </a:bodyPr>
          <a:lstStyle/>
          <a:p>
            <a:r>
              <a:rPr lang="en-US" dirty="0" smtClean="0"/>
              <a:t>Feedlot Contact</a:t>
            </a:r>
          </a:p>
          <a:p>
            <a:pPr lvl="1"/>
            <a:r>
              <a:rPr lang="en-US" dirty="0" smtClean="0"/>
              <a:t>The person that handles day-to-day operations</a:t>
            </a:r>
          </a:p>
          <a:p>
            <a:pPr lvl="2"/>
            <a:r>
              <a:rPr lang="en-US" dirty="0" smtClean="0"/>
              <a:t>Who to contact to set up facility inspections</a:t>
            </a:r>
          </a:p>
          <a:p>
            <a:pPr lvl="2"/>
            <a:r>
              <a:rPr lang="en-US" dirty="0" smtClean="0"/>
              <a:t>Can have multiple contacts listed</a:t>
            </a:r>
          </a:p>
          <a:p>
            <a:r>
              <a:rPr lang="en-US" dirty="0" smtClean="0"/>
              <a:t>Owner</a:t>
            </a:r>
            <a:endParaRPr lang="en-US" dirty="0"/>
          </a:p>
          <a:p>
            <a:pPr lvl="1"/>
            <a:r>
              <a:rPr lang="en-US" dirty="0" smtClean="0"/>
              <a:t>The legal owner(s) of the facility</a:t>
            </a:r>
          </a:p>
          <a:p>
            <a:pPr lvl="2"/>
            <a:r>
              <a:rPr lang="en-US" dirty="0" smtClean="0"/>
              <a:t>All owners of partnerships must be listed</a:t>
            </a:r>
          </a:p>
          <a:p>
            <a:r>
              <a:rPr lang="en-US" dirty="0" smtClean="0"/>
              <a:t>Billing Contact</a:t>
            </a:r>
          </a:p>
          <a:p>
            <a:pPr lvl="1"/>
            <a:r>
              <a:rPr lang="en-US" dirty="0" smtClean="0"/>
              <a:t>Where annual permit fee invoices should be sent</a:t>
            </a:r>
          </a:p>
          <a:p>
            <a:pPr lvl="2"/>
            <a:r>
              <a:rPr lang="en-US" dirty="0" smtClean="0"/>
              <a:t>Only one contact allowed</a:t>
            </a:r>
            <a:endParaRPr lang="en-US" dirty="0"/>
          </a:p>
          <a:p>
            <a:pPr lvl="2"/>
            <a:endParaRPr lang="en-US" dirty="0"/>
          </a:p>
        </p:txBody>
      </p:sp>
      <p:pic>
        <p:nvPicPr>
          <p:cNvPr id="9" name="Content Placeholder 8"/>
          <p:cNvPicPr>
            <a:picLocks noGrp="1" noChangeAspect="1"/>
          </p:cNvPicPr>
          <p:nvPr>
            <p:ph sz="quarter" idx="2"/>
          </p:nvPr>
        </p:nvPicPr>
        <p:blipFill>
          <a:blip r:embed="rId5"/>
          <a:stretch>
            <a:fillRect/>
          </a:stretch>
        </p:blipFill>
        <p:spPr>
          <a:xfrm>
            <a:off x="904659" y="4907771"/>
            <a:ext cx="6804157" cy="1336675"/>
          </a:xfrm>
          <a:prstGeom prst="rect">
            <a:avLst/>
          </a:prstGeom>
        </p:spPr>
      </p:pic>
      <p:sp>
        <p:nvSpPr>
          <p:cNvPr id="23" name="Cloud 7">
            <a:hlinkClick r:id="" action="ppaction://noaction" highlightClick="1"/>
          </p:cNvPr>
          <p:cNvSpPr/>
          <p:nvPr/>
        </p:nvSpPr>
        <p:spPr>
          <a:xfrm>
            <a:off x="4306737" y="5576108"/>
            <a:ext cx="2279078" cy="409908"/>
          </a:xfrm>
          <a:prstGeom prst="wedgeRoundRectCallout">
            <a:avLst>
              <a:gd name="adj1" fmla="val -81459"/>
              <a:gd name="adj2" fmla="val -61303"/>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lumMod val="75000"/>
                  </a:schemeClr>
                </a:solidFill>
                <a:latin typeface="Arial" panose="020B0604020202020204" pitchFamily="34" charset="0"/>
                <a:cs typeface="Arial" panose="020B0604020202020204" pitchFamily="34" charset="0"/>
              </a:rPr>
              <a:t>Click the appropriate “Add” button to begin data entry</a:t>
            </a:r>
            <a:endParaRPr lang="en-US" sz="1200" i="1" dirty="0">
              <a:solidFill>
                <a:schemeClr val="bg2">
                  <a:lumMod val="75000"/>
                </a:schemeClr>
              </a:solidFill>
              <a:latin typeface="Arial" panose="020B0604020202020204" pitchFamily="34" charset="0"/>
              <a:cs typeface="Arial" panose="020B0604020202020204" pitchFamily="34" charset="0"/>
            </a:endParaRPr>
          </a:p>
        </p:txBody>
      </p:sp>
      <p:grpSp>
        <p:nvGrpSpPr>
          <p:cNvPr id="11" name="Group 10"/>
          <p:cNvGrpSpPr/>
          <p:nvPr/>
        </p:nvGrpSpPr>
        <p:grpSpPr>
          <a:xfrm>
            <a:off x="6585815" y="4319672"/>
            <a:ext cx="2070340" cy="1176197"/>
            <a:chOff x="6436915" y="4141481"/>
            <a:chExt cx="2070340" cy="1176197"/>
          </a:xfrm>
        </p:grpSpPr>
        <p:grpSp>
          <p:nvGrpSpPr>
            <p:cNvPr id="24" name="Group 23"/>
            <p:cNvGrpSpPr/>
            <p:nvPr/>
          </p:nvGrpSpPr>
          <p:grpSpPr>
            <a:xfrm>
              <a:off x="6436915" y="4141481"/>
              <a:ext cx="2070340" cy="1176197"/>
              <a:chOff x="5792209" y="5276362"/>
              <a:chExt cx="2070340" cy="1006322"/>
            </a:xfrm>
          </p:grpSpPr>
          <p:sp>
            <p:nvSpPr>
              <p:cNvPr id="25" name="Cloud 7">
                <a:hlinkClick r:id="" action="ppaction://noaction" highlightClick="1"/>
              </p:cNvPr>
              <p:cNvSpPr/>
              <p:nvPr/>
            </p:nvSpPr>
            <p:spPr>
              <a:xfrm>
                <a:off x="5792209" y="5276362"/>
                <a:ext cx="2070340" cy="100632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In the service,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click this icon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to edit existing data</a:t>
                </a:r>
                <a:endParaRPr lang="en-US" sz="1200" i="1" dirty="0">
                  <a:solidFill>
                    <a:schemeClr val="bg1">
                      <a:lumMod val="65000"/>
                    </a:schemeClr>
                  </a:solidFill>
                  <a:latin typeface="Arial" panose="020B0604020202020204" pitchFamily="34" charset="0"/>
                  <a:cs typeface="Arial" panose="020B0604020202020204" pitchFamily="34" charset="0"/>
                </a:endParaRPr>
              </a:p>
            </p:txBody>
          </p:sp>
          <p:sp>
            <p:nvSpPr>
              <p:cNvPr id="27" name="TextBox 26"/>
              <p:cNvSpPr txBox="1"/>
              <p:nvPr/>
            </p:nvSpPr>
            <p:spPr>
              <a:xfrm rot="19800000">
                <a:off x="5829044" y="5601748"/>
                <a:ext cx="483883" cy="276999"/>
              </a:xfrm>
              <a:prstGeom prst="rect">
                <a:avLst/>
              </a:prstGeom>
              <a:noFill/>
              <a:ln>
                <a:noFill/>
              </a:ln>
            </p:spPr>
            <p:txBody>
              <a:bodyPr wrap="square" rtlCol="0">
                <a:spAutoFit/>
              </a:bodyPr>
              <a:lstStyle/>
              <a:p>
                <a:r>
                  <a:rPr lang="en-US" sz="1200" i="1" u="sng" dirty="0" smtClean="0">
                    <a:solidFill>
                      <a:schemeClr val="bg1">
                        <a:lumMod val="65000"/>
                      </a:schemeClr>
                    </a:solidFill>
                    <a:latin typeface="Arial" panose="020B0604020202020204" pitchFamily="34" charset="0"/>
                    <a:cs typeface="Arial" panose="020B0604020202020204" pitchFamily="34" charset="0"/>
                  </a:rPr>
                  <a:t>Tip</a:t>
                </a:r>
                <a:endParaRPr lang="en-US" sz="1200" i="1" u="sng" dirty="0">
                  <a:solidFill>
                    <a:schemeClr val="bg1">
                      <a:lumMod val="65000"/>
                    </a:schemeClr>
                  </a:solidFill>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6"/>
            <a:stretch>
              <a:fillRect/>
            </a:stretch>
          </p:blipFill>
          <p:spPr>
            <a:xfrm>
              <a:off x="7940294" y="4612734"/>
              <a:ext cx="164545" cy="199187"/>
            </a:xfrm>
            <a:prstGeom prst="rect">
              <a:avLst/>
            </a:prstGeom>
          </p:spPr>
        </p:pic>
      </p:grpSp>
      <p:grpSp>
        <p:nvGrpSpPr>
          <p:cNvPr id="12" name="Group 11"/>
          <p:cNvGrpSpPr/>
          <p:nvPr/>
        </p:nvGrpSpPr>
        <p:grpSpPr>
          <a:xfrm>
            <a:off x="8403178" y="211923"/>
            <a:ext cx="369693" cy="365760"/>
            <a:chOff x="8403178" y="211923"/>
            <a:chExt cx="369693" cy="365760"/>
          </a:xfrm>
        </p:grpSpPr>
        <p:sp>
          <p:nvSpPr>
            <p:cNvPr id="13" name="Rectangle 12"/>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Home 13">
              <a:hlinkClick r:id="rId7"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15400" y="0"/>
            <a:ext cx="228600" cy="228600"/>
          </a:xfrm>
          <a:prstGeom prst="rect">
            <a:avLst/>
          </a:prstGeom>
        </p:spPr>
      </p:pic>
    </p:spTree>
    <p:extLst>
      <p:ext uri="{BB962C8B-B14F-4D97-AF65-F5344CB8AC3E}">
        <p14:creationId xmlns:p14="http://schemas.microsoft.com/office/powerpoint/2010/main" val="2341802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Contacts</a:t>
            </a:r>
            <a:br>
              <a:rPr lang="en-US" dirty="0" smtClean="0"/>
            </a:br>
            <a:r>
              <a:rPr lang="en-US" sz="2700" dirty="0" smtClean="0"/>
              <a:t>Types of required contacts</a:t>
            </a:r>
            <a:endParaRPr lang="en-US" sz="2700" dirty="0"/>
          </a:p>
        </p:txBody>
      </p:sp>
      <p:sp>
        <p:nvSpPr>
          <p:cNvPr id="6" name="Content Placeholder 5"/>
          <p:cNvSpPr>
            <a:spLocks noGrp="1"/>
          </p:cNvSpPr>
          <p:nvPr>
            <p:ph sz="quarter" idx="1"/>
          </p:nvPr>
        </p:nvSpPr>
        <p:spPr>
          <a:xfrm>
            <a:off x="609600" y="1640842"/>
            <a:ext cx="8153400" cy="2879621"/>
          </a:xfrm>
        </p:spPr>
        <p:txBody>
          <a:bodyPr>
            <a:normAutofit fontScale="92500" lnSpcReduction="10000"/>
          </a:bodyPr>
          <a:lstStyle/>
          <a:p>
            <a:r>
              <a:rPr lang="en-US" dirty="0" smtClean="0"/>
              <a:t>Feedlot Contact</a:t>
            </a:r>
          </a:p>
          <a:p>
            <a:pPr lvl="1"/>
            <a:r>
              <a:rPr lang="en-US" dirty="0" smtClean="0"/>
              <a:t>The person that handles day-to-day operations</a:t>
            </a:r>
          </a:p>
          <a:p>
            <a:pPr lvl="2"/>
            <a:r>
              <a:rPr lang="en-US" dirty="0" smtClean="0"/>
              <a:t>Who to contact to set up facility inspections</a:t>
            </a:r>
          </a:p>
          <a:p>
            <a:pPr lvl="2"/>
            <a:r>
              <a:rPr lang="en-US" dirty="0" smtClean="0"/>
              <a:t>Can have multiple contacts listed</a:t>
            </a:r>
          </a:p>
          <a:p>
            <a:r>
              <a:rPr lang="en-US" dirty="0" smtClean="0"/>
              <a:t>Owner</a:t>
            </a:r>
            <a:endParaRPr lang="en-US" dirty="0"/>
          </a:p>
          <a:p>
            <a:pPr lvl="1"/>
            <a:r>
              <a:rPr lang="en-US" dirty="0" smtClean="0"/>
              <a:t>The legal owner(s) of the facility</a:t>
            </a:r>
          </a:p>
          <a:p>
            <a:pPr lvl="2"/>
            <a:r>
              <a:rPr lang="en-US" dirty="0" smtClean="0"/>
              <a:t>All owners of partnerships must be listed</a:t>
            </a:r>
          </a:p>
        </p:txBody>
      </p:sp>
      <p:pic>
        <p:nvPicPr>
          <p:cNvPr id="9" name="Content Placeholder 8"/>
          <p:cNvPicPr>
            <a:picLocks noGrp="1" noChangeAspect="1"/>
          </p:cNvPicPr>
          <p:nvPr>
            <p:ph sz="quarter" idx="2"/>
          </p:nvPr>
        </p:nvPicPr>
        <p:blipFill rotWithShape="1">
          <a:blip r:embed="rId5"/>
          <a:srcRect l="901" t="7689" r="1232" b="32557"/>
          <a:stretch/>
        </p:blipFill>
        <p:spPr>
          <a:xfrm>
            <a:off x="277791" y="4790925"/>
            <a:ext cx="8588417" cy="1030147"/>
          </a:xfrm>
          <a:prstGeom prst="rect">
            <a:avLst/>
          </a:prstGeom>
          <a:effectLst>
            <a:outerShdw blurRad="50800" dist="38100" dir="5400000" algn="t" rotWithShape="0">
              <a:prstClr val="black">
                <a:alpha val="40000"/>
              </a:prstClr>
            </a:outerShdw>
          </a:effectLst>
        </p:spPr>
      </p:pic>
      <p:sp>
        <p:nvSpPr>
          <p:cNvPr id="23" name="Cloud 7">
            <a:hlinkClick r:id="" action="ppaction://noaction" highlightClick="1"/>
          </p:cNvPr>
          <p:cNvSpPr/>
          <p:nvPr/>
        </p:nvSpPr>
        <p:spPr>
          <a:xfrm>
            <a:off x="4306737" y="5216533"/>
            <a:ext cx="2279078" cy="409908"/>
          </a:xfrm>
          <a:prstGeom prst="wedgeRoundRectCallout">
            <a:avLst>
              <a:gd name="adj1" fmla="val -75872"/>
              <a:gd name="adj2" fmla="val 819"/>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lumMod val="75000"/>
                  </a:schemeClr>
                </a:solidFill>
                <a:latin typeface="Arial" panose="020B0604020202020204" pitchFamily="34" charset="0"/>
                <a:cs typeface="Arial" panose="020B0604020202020204" pitchFamily="34" charset="0"/>
              </a:rPr>
              <a:t>Click the appropriate “Add” button to begin data entry</a:t>
            </a:r>
            <a:endParaRPr lang="en-US" sz="1200" i="1" dirty="0">
              <a:solidFill>
                <a:schemeClr val="bg2">
                  <a:lumMod val="75000"/>
                </a:schemeClr>
              </a:solidFill>
              <a:latin typeface="Arial" panose="020B0604020202020204" pitchFamily="34" charset="0"/>
              <a:cs typeface="Arial" panose="020B0604020202020204" pitchFamily="34" charset="0"/>
            </a:endParaRPr>
          </a:p>
        </p:txBody>
      </p:sp>
      <p:grpSp>
        <p:nvGrpSpPr>
          <p:cNvPr id="11" name="Group 10"/>
          <p:cNvGrpSpPr/>
          <p:nvPr/>
        </p:nvGrpSpPr>
        <p:grpSpPr>
          <a:xfrm>
            <a:off x="6526408" y="4023011"/>
            <a:ext cx="2070340" cy="1176197"/>
            <a:chOff x="6436915" y="4141481"/>
            <a:chExt cx="2070340" cy="1176197"/>
          </a:xfrm>
        </p:grpSpPr>
        <p:grpSp>
          <p:nvGrpSpPr>
            <p:cNvPr id="24" name="Group 23"/>
            <p:cNvGrpSpPr/>
            <p:nvPr/>
          </p:nvGrpSpPr>
          <p:grpSpPr>
            <a:xfrm>
              <a:off x="6436915" y="4141481"/>
              <a:ext cx="2070340" cy="1176197"/>
              <a:chOff x="5792209" y="5276362"/>
              <a:chExt cx="2070340" cy="1006322"/>
            </a:xfrm>
          </p:grpSpPr>
          <p:sp>
            <p:nvSpPr>
              <p:cNvPr id="25" name="Cloud 7">
                <a:hlinkClick r:id="" action="ppaction://noaction" highlightClick="1"/>
              </p:cNvPr>
              <p:cNvSpPr/>
              <p:nvPr/>
            </p:nvSpPr>
            <p:spPr>
              <a:xfrm>
                <a:off x="5792209" y="5276362"/>
                <a:ext cx="2070340" cy="100632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In the service,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click this icon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to edit existing data</a:t>
                </a:r>
                <a:endParaRPr lang="en-US" sz="1200" i="1" dirty="0">
                  <a:solidFill>
                    <a:schemeClr val="bg1">
                      <a:lumMod val="65000"/>
                    </a:schemeClr>
                  </a:solidFill>
                  <a:latin typeface="Arial" panose="020B0604020202020204" pitchFamily="34" charset="0"/>
                  <a:cs typeface="Arial" panose="020B0604020202020204" pitchFamily="34" charset="0"/>
                </a:endParaRPr>
              </a:p>
            </p:txBody>
          </p:sp>
          <p:sp>
            <p:nvSpPr>
              <p:cNvPr id="27" name="TextBox 26"/>
              <p:cNvSpPr txBox="1"/>
              <p:nvPr/>
            </p:nvSpPr>
            <p:spPr>
              <a:xfrm rot="19800000">
                <a:off x="5829044" y="5601748"/>
                <a:ext cx="483883" cy="276999"/>
              </a:xfrm>
              <a:prstGeom prst="rect">
                <a:avLst/>
              </a:prstGeom>
              <a:noFill/>
              <a:ln>
                <a:noFill/>
              </a:ln>
            </p:spPr>
            <p:txBody>
              <a:bodyPr wrap="square" rtlCol="0">
                <a:spAutoFit/>
              </a:bodyPr>
              <a:lstStyle/>
              <a:p>
                <a:r>
                  <a:rPr lang="en-US" sz="1200" i="1" u="sng" dirty="0" smtClean="0">
                    <a:solidFill>
                      <a:schemeClr val="bg1">
                        <a:lumMod val="65000"/>
                      </a:schemeClr>
                    </a:solidFill>
                    <a:latin typeface="Arial" panose="020B0604020202020204" pitchFamily="34" charset="0"/>
                    <a:cs typeface="Arial" panose="020B0604020202020204" pitchFamily="34" charset="0"/>
                  </a:rPr>
                  <a:t>Tip</a:t>
                </a:r>
                <a:endParaRPr lang="en-US" sz="1200" i="1" u="sng" dirty="0">
                  <a:solidFill>
                    <a:schemeClr val="bg1">
                      <a:lumMod val="65000"/>
                    </a:schemeClr>
                  </a:solidFill>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6"/>
            <a:stretch>
              <a:fillRect/>
            </a:stretch>
          </p:blipFill>
          <p:spPr>
            <a:xfrm>
              <a:off x="7940294" y="4612734"/>
              <a:ext cx="164545" cy="199187"/>
            </a:xfrm>
            <a:prstGeom prst="rect">
              <a:avLst/>
            </a:prstGeom>
          </p:spPr>
        </p:pic>
      </p:grpSp>
      <p:grpSp>
        <p:nvGrpSpPr>
          <p:cNvPr id="12" name="Group 11"/>
          <p:cNvGrpSpPr/>
          <p:nvPr/>
        </p:nvGrpSpPr>
        <p:grpSpPr>
          <a:xfrm>
            <a:off x="8403178" y="211923"/>
            <a:ext cx="369693" cy="365760"/>
            <a:chOff x="8403178" y="211923"/>
            <a:chExt cx="369693" cy="365760"/>
          </a:xfrm>
        </p:grpSpPr>
        <p:sp>
          <p:nvSpPr>
            <p:cNvPr id="13" name="Rectangle 12"/>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Home 13">
              <a:hlinkClick r:id="rId7"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15400" y="-16677"/>
            <a:ext cx="228600" cy="228600"/>
          </a:xfrm>
          <a:prstGeom prst="rect">
            <a:avLst/>
          </a:prstGeom>
        </p:spPr>
      </p:pic>
    </p:spTree>
    <p:extLst>
      <p:ext uri="{BB962C8B-B14F-4D97-AF65-F5344CB8AC3E}">
        <p14:creationId xmlns:p14="http://schemas.microsoft.com/office/powerpoint/2010/main" val="30889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Contacts</a:t>
            </a:r>
            <a:br>
              <a:rPr lang="en-US" dirty="0" smtClean="0"/>
            </a:br>
            <a:r>
              <a:rPr lang="en-US" sz="2700" dirty="0" smtClean="0"/>
              <a:t>Data entry screen</a:t>
            </a:r>
            <a:endParaRPr lang="en-US" dirty="0"/>
          </a:p>
        </p:txBody>
      </p:sp>
      <p:pic>
        <p:nvPicPr>
          <p:cNvPr id="34" name="Content Placeholder 14"/>
          <p:cNvPicPr>
            <a:picLocks noGrp="1" noChangeAspect="1"/>
          </p:cNvPicPr>
          <p:nvPr>
            <p:ph sz="quarter" idx="1"/>
          </p:nvPr>
        </p:nvPicPr>
        <p:blipFill>
          <a:blip r:embed="rId5"/>
          <a:stretch>
            <a:fillRect/>
          </a:stretch>
        </p:blipFill>
        <p:spPr>
          <a:xfrm>
            <a:off x="3326711" y="1647645"/>
            <a:ext cx="5334865" cy="4632385"/>
          </a:xfrm>
          <a:prstGeom prst="rect">
            <a:avLst/>
          </a:prstGeom>
        </p:spPr>
      </p:pic>
      <p:sp>
        <p:nvSpPr>
          <p:cNvPr id="20" name="Cloud 7">
            <a:hlinkClick r:id="" action="ppaction://noaction" highlightClick="1"/>
          </p:cNvPr>
          <p:cNvSpPr/>
          <p:nvPr/>
        </p:nvSpPr>
        <p:spPr>
          <a:xfrm>
            <a:off x="210592" y="1928536"/>
            <a:ext cx="2883416" cy="443728"/>
          </a:xfrm>
          <a:prstGeom prst="wedgeRoundRectCallout">
            <a:avLst>
              <a:gd name="adj1" fmla="val 63705"/>
              <a:gd name="adj2" fmla="val 8871"/>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lumMod val="75000"/>
                  </a:schemeClr>
                </a:solidFill>
                <a:latin typeface="Arial" panose="020B0604020202020204" pitchFamily="34" charset="0"/>
                <a:cs typeface="Arial" panose="020B0604020202020204" pitchFamily="34" charset="0"/>
              </a:rPr>
              <a:t>Click here to auto-enter any contact info saved to your “favorites”</a:t>
            </a:r>
            <a:endParaRPr lang="en-US" sz="1200" i="1" dirty="0">
              <a:solidFill>
                <a:schemeClr val="bg2">
                  <a:lumMod val="75000"/>
                </a:schemeClr>
              </a:solidFill>
              <a:latin typeface="Arial" panose="020B0604020202020204" pitchFamily="34" charset="0"/>
              <a:cs typeface="Arial" panose="020B0604020202020204" pitchFamily="34" charset="0"/>
            </a:endParaRPr>
          </a:p>
        </p:txBody>
      </p:sp>
      <p:sp>
        <p:nvSpPr>
          <p:cNvPr id="35" name="Cloud 7">
            <a:hlinkClick r:id="" action="ppaction://noaction" highlightClick="1"/>
          </p:cNvPr>
          <p:cNvSpPr/>
          <p:nvPr/>
        </p:nvSpPr>
        <p:spPr>
          <a:xfrm>
            <a:off x="210592" y="5719313"/>
            <a:ext cx="2883416" cy="480204"/>
          </a:xfrm>
          <a:prstGeom prst="wedgeRoundRectCallout">
            <a:avLst>
              <a:gd name="adj1" fmla="val 62209"/>
              <a:gd name="adj2" fmla="val -30183"/>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lumMod val="75000"/>
                  </a:schemeClr>
                </a:solidFill>
                <a:latin typeface="Arial" panose="020B0604020202020204" pitchFamily="34" charset="0"/>
                <a:cs typeface="Arial" panose="020B0604020202020204" pitchFamily="34" charset="0"/>
              </a:rPr>
              <a:t>Check this box to save above info to “favorites” to speed future data entry</a:t>
            </a:r>
            <a:endParaRPr lang="en-US" sz="1200" i="1" dirty="0">
              <a:solidFill>
                <a:schemeClr val="bg2">
                  <a:lumMod val="75000"/>
                </a:schemeClr>
              </a:solidFill>
              <a:latin typeface="Arial" panose="020B0604020202020204" pitchFamily="34" charset="0"/>
              <a:cs typeface="Arial" panose="020B0604020202020204" pitchFamily="34" charset="0"/>
            </a:endParaRPr>
          </a:p>
        </p:txBody>
      </p:sp>
      <p:sp>
        <p:nvSpPr>
          <p:cNvPr id="36" name="Cloud 7">
            <a:hlinkClick r:id="" action="ppaction://noaction" highlightClick="1"/>
          </p:cNvPr>
          <p:cNvSpPr/>
          <p:nvPr/>
        </p:nvSpPr>
        <p:spPr>
          <a:xfrm>
            <a:off x="210592" y="2526842"/>
            <a:ext cx="2883416" cy="621800"/>
          </a:xfrm>
          <a:prstGeom prst="wedgeRoundRectCallout">
            <a:avLst>
              <a:gd name="adj1" fmla="val 98409"/>
              <a:gd name="adj2" fmla="val -87511"/>
              <a:gd name="adj3" fmla="val 16667"/>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lumMod val="75000"/>
                  </a:schemeClr>
                </a:solidFill>
                <a:latin typeface="Arial" panose="020B0604020202020204" pitchFamily="34" charset="0"/>
                <a:cs typeface="Arial" panose="020B0604020202020204" pitchFamily="34" charset="0"/>
              </a:rPr>
              <a:t>Click here to auto-enter any contact info not saved to your “favorites” but used elsewhere in this application</a:t>
            </a:r>
            <a:endParaRPr lang="en-US" sz="1200" i="1" dirty="0">
              <a:solidFill>
                <a:schemeClr val="bg2">
                  <a:lumMod val="75000"/>
                </a:schemeClr>
              </a:solidFill>
              <a:latin typeface="Arial" panose="020B0604020202020204" pitchFamily="34" charset="0"/>
              <a:cs typeface="Arial" panose="020B0604020202020204" pitchFamily="34" charset="0"/>
            </a:endParaRPr>
          </a:p>
        </p:txBody>
      </p:sp>
      <p:sp>
        <p:nvSpPr>
          <p:cNvPr id="37" name="Cloud 7">
            <a:hlinkClick r:id="" action="ppaction://noaction" highlightClick="1"/>
          </p:cNvPr>
          <p:cNvSpPr/>
          <p:nvPr/>
        </p:nvSpPr>
        <p:spPr>
          <a:xfrm>
            <a:off x="1035170" y="3493698"/>
            <a:ext cx="2058838" cy="418381"/>
          </a:xfrm>
          <a:prstGeom prst="wedgeRoundRectCallout">
            <a:avLst>
              <a:gd name="adj1" fmla="val 69271"/>
              <a:gd name="adj2" fmla="val -52957"/>
              <a:gd name="adj3" fmla="val 16667"/>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lumMod val="75000"/>
                  </a:schemeClr>
                </a:solidFill>
                <a:latin typeface="Arial" panose="020B0604020202020204" pitchFamily="34" charset="0"/>
                <a:cs typeface="Arial" panose="020B0604020202020204" pitchFamily="34" charset="0"/>
              </a:rPr>
              <a:t>Click here to add more than one email address</a:t>
            </a:r>
            <a:endParaRPr lang="en-US" sz="1200" i="1" dirty="0">
              <a:solidFill>
                <a:schemeClr val="bg2">
                  <a:lumMod val="75000"/>
                </a:schemeClr>
              </a:solidFill>
              <a:latin typeface="Arial" panose="020B0604020202020204" pitchFamily="34" charset="0"/>
              <a:cs typeface="Arial" panose="020B0604020202020204" pitchFamily="34" charset="0"/>
            </a:endParaRPr>
          </a:p>
        </p:txBody>
      </p:sp>
      <p:sp>
        <p:nvSpPr>
          <p:cNvPr id="39" name="Cloud 7">
            <a:hlinkClick r:id="" action="ppaction://noaction" highlightClick="1"/>
          </p:cNvPr>
          <p:cNvSpPr/>
          <p:nvPr/>
        </p:nvSpPr>
        <p:spPr>
          <a:xfrm>
            <a:off x="1035170" y="5103962"/>
            <a:ext cx="2058838" cy="418381"/>
          </a:xfrm>
          <a:prstGeom prst="wedgeRoundRectCallout">
            <a:avLst>
              <a:gd name="adj1" fmla="val 69271"/>
              <a:gd name="adj2" fmla="val 41888"/>
              <a:gd name="adj3" fmla="val 16667"/>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lumMod val="75000"/>
                  </a:schemeClr>
                </a:solidFill>
                <a:latin typeface="Arial" panose="020B0604020202020204" pitchFamily="34" charset="0"/>
                <a:cs typeface="Arial" panose="020B0604020202020204" pitchFamily="34" charset="0"/>
              </a:rPr>
              <a:t>Click here to add more than one phone number</a:t>
            </a:r>
            <a:endParaRPr lang="en-US" sz="1200" i="1" dirty="0">
              <a:solidFill>
                <a:schemeClr val="bg2">
                  <a:lumMod val="75000"/>
                </a:schemeClr>
              </a:solidFill>
              <a:latin typeface="Arial" panose="020B0604020202020204" pitchFamily="34" charset="0"/>
              <a:cs typeface="Arial" panose="020B0604020202020204" pitchFamily="34" charset="0"/>
            </a:endParaRPr>
          </a:p>
        </p:txBody>
      </p:sp>
      <p:grpSp>
        <p:nvGrpSpPr>
          <p:cNvPr id="10" name="Group 9"/>
          <p:cNvGrpSpPr/>
          <p:nvPr/>
        </p:nvGrpSpPr>
        <p:grpSpPr>
          <a:xfrm>
            <a:off x="8403178" y="211923"/>
            <a:ext cx="369693" cy="365760"/>
            <a:chOff x="8403178" y="211923"/>
            <a:chExt cx="369693" cy="365760"/>
          </a:xfrm>
        </p:grpSpPr>
        <p:sp>
          <p:nvSpPr>
            <p:cNvPr id="11" name="Rectangle 10"/>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Home 11">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3292290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Prevention opportunities</a:t>
            </a:r>
            <a:br>
              <a:rPr lang="en-US" dirty="0" smtClean="0"/>
            </a:br>
            <a:r>
              <a:rPr lang="en-US" sz="3100" dirty="0" smtClean="0"/>
              <a:t>Entire screen is optional</a:t>
            </a:r>
            <a:endParaRPr lang="en-US" sz="3100" dirty="0"/>
          </a:p>
        </p:txBody>
      </p:sp>
      <p:sp>
        <p:nvSpPr>
          <p:cNvPr id="6" name="Content Placeholder 5"/>
          <p:cNvSpPr>
            <a:spLocks noGrp="1"/>
          </p:cNvSpPr>
          <p:nvPr>
            <p:ph sz="quarter" idx="1"/>
          </p:nvPr>
        </p:nvSpPr>
        <p:spPr>
          <a:xfrm>
            <a:off x="609600" y="1640843"/>
            <a:ext cx="8153400" cy="1904614"/>
          </a:xfrm>
        </p:spPr>
        <p:txBody>
          <a:bodyPr>
            <a:normAutofit fontScale="85000" lnSpcReduction="20000"/>
          </a:bodyPr>
          <a:lstStyle/>
          <a:p>
            <a:r>
              <a:rPr lang="en-US" dirty="0" smtClean="0"/>
              <a:t>A way to know the good things that are happening even though a permit wasn’t needed for the work</a:t>
            </a:r>
          </a:p>
          <a:p>
            <a:r>
              <a:rPr lang="en-US" dirty="0" smtClean="0"/>
              <a:t>A chance for those that want more info on pollution prevention to get in touch with MPCA staff</a:t>
            </a:r>
          </a:p>
          <a:p>
            <a:r>
              <a:rPr lang="en-US" dirty="0" smtClean="0"/>
              <a:t>Answering the questions is optional</a:t>
            </a:r>
            <a:endParaRPr lang="en-US" dirty="0"/>
          </a:p>
        </p:txBody>
      </p:sp>
      <p:pic>
        <p:nvPicPr>
          <p:cNvPr id="7" name="Content Placeholder 6"/>
          <p:cNvPicPr>
            <a:picLocks noGrp="1" noChangeAspect="1"/>
          </p:cNvPicPr>
          <p:nvPr>
            <p:ph sz="quarter" idx="2"/>
          </p:nvPr>
        </p:nvPicPr>
        <p:blipFill>
          <a:blip r:embed="rId5"/>
          <a:stretch>
            <a:fillRect/>
          </a:stretch>
        </p:blipFill>
        <p:spPr>
          <a:xfrm>
            <a:off x="1679275" y="3751440"/>
            <a:ext cx="5410955" cy="1914792"/>
          </a:xfrm>
          <a:prstGeom prst="rect">
            <a:avLst/>
          </a:prstGeom>
          <a:effectLst>
            <a:outerShdw blurRad="50800" dist="38100" dir="5400000" algn="t" rotWithShape="0">
              <a:prstClr val="black">
                <a:alpha val="40000"/>
              </a:prstClr>
            </a:outerShdw>
          </a:effectLst>
        </p:spPr>
      </p:pic>
      <p:grpSp>
        <p:nvGrpSpPr>
          <p:cNvPr id="8" name="Group 7"/>
          <p:cNvGrpSpPr/>
          <p:nvPr/>
        </p:nvGrpSpPr>
        <p:grpSpPr>
          <a:xfrm>
            <a:off x="8403178" y="211923"/>
            <a:ext cx="369693" cy="365760"/>
            <a:chOff x="8403178" y="211923"/>
            <a:chExt cx="369693" cy="365760"/>
          </a:xfrm>
        </p:grpSpPr>
        <p:sp>
          <p:nvSpPr>
            <p:cNvPr id="9" name="Rectangle 8"/>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Home 9">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3884907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Animal </a:t>
            </a:r>
            <a:r>
              <a:rPr lang="en-US" dirty="0"/>
              <a:t>h</a:t>
            </a:r>
            <a:r>
              <a:rPr lang="en-US" dirty="0" smtClean="0"/>
              <a:t>olding &amp; </a:t>
            </a:r>
            <a:r>
              <a:rPr lang="en-US" dirty="0"/>
              <a:t>n</a:t>
            </a:r>
            <a:r>
              <a:rPr lang="en-US" dirty="0" smtClean="0"/>
              <a:t>umbers</a:t>
            </a:r>
            <a:endParaRPr lang="en-US" sz="2700" dirty="0"/>
          </a:p>
        </p:txBody>
      </p:sp>
      <p:sp>
        <p:nvSpPr>
          <p:cNvPr id="3" name="Content Placeholder 2"/>
          <p:cNvSpPr>
            <a:spLocks noGrp="1"/>
          </p:cNvSpPr>
          <p:nvPr>
            <p:ph sz="quarter" idx="1"/>
          </p:nvPr>
        </p:nvSpPr>
        <p:spPr>
          <a:xfrm>
            <a:off x="612648" y="1600200"/>
            <a:ext cx="8153400" cy="4765876"/>
          </a:xfrm>
        </p:spPr>
        <p:txBody>
          <a:bodyPr>
            <a:normAutofit fontScale="85000" lnSpcReduction="10000"/>
          </a:bodyPr>
          <a:lstStyle/>
          <a:p>
            <a:r>
              <a:rPr lang="en-US" dirty="0" smtClean="0"/>
              <a:t>Answer the pasture question at the top of the screen</a:t>
            </a:r>
          </a:p>
          <a:p>
            <a:r>
              <a:rPr lang="en-US" dirty="0" smtClean="0"/>
              <a:t>Answer the animal holding question </a:t>
            </a:r>
            <a:r>
              <a:rPr lang="en-US" dirty="0"/>
              <a:t>at the top of the </a:t>
            </a:r>
            <a:r>
              <a:rPr lang="en-US" dirty="0" smtClean="0"/>
              <a:t>screen</a:t>
            </a:r>
            <a:endParaRPr lang="en-US" dirty="0"/>
          </a:p>
          <a:p>
            <a:pPr lvl="1"/>
            <a:r>
              <a:rPr lang="en-US" dirty="0"/>
              <a:t>Existing sites with animal holding areas will not see </a:t>
            </a:r>
            <a:r>
              <a:rPr lang="en-US" dirty="0" smtClean="0"/>
              <a:t>a </a:t>
            </a:r>
            <a:r>
              <a:rPr lang="en-US" dirty="0"/>
              <a:t>question</a:t>
            </a:r>
          </a:p>
          <a:p>
            <a:pPr lvl="1"/>
            <a:r>
              <a:rPr lang="en-US" dirty="0" smtClean="0"/>
              <a:t>Animal holding areas include</a:t>
            </a:r>
          </a:p>
          <a:p>
            <a:pPr lvl="2"/>
            <a:r>
              <a:rPr lang="en-US" dirty="0" smtClean="0"/>
              <a:t>Total confinement barns</a:t>
            </a:r>
          </a:p>
          <a:p>
            <a:pPr lvl="3"/>
            <a:r>
              <a:rPr lang="en-US" dirty="0" smtClean="0"/>
              <a:t>Total confinement barns with underfloor manure storage are managed separately from other total confinement barns in the service</a:t>
            </a:r>
          </a:p>
          <a:p>
            <a:pPr lvl="4"/>
            <a:r>
              <a:rPr lang="en-US" dirty="0" smtClean="0"/>
              <a:t>Includes pull plugs, free-stall barns with day pit under the barn, etc.</a:t>
            </a:r>
          </a:p>
          <a:p>
            <a:pPr lvl="2"/>
            <a:r>
              <a:rPr lang="en-US" dirty="0" smtClean="0"/>
              <a:t>Partial confinement barns</a:t>
            </a:r>
          </a:p>
          <a:p>
            <a:pPr lvl="2"/>
            <a:r>
              <a:rPr lang="en-US" dirty="0" smtClean="0"/>
              <a:t>Open lots</a:t>
            </a:r>
          </a:p>
          <a:p>
            <a:pPr lvl="2"/>
            <a:r>
              <a:rPr lang="en-US" dirty="0" smtClean="0"/>
              <a:t>Calf huts/hutches</a:t>
            </a:r>
          </a:p>
          <a:p>
            <a:r>
              <a:rPr lang="en-US" dirty="0" smtClean="0"/>
              <a:t>Enter each animal holding area separately</a:t>
            </a:r>
          </a:p>
          <a:p>
            <a:r>
              <a:rPr lang="en-US" dirty="0" smtClean="0"/>
              <a:t>Click the          button to add more structures</a:t>
            </a:r>
          </a:p>
          <a:p>
            <a:endParaRPr lang="en-US" dirty="0" smtClean="0"/>
          </a:p>
        </p:txBody>
      </p:sp>
      <p:pic>
        <p:nvPicPr>
          <p:cNvPr id="4" name="Picture 3"/>
          <p:cNvPicPr>
            <a:picLocks noChangeAspect="1"/>
          </p:cNvPicPr>
          <p:nvPr/>
        </p:nvPicPr>
        <p:blipFill>
          <a:blip r:embed="rId5"/>
          <a:stretch>
            <a:fillRect/>
          </a:stretch>
        </p:blipFill>
        <p:spPr>
          <a:xfrm>
            <a:off x="2139058" y="5797406"/>
            <a:ext cx="796401" cy="419158"/>
          </a:xfrm>
          <a:prstGeom prst="rect">
            <a:avLst/>
          </a:prstGeom>
        </p:spPr>
      </p:pic>
      <p:grpSp>
        <p:nvGrpSpPr>
          <p:cNvPr id="6" name="Group 5"/>
          <p:cNvGrpSpPr/>
          <p:nvPr/>
        </p:nvGrpSpPr>
        <p:grpSpPr>
          <a:xfrm>
            <a:off x="8403178" y="211923"/>
            <a:ext cx="369693" cy="365760"/>
            <a:chOff x="8403178" y="211923"/>
            <a:chExt cx="369693" cy="365760"/>
          </a:xfrm>
        </p:grpSpPr>
        <p:sp>
          <p:nvSpPr>
            <p:cNvPr id="7" name="Rectangle 6"/>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Rev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1432188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1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up an </a:t>
            </a:r>
            <a:r>
              <a:rPr lang="en-US" dirty="0" smtClean="0"/>
              <a:t>account </a:t>
            </a:r>
            <a:r>
              <a:rPr lang="en-US" sz="2400" dirty="0" smtClean="0"/>
              <a:t>(continued)</a:t>
            </a:r>
            <a:endParaRPr lang="en-US" dirty="0"/>
          </a:p>
        </p:txBody>
      </p:sp>
      <p:sp>
        <p:nvSpPr>
          <p:cNvPr id="3" name="Content Placeholder 2"/>
          <p:cNvSpPr>
            <a:spLocks noGrp="1"/>
          </p:cNvSpPr>
          <p:nvPr>
            <p:ph sz="quarter" idx="1"/>
          </p:nvPr>
        </p:nvSpPr>
        <p:spPr/>
        <p:txBody>
          <a:bodyPr/>
          <a:lstStyle/>
          <a:p>
            <a:r>
              <a:rPr lang="en-US" dirty="0"/>
              <a:t>Using Google Chrome, Microsoft Edge, Firefox or Safari, navigate to this site in your browser: </a:t>
            </a:r>
            <a:r>
              <a:rPr lang="en-US" dirty="0">
                <a:hlinkClick r:id="rId5"/>
              </a:rPr>
              <a:t>https://webapp.pca.state.mn.us/services/login</a:t>
            </a:r>
            <a:endParaRPr lang="en-US" dirty="0"/>
          </a:p>
          <a:p>
            <a:r>
              <a:rPr lang="en-US" dirty="0" smtClean="0"/>
              <a:t>Click </a:t>
            </a:r>
            <a:r>
              <a:rPr lang="en-US" i="1" dirty="0" smtClean="0"/>
              <a:t>Register</a:t>
            </a:r>
          </a:p>
        </p:txBody>
      </p:sp>
      <p:pic>
        <p:nvPicPr>
          <p:cNvPr id="5" name="Picture 4"/>
          <p:cNvPicPr>
            <a:picLocks noChangeAspect="1"/>
          </p:cNvPicPr>
          <p:nvPr/>
        </p:nvPicPr>
        <p:blipFill>
          <a:blip r:embed="rId6"/>
          <a:stretch>
            <a:fillRect/>
          </a:stretch>
        </p:blipFill>
        <p:spPr>
          <a:xfrm>
            <a:off x="612648" y="3672892"/>
            <a:ext cx="5239481" cy="2076740"/>
          </a:xfrm>
          <a:prstGeom prst="rect">
            <a:avLst/>
          </a:prstGeom>
        </p:spPr>
      </p:pic>
      <p:sp>
        <p:nvSpPr>
          <p:cNvPr id="6" name="Up Arrow 5"/>
          <p:cNvSpPr/>
          <p:nvPr/>
        </p:nvSpPr>
        <p:spPr>
          <a:xfrm>
            <a:off x="1639614" y="5638563"/>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edia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9163"/>
            <a:ext cx="228600" cy="228600"/>
          </a:xfrm>
          <a:prstGeom prst="rect">
            <a:avLst/>
          </a:prstGeom>
        </p:spPr>
      </p:pic>
    </p:spTree>
    <p:extLst>
      <p:ext uri="{BB962C8B-B14F-4D97-AF65-F5344CB8AC3E}">
        <p14:creationId xmlns:p14="http://schemas.microsoft.com/office/powerpoint/2010/main" val="391183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Animal holding &amp; numbers</a:t>
            </a:r>
            <a:br>
              <a:rPr lang="en-US" dirty="0" smtClean="0"/>
            </a:br>
            <a:r>
              <a:rPr lang="en-US" sz="2700" dirty="0" smtClean="0"/>
              <a:t>Sites with existing information</a:t>
            </a:r>
            <a:endParaRPr lang="en-US" sz="2700" dirty="0"/>
          </a:p>
        </p:txBody>
      </p:sp>
      <p:sp>
        <p:nvSpPr>
          <p:cNvPr id="6" name="Content Placeholder 5"/>
          <p:cNvSpPr>
            <a:spLocks noGrp="1"/>
          </p:cNvSpPr>
          <p:nvPr>
            <p:ph sz="quarter" idx="1"/>
          </p:nvPr>
        </p:nvSpPr>
        <p:spPr>
          <a:xfrm>
            <a:off x="609600" y="1640842"/>
            <a:ext cx="8153400" cy="2439452"/>
          </a:xfrm>
        </p:spPr>
        <p:txBody>
          <a:bodyPr>
            <a:normAutofit fontScale="77500" lnSpcReduction="20000"/>
          </a:bodyPr>
          <a:lstStyle/>
          <a:p>
            <a:r>
              <a:rPr lang="en-US" dirty="0" smtClean="0"/>
              <a:t>Initially, every existing animal holding area will need to be edited</a:t>
            </a:r>
          </a:p>
          <a:p>
            <a:pPr lvl="1"/>
            <a:r>
              <a:rPr lang="en-US" dirty="0" smtClean="0"/>
              <a:t>Click the edit button</a:t>
            </a:r>
          </a:p>
          <a:p>
            <a:pPr lvl="2"/>
            <a:r>
              <a:rPr lang="en-US" dirty="0" smtClean="0"/>
              <a:t>Add a structure name and update map location </a:t>
            </a:r>
          </a:p>
          <a:p>
            <a:pPr lvl="1"/>
            <a:r>
              <a:rPr lang="en-US" dirty="0" smtClean="0"/>
              <a:t>For animal holding areas with status of “Proposed”, </a:t>
            </a:r>
            <a:br>
              <a:rPr lang="en-US" dirty="0" smtClean="0"/>
            </a:br>
            <a:r>
              <a:rPr lang="en-US" dirty="0" smtClean="0"/>
              <a:t>edit the status to …</a:t>
            </a:r>
          </a:p>
          <a:p>
            <a:pPr lvl="2"/>
            <a:r>
              <a:rPr lang="en-US" i="1" dirty="0" smtClean="0"/>
              <a:t>Active</a:t>
            </a:r>
            <a:r>
              <a:rPr lang="en-US" dirty="0" smtClean="0"/>
              <a:t> - construction completed</a:t>
            </a:r>
          </a:p>
          <a:p>
            <a:pPr lvl="2"/>
            <a:r>
              <a:rPr lang="en-US" i="1" dirty="0" smtClean="0"/>
              <a:t>Under Construction </a:t>
            </a:r>
            <a:r>
              <a:rPr lang="en-US" dirty="0" smtClean="0"/>
              <a:t>- actively being built or </a:t>
            </a:r>
            <a:br>
              <a:rPr lang="en-US" dirty="0" smtClean="0"/>
            </a:br>
            <a:r>
              <a:rPr lang="en-US" dirty="0" smtClean="0"/>
              <a:t>still planned but construction not yet started</a:t>
            </a:r>
            <a:endParaRPr lang="en-US" dirty="0"/>
          </a:p>
        </p:txBody>
      </p:sp>
      <p:pic>
        <p:nvPicPr>
          <p:cNvPr id="10" name="Content Placeholder 9"/>
          <p:cNvPicPr>
            <a:picLocks noGrp="1" noChangeAspect="1"/>
          </p:cNvPicPr>
          <p:nvPr>
            <p:ph sz="quarter" idx="2"/>
          </p:nvPr>
        </p:nvPicPr>
        <p:blipFill>
          <a:blip r:embed="rId5"/>
          <a:stretch>
            <a:fillRect/>
          </a:stretch>
        </p:blipFill>
        <p:spPr>
          <a:xfrm>
            <a:off x="609600" y="4209380"/>
            <a:ext cx="8121650" cy="1725364"/>
          </a:xfrm>
        </p:spPr>
      </p:pic>
      <p:pic>
        <p:nvPicPr>
          <p:cNvPr id="14" name="Picture 13"/>
          <p:cNvPicPr>
            <a:picLocks noChangeAspect="1"/>
          </p:cNvPicPr>
          <p:nvPr/>
        </p:nvPicPr>
        <p:blipFill>
          <a:blip r:embed="rId6"/>
          <a:stretch>
            <a:fillRect/>
          </a:stretch>
        </p:blipFill>
        <p:spPr>
          <a:xfrm>
            <a:off x="3356466" y="1997805"/>
            <a:ext cx="257211" cy="257211"/>
          </a:xfrm>
          <a:prstGeom prst="rect">
            <a:avLst/>
          </a:prstGeom>
        </p:spPr>
      </p:pic>
      <p:sp>
        <p:nvSpPr>
          <p:cNvPr id="15" name="Up Arrow 14"/>
          <p:cNvSpPr/>
          <p:nvPr/>
        </p:nvSpPr>
        <p:spPr>
          <a:xfrm rot="10800000">
            <a:off x="8152874" y="3934630"/>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rot="5400000">
            <a:off x="7942666" y="5380993"/>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7">
            <a:hlinkClick r:id="" action="ppaction://noaction" highlightClick="1"/>
          </p:cNvPr>
          <p:cNvSpPr/>
          <p:nvPr/>
        </p:nvSpPr>
        <p:spPr>
          <a:xfrm>
            <a:off x="6818428" y="1982589"/>
            <a:ext cx="1597205" cy="84726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errors or missing info is identified in the pink box</a:t>
            </a:r>
            <a:endParaRPr lang="en-US" sz="1200" i="1" dirty="0">
              <a:solidFill>
                <a:schemeClr val="bg1">
                  <a:lumMod val="65000"/>
                </a:schemeClr>
              </a:solidFill>
              <a:latin typeface="Arial" panose="020B0604020202020204" pitchFamily="34" charset="0"/>
              <a:cs typeface="Arial" panose="020B0604020202020204" pitchFamily="34" charset="0"/>
            </a:endParaRPr>
          </a:p>
        </p:txBody>
      </p:sp>
      <p:grpSp>
        <p:nvGrpSpPr>
          <p:cNvPr id="19" name="Group 18"/>
          <p:cNvGrpSpPr/>
          <p:nvPr/>
        </p:nvGrpSpPr>
        <p:grpSpPr>
          <a:xfrm>
            <a:off x="8403178" y="211923"/>
            <a:ext cx="369693" cy="365760"/>
            <a:chOff x="8403178" y="211923"/>
            <a:chExt cx="369693" cy="365760"/>
          </a:xfrm>
        </p:grpSpPr>
        <p:sp>
          <p:nvSpPr>
            <p:cNvPr id="20" name="Rectangle 19"/>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Home 20">
              <a:hlinkClick r:id="rId7"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15400" y="0"/>
            <a:ext cx="228600" cy="228600"/>
          </a:xfrm>
          <a:prstGeom prst="rect">
            <a:avLst/>
          </a:prstGeom>
        </p:spPr>
      </p:pic>
    </p:spTree>
    <p:extLst>
      <p:ext uri="{BB962C8B-B14F-4D97-AF65-F5344CB8AC3E}">
        <p14:creationId xmlns:p14="http://schemas.microsoft.com/office/powerpoint/2010/main" val="536355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Content Placeholder 7"/>
          <p:cNvPicPr>
            <a:picLocks noGrp="1" noChangeAspect="1"/>
          </p:cNvPicPr>
          <p:nvPr>
            <p:ph sz="quarter" idx="2"/>
          </p:nvPr>
        </p:nvPicPr>
        <p:blipFill rotWithShape="1">
          <a:blip r:embed="rId5"/>
          <a:srcRect t="5991" r="12448" b="13895"/>
          <a:stretch/>
        </p:blipFill>
        <p:spPr>
          <a:xfrm>
            <a:off x="326668" y="2599604"/>
            <a:ext cx="8436331" cy="2552258"/>
          </a:xfrm>
          <a:prstGeom prst="rect">
            <a:avLst/>
          </a:prstGeom>
        </p:spPr>
      </p:pic>
      <p:pic>
        <p:nvPicPr>
          <p:cNvPr id="47" name="Picture 46"/>
          <p:cNvPicPr>
            <a:picLocks noChangeAspect="1"/>
          </p:cNvPicPr>
          <p:nvPr/>
        </p:nvPicPr>
        <p:blipFill>
          <a:blip r:embed="rId6"/>
          <a:stretch>
            <a:fillRect/>
          </a:stretch>
        </p:blipFill>
        <p:spPr>
          <a:xfrm>
            <a:off x="382268" y="5045772"/>
            <a:ext cx="4448353" cy="1090702"/>
          </a:xfrm>
          <a:prstGeom prst="rect">
            <a:avLst/>
          </a:prstGeom>
        </p:spPr>
      </p:pic>
      <p:sp>
        <p:nvSpPr>
          <p:cNvPr id="49" name="Rounded Dash rectangle"/>
          <p:cNvSpPr/>
          <p:nvPr/>
        </p:nvSpPr>
        <p:spPr>
          <a:xfrm>
            <a:off x="273437" y="5001812"/>
            <a:ext cx="4557183" cy="1251202"/>
          </a:xfrm>
          <a:prstGeom prst="round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tructure Info"/>
          <p:cNvSpPr/>
          <p:nvPr/>
        </p:nvSpPr>
        <p:spPr>
          <a:xfrm>
            <a:off x="5453552" y="5537997"/>
            <a:ext cx="3156438" cy="598477"/>
          </a:xfrm>
          <a:prstGeom prst="wedgeRoundRectCallout">
            <a:avLst>
              <a:gd name="adj1" fmla="val -69577"/>
              <a:gd name="adj2" fmla="val -28259"/>
              <a:gd name="adj3" fmla="val 16667"/>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smtClean="0">
                <a:solidFill>
                  <a:schemeClr val="bg1">
                    <a:lumMod val="65000"/>
                  </a:schemeClr>
                </a:solidFill>
              </a:rPr>
              <a:t>This is only visible for holding area type:</a:t>
            </a:r>
            <a:br>
              <a:rPr lang="en-US" sz="1400" dirty="0" smtClean="0">
                <a:solidFill>
                  <a:schemeClr val="bg1">
                    <a:lumMod val="65000"/>
                  </a:schemeClr>
                </a:solidFill>
              </a:rPr>
            </a:br>
            <a:r>
              <a:rPr lang="en-US" sz="1400" i="1" dirty="0" smtClean="0">
                <a:solidFill>
                  <a:schemeClr val="bg1">
                    <a:lumMod val="65000"/>
                  </a:schemeClr>
                </a:solidFill>
              </a:rPr>
              <a:t>Total confinement with underfloor storage</a:t>
            </a:r>
          </a:p>
        </p:txBody>
      </p:sp>
      <p:sp>
        <p:nvSpPr>
          <p:cNvPr id="44" name="Cloud 7">
            <a:hlinkClick r:id="" action="ppaction://noaction" highlightClick="1"/>
          </p:cNvPr>
          <p:cNvSpPr/>
          <p:nvPr/>
        </p:nvSpPr>
        <p:spPr>
          <a:xfrm>
            <a:off x="4977777" y="3285245"/>
            <a:ext cx="3838453" cy="108550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Questions about pull-plug barns, calf huts,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barn additions, odd-shaped structures, etc.?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Click on the data entry fields for more info</a:t>
            </a:r>
            <a:endParaRPr lang="en-US" sz="1200" i="1" dirty="0">
              <a:solidFill>
                <a:schemeClr val="bg1">
                  <a:lumMod val="65000"/>
                </a:schemeClr>
              </a:solidFill>
              <a:latin typeface="Arial" panose="020B0604020202020204" pitchFamily="34" charset="0"/>
              <a:cs typeface="Arial" panose="020B0604020202020204" pitchFamily="34" charset="0"/>
            </a:endParaRPr>
          </a:p>
        </p:txBody>
      </p:sp>
      <p:sp>
        <p:nvSpPr>
          <p:cNvPr id="46" name="Structure Info"/>
          <p:cNvSpPr/>
          <p:nvPr/>
        </p:nvSpPr>
        <p:spPr>
          <a:xfrm>
            <a:off x="3426952" y="2436318"/>
            <a:ext cx="5183038" cy="598477"/>
          </a:xfrm>
          <a:prstGeom prst="wedgeRoundRectCallout">
            <a:avLst>
              <a:gd name="adj1" fmla="val -66513"/>
              <a:gd name="adj2" fmla="val 23158"/>
              <a:gd name="adj3" fmla="val 16667"/>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smtClean="0">
                <a:solidFill>
                  <a:schemeClr val="bg1">
                    <a:lumMod val="65000"/>
                  </a:schemeClr>
                </a:solidFill>
              </a:rPr>
              <a:t>For existing facilities that recently completed construction, be sure to change the status of the completed structures from </a:t>
            </a:r>
            <a:r>
              <a:rPr lang="en-US" sz="1400" i="1" dirty="0" smtClean="0">
                <a:solidFill>
                  <a:schemeClr val="bg1">
                    <a:lumMod val="65000"/>
                  </a:schemeClr>
                </a:solidFill>
              </a:rPr>
              <a:t>Proposed</a:t>
            </a:r>
            <a:r>
              <a:rPr lang="en-US" sz="1400" dirty="0" smtClean="0">
                <a:solidFill>
                  <a:schemeClr val="bg1">
                    <a:lumMod val="65000"/>
                  </a:schemeClr>
                </a:solidFill>
              </a:rPr>
              <a:t> to </a:t>
            </a:r>
            <a:r>
              <a:rPr lang="en-US" sz="1400" i="1" dirty="0" smtClean="0">
                <a:solidFill>
                  <a:schemeClr val="bg1">
                    <a:lumMod val="65000"/>
                  </a:schemeClr>
                </a:solidFill>
              </a:rPr>
              <a:t>Active</a:t>
            </a:r>
            <a:r>
              <a:rPr lang="en-US" sz="1400" dirty="0" smtClean="0">
                <a:solidFill>
                  <a:schemeClr val="bg1">
                    <a:lumMod val="65000"/>
                  </a:schemeClr>
                </a:solidFill>
              </a:rPr>
              <a:t>.</a:t>
            </a:r>
          </a:p>
        </p:txBody>
      </p:sp>
      <p:sp>
        <p:nvSpPr>
          <p:cNvPr id="31" name="Status Info"/>
          <p:cNvSpPr/>
          <p:nvPr/>
        </p:nvSpPr>
        <p:spPr>
          <a:xfrm>
            <a:off x="1259224" y="2371470"/>
            <a:ext cx="7403997" cy="4196068"/>
          </a:xfrm>
          <a:prstGeom prst="wedgeRoundRectCallout">
            <a:avLst>
              <a:gd name="adj1" fmla="val -16970"/>
              <a:gd name="adj2" fmla="val -12513"/>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Status</a:t>
            </a:r>
          </a:p>
          <a:p>
            <a:pPr marL="276225" lvl="0" indent="-276225">
              <a:spcBef>
                <a:spcPts val="700"/>
              </a:spcBef>
              <a:buClr>
                <a:srgbClr val="97C461"/>
              </a:buClr>
              <a:buSzPct val="60000"/>
            </a:pPr>
            <a:r>
              <a:rPr lang="en-US" dirty="0">
                <a:solidFill>
                  <a:prstClr val="black"/>
                </a:solidFill>
              </a:rPr>
              <a:t>Q: I am adding on to a barn, how do I enter that into the service</a:t>
            </a:r>
          </a:p>
          <a:p>
            <a:pPr marL="276225" lvl="0" indent="-276225">
              <a:spcBef>
                <a:spcPts val="700"/>
              </a:spcBef>
              <a:buClr>
                <a:srgbClr val="97C461"/>
              </a:buClr>
              <a:buSzPct val="60000"/>
            </a:pPr>
            <a:r>
              <a:rPr lang="en-US" dirty="0">
                <a:solidFill>
                  <a:prstClr val="black"/>
                </a:solidFill>
              </a:rPr>
              <a:t>	A: If the addition plus existing barn will managed as one large barn… </a:t>
            </a:r>
          </a:p>
          <a:p>
            <a:pPr lvl="2" indent="-228600">
              <a:spcBef>
                <a:spcPts val="500"/>
              </a:spcBef>
              <a:buClr>
                <a:srgbClr val="97C461"/>
              </a:buClr>
              <a:buSzPct val="75000"/>
              <a:buFont typeface="Wingdings"/>
              <a:buChar char=""/>
            </a:pPr>
            <a:r>
              <a:rPr lang="en-US" sz="1400" dirty="0">
                <a:solidFill>
                  <a:prstClr val="black"/>
                </a:solidFill>
              </a:rPr>
              <a:t>Change the status of the existing barn to </a:t>
            </a:r>
            <a:r>
              <a:rPr lang="en-US" sz="1400" i="1" dirty="0">
                <a:solidFill>
                  <a:prstClr val="black"/>
                </a:solidFill>
              </a:rPr>
              <a:t>Proposed</a:t>
            </a:r>
            <a:r>
              <a:rPr lang="en-US" sz="1400" dirty="0">
                <a:solidFill>
                  <a:prstClr val="black"/>
                </a:solidFill>
              </a:rPr>
              <a:t> and indicate the new overall </a:t>
            </a:r>
            <a:br>
              <a:rPr lang="en-US" sz="1400" dirty="0">
                <a:solidFill>
                  <a:prstClr val="black"/>
                </a:solidFill>
              </a:rPr>
            </a:br>
            <a:r>
              <a:rPr lang="en-US" sz="1400" dirty="0">
                <a:solidFill>
                  <a:prstClr val="black"/>
                </a:solidFill>
              </a:rPr>
              <a:t>(barn + addition) dimensions. </a:t>
            </a:r>
          </a:p>
          <a:p>
            <a:pPr marL="517525" lvl="0">
              <a:spcBef>
                <a:spcPts val="700"/>
              </a:spcBef>
              <a:buClr>
                <a:srgbClr val="97C461"/>
              </a:buClr>
              <a:buSzPct val="60000"/>
            </a:pPr>
            <a:r>
              <a:rPr lang="en-US" dirty="0">
                <a:solidFill>
                  <a:prstClr val="black"/>
                </a:solidFill>
              </a:rPr>
              <a:t>If the </a:t>
            </a:r>
            <a:r>
              <a:rPr lang="en-US" dirty="0" smtClean="0">
                <a:solidFill>
                  <a:prstClr val="black"/>
                </a:solidFill>
              </a:rPr>
              <a:t>addition is </a:t>
            </a:r>
            <a:r>
              <a:rPr lang="en-US" dirty="0">
                <a:solidFill>
                  <a:prstClr val="black"/>
                </a:solidFill>
              </a:rPr>
              <a:t>managed as a “separate” barn …</a:t>
            </a:r>
          </a:p>
          <a:p>
            <a:pPr lvl="2" indent="-228600">
              <a:spcBef>
                <a:spcPts val="500"/>
              </a:spcBef>
              <a:buClr>
                <a:srgbClr val="97C461"/>
              </a:buClr>
              <a:buSzPct val="75000"/>
              <a:buFont typeface="Wingdings"/>
              <a:buChar char=""/>
            </a:pPr>
            <a:r>
              <a:rPr lang="en-US" sz="1400" dirty="0">
                <a:solidFill>
                  <a:prstClr val="black"/>
                </a:solidFill>
              </a:rPr>
              <a:t>List the addition as a </a:t>
            </a:r>
            <a:r>
              <a:rPr lang="en-US" sz="1400" i="1" dirty="0">
                <a:solidFill>
                  <a:prstClr val="black"/>
                </a:solidFill>
              </a:rPr>
              <a:t>New</a:t>
            </a:r>
            <a:r>
              <a:rPr lang="en-US" sz="1400" dirty="0">
                <a:solidFill>
                  <a:prstClr val="black"/>
                </a:solidFill>
              </a:rPr>
              <a:t> barn. </a:t>
            </a:r>
          </a:p>
          <a:p>
            <a:pPr marL="276225" lvl="0" indent="-276225">
              <a:spcBef>
                <a:spcPts val="700"/>
              </a:spcBef>
              <a:buClr>
                <a:srgbClr val="97C461"/>
              </a:buClr>
              <a:buSzPct val="60000"/>
            </a:pPr>
            <a:r>
              <a:rPr lang="en-US" dirty="0">
                <a:solidFill>
                  <a:prstClr val="black"/>
                </a:solidFill>
              </a:rPr>
              <a:t>Q: I have a barn that was permitted but I have not yet started construction, what should I select for status</a:t>
            </a:r>
          </a:p>
          <a:p>
            <a:pPr marL="276225" lvl="0" indent="-276225">
              <a:spcBef>
                <a:spcPts val="700"/>
              </a:spcBef>
              <a:buClr>
                <a:srgbClr val="97C461"/>
              </a:buClr>
              <a:buSzPct val="60000"/>
            </a:pPr>
            <a:r>
              <a:rPr lang="en-US" dirty="0">
                <a:solidFill>
                  <a:prstClr val="black"/>
                </a:solidFill>
              </a:rPr>
              <a:t>	A: List this barn as </a:t>
            </a:r>
            <a:r>
              <a:rPr lang="en-US" i="1" dirty="0">
                <a:solidFill>
                  <a:prstClr val="black"/>
                </a:solidFill>
              </a:rPr>
              <a:t>Under Construction</a:t>
            </a:r>
            <a:r>
              <a:rPr lang="en-US" dirty="0">
                <a:solidFill>
                  <a:prstClr val="black"/>
                </a:solidFill>
              </a:rPr>
              <a:t>. </a:t>
            </a:r>
          </a:p>
          <a:p>
            <a:pPr marL="276225" lvl="0" indent="-276225">
              <a:spcBef>
                <a:spcPts val="700"/>
              </a:spcBef>
              <a:buClr>
                <a:srgbClr val="97C461"/>
              </a:buClr>
              <a:buSzPct val="60000"/>
            </a:pPr>
            <a:r>
              <a:rPr lang="en-US" dirty="0">
                <a:solidFill>
                  <a:prstClr val="black"/>
                </a:solidFill>
              </a:rPr>
              <a:t>Q: I have closed a barn, what should I select for status</a:t>
            </a:r>
          </a:p>
          <a:p>
            <a:pPr marL="276225" lvl="0" indent="-276225">
              <a:spcBef>
                <a:spcPts val="700"/>
              </a:spcBef>
              <a:buClr>
                <a:srgbClr val="97C461"/>
              </a:buClr>
              <a:buSzPct val="60000"/>
            </a:pPr>
            <a:r>
              <a:rPr lang="en-US" dirty="0">
                <a:solidFill>
                  <a:prstClr val="black"/>
                </a:solidFill>
              </a:rPr>
              <a:t>	A: List this barn as </a:t>
            </a:r>
            <a:r>
              <a:rPr lang="en-US" i="1" dirty="0">
                <a:solidFill>
                  <a:prstClr val="black"/>
                </a:solidFill>
              </a:rPr>
              <a:t>To Be Eliminated </a:t>
            </a:r>
            <a:r>
              <a:rPr lang="en-US" sz="1400" i="1" dirty="0">
                <a:solidFill>
                  <a:prstClr val="black"/>
                </a:solidFill>
              </a:rPr>
              <a:t>(</a:t>
            </a:r>
            <a:r>
              <a:rPr lang="en-US" sz="1400" dirty="0">
                <a:solidFill>
                  <a:prstClr val="black"/>
                </a:solidFill>
              </a:rPr>
              <a:t>even though it has already been closed)</a:t>
            </a:r>
            <a:r>
              <a:rPr lang="en-US" dirty="0">
                <a:solidFill>
                  <a:prstClr val="black"/>
                </a:solidFill>
              </a:rPr>
              <a:t>. </a:t>
            </a:r>
          </a:p>
        </p:txBody>
      </p:sp>
      <p:sp>
        <p:nvSpPr>
          <p:cNvPr id="28" name="Content Placeholder 27"/>
          <p:cNvSpPr>
            <a:spLocks noGrp="1"/>
          </p:cNvSpPr>
          <p:nvPr>
            <p:ph sz="quarter" idx="1"/>
          </p:nvPr>
        </p:nvSpPr>
        <p:spPr>
          <a:xfrm>
            <a:off x="609600" y="1640842"/>
            <a:ext cx="8153400" cy="929340"/>
          </a:xfrm>
        </p:spPr>
        <p:txBody>
          <a:bodyPr>
            <a:normAutofit fontScale="77500" lnSpcReduction="20000"/>
          </a:bodyPr>
          <a:lstStyle/>
          <a:p>
            <a:r>
              <a:rPr lang="en-US" dirty="0" smtClean="0"/>
              <a:t>Click any data entry field for answers to frequently asked questions</a:t>
            </a:r>
          </a:p>
          <a:p>
            <a:pPr lvl="1"/>
            <a:r>
              <a:rPr lang="en-US" dirty="0" smtClean="0"/>
              <a:t>Click the data entry field a second time to hide the info</a:t>
            </a:r>
            <a:endParaRPr lang="en-US" dirty="0"/>
          </a:p>
        </p:txBody>
      </p:sp>
      <p:sp>
        <p:nvSpPr>
          <p:cNvPr id="2" name="Title 1"/>
          <p:cNvSpPr>
            <a:spLocks noGrp="1"/>
          </p:cNvSpPr>
          <p:nvPr>
            <p:ph type="title"/>
          </p:nvPr>
        </p:nvSpPr>
        <p:spPr/>
        <p:txBody>
          <a:bodyPr>
            <a:normAutofit fontScale="90000"/>
          </a:bodyPr>
          <a:lstStyle/>
          <a:p>
            <a:r>
              <a:rPr lang="en-US" dirty="0" smtClean="0"/>
              <a:t>Animal holding &amp; numbers</a:t>
            </a:r>
            <a:br>
              <a:rPr lang="en-US" dirty="0" smtClean="0"/>
            </a:br>
            <a:r>
              <a:rPr lang="en-US" sz="2700" dirty="0" smtClean="0"/>
              <a:t>Physical characteristics of each animal holding area</a:t>
            </a:r>
            <a:endParaRPr lang="en-US" sz="2700" dirty="0"/>
          </a:p>
        </p:txBody>
      </p:sp>
      <p:sp>
        <p:nvSpPr>
          <p:cNvPr id="32" name="Status">
            <a:hlinkClick r:id="" action="ppaction://noaction" highlightClick="1"/>
          </p:cNvPr>
          <p:cNvSpPr/>
          <p:nvPr/>
        </p:nvSpPr>
        <p:spPr>
          <a:xfrm>
            <a:off x="414067" y="2599603"/>
            <a:ext cx="2234242"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ype">
            <a:hlinkClick r:id="" action="ppaction://noaction" highlightClick="1"/>
          </p:cNvPr>
          <p:cNvSpPr/>
          <p:nvPr/>
        </p:nvSpPr>
        <p:spPr>
          <a:xfrm>
            <a:off x="414067" y="3158119"/>
            <a:ext cx="4856672"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mensions">
            <a:hlinkClick r:id="" action="ppaction://noaction" highlightClick="1"/>
          </p:cNvPr>
          <p:cNvSpPr/>
          <p:nvPr/>
        </p:nvSpPr>
        <p:spPr>
          <a:xfrm>
            <a:off x="326668" y="4368343"/>
            <a:ext cx="8436331"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ructure">
            <a:hlinkClick r:id="" action="ppaction://noaction" highlightClick="1"/>
          </p:cNvPr>
          <p:cNvSpPr/>
          <p:nvPr/>
        </p:nvSpPr>
        <p:spPr>
          <a:xfrm>
            <a:off x="414066" y="3744716"/>
            <a:ext cx="8348933"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9800000">
            <a:off x="2378" y="186284"/>
            <a:ext cx="805516" cy="225349"/>
          </a:xfrm>
          <a:prstGeom prst="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Arial" panose="020B0604020202020204" pitchFamily="34" charset="0"/>
                <a:cs typeface="Arial" panose="020B0604020202020204" pitchFamily="34" charset="0"/>
              </a:rPr>
              <a:t>Interactive</a:t>
            </a:r>
            <a:endParaRPr lang="en-US" sz="1050" dirty="0">
              <a:solidFill>
                <a:schemeClr val="bg2">
                  <a:lumMod val="75000"/>
                </a:schemeClr>
              </a:solidFill>
              <a:latin typeface="Arial" panose="020B0604020202020204" pitchFamily="34" charset="0"/>
              <a:cs typeface="Arial" panose="020B0604020202020204" pitchFamily="34" charset="0"/>
            </a:endParaRPr>
          </a:p>
        </p:txBody>
      </p:sp>
      <p:sp>
        <p:nvSpPr>
          <p:cNvPr id="3" name="Underfloor">
            <a:hlinkClick r:id="" action="ppaction://noaction" highlightClick="1"/>
          </p:cNvPr>
          <p:cNvSpPr/>
          <p:nvPr/>
        </p:nvSpPr>
        <p:spPr>
          <a:xfrm>
            <a:off x="414066" y="5001812"/>
            <a:ext cx="4416554" cy="113466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ype Info"/>
          <p:cNvSpPr/>
          <p:nvPr/>
        </p:nvSpPr>
        <p:spPr>
          <a:xfrm>
            <a:off x="1531188" y="2259184"/>
            <a:ext cx="7101730" cy="4218317"/>
          </a:xfrm>
          <a:prstGeom prst="roundRect">
            <a:avLst>
              <a:gd name="adj" fmla="val 6814"/>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fontScale="92500" lnSpcReduction="10000"/>
          </a:bodyPr>
          <a:lstStyle/>
          <a:p>
            <a:r>
              <a:rPr lang="en-US" sz="2000" b="1" u="sng" dirty="0" smtClean="0">
                <a:solidFill>
                  <a:schemeClr val="tx1"/>
                </a:solidFill>
              </a:rPr>
              <a:t>Type</a:t>
            </a:r>
          </a:p>
          <a:p>
            <a:pPr marL="276225" lvl="0" indent="-276225">
              <a:spcBef>
                <a:spcPts val="700"/>
              </a:spcBef>
              <a:buClr>
                <a:srgbClr val="97C461"/>
              </a:buClr>
              <a:buSzPct val="60000"/>
            </a:pPr>
            <a:r>
              <a:rPr lang="en-US" dirty="0">
                <a:solidFill>
                  <a:prstClr val="black"/>
                </a:solidFill>
              </a:rPr>
              <a:t>Q: I have shallow pull plugs under my barn floor is that a </a:t>
            </a:r>
            <a:r>
              <a:rPr lang="en-US" dirty="0" smtClean="0">
                <a:solidFill>
                  <a:prstClr val="black"/>
                </a:solidFill>
              </a:rPr>
              <a:t/>
            </a:r>
            <a:br>
              <a:rPr lang="en-US" dirty="0" smtClean="0">
                <a:solidFill>
                  <a:prstClr val="black"/>
                </a:solidFill>
              </a:rPr>
            </a:br>
            <a:r>
              <a:rPr lang="en-US" i="1" dirty="0" smtClean="0">
                <a:solidFill>
                  <a:prstClr val="black"/>
                </a:solidFill>
              </a:rPr>
              <a:t>total </a:t>
            </a:r>
            <a:r>
              <a:rPr lang="en-US" i="1" dirty="0">
                <a:solidFill>
                  <a:prstClr val="black"/>
                </a:solidFill>
              </a:rPr>
              <a:t>confinement barn with underfloor storage</a:t>
            </a:r>
          </a:p>
          <a:p>
            <a:pPr marL="517525" lvl="0" indent="-233363">
              <a:buClr>
                <a:srgbClr val="97C461"/>
              </a:buClr>
              <a:buSzPct val="60000"/>
            </a:pPr>
            <a:r>
              <a:rPr lang="en-US" dirty="0">
                <a:solidFill>
                  <a:prstClr val="black"/>
                </a:solidFill>
              </a:rPr>
              <a:t>A: Yes, </a:t>
            </a:r>
            <a:r>
              <a:rPr lang="en-US" dirty="0" smtClean="0">
                <a:solidFill>
                  <a:prstClr val="black"/>
                </a:solidFill>
              </a:rPr>
              <a:t>any structure with </a:t>
            </a:r>
            <a:r>
              <a:rPr lang="en-US" dirty="0">
                <a:solidFill>
                  <a:prstClr val="black"/>
                </a:solidFill>
              </a:rPr>
              <a:t>a pit of any size under the barn is a </a:t>
            </a:r>
            <a:r>
              <a:rPr lang="en-US" dirty="0" smtClean="0">
                <a:solidFill>
                  <a:prstClr val="black"/>
                </a:solidFill>
              </a:rPr>
              <a:t/>
            </a:r>
            <a:br>
              <a:rPr lang="en-US" dirty="0" smtClean="0">
                <a:solidFill>
                  <a:prstClr val="black"/>
                </a:solidFill>
              </a:rPr>
            </a:br>
            <a:r>
              <a:rPr lang="en-US" i="1" dirty="0" smtClean="0">
                <a:solidFill>
                  <a:prstClr val="black"/>
                </a:solidFill>
              </a:rPr>
              <a:t>total </a:t>
            </a:r>
            <a:r>
              <a:rPr lang="en-US" i="1" dirty="0">
                <a:solidFill>
                  <a:prstClr val="black"/>
                </a:solidFill>
              </a:rPr>
              <a:t>confinement barn with underfloor storage</a:t>
            </a:r>
            <a:r>
              <a:rPr lang="en-US" dirty="0">
                <a:solidFill>
                  <a:prstClr val="black"/>
                </a:solidFill>
              </a:rPr>
              <a:t>. </a:t>
            </a:r>
          </a:p>
          <a:p>
            <a:pPr marL="276225" lvl="0" indent="-276225">
              <a:spcBef>
                <a:spcPts val="700"/>
              </a:spcBef>
              <a:buClr>
                <a:srgbClr val="97C461"/>
              </a:buClr>
              <a:buSzPct val="60000"/>
            </a:pPr>
            <a:r>
              <a:rPr lang="en-US" dirty="0">
                <a:solidFill>
                  <a:prstClr val="black"/>
                </a:solidFill>
              </a:rPr>
              <a:t>Q: I have a small day pit under my free-stall barn, is that a </a:t>
            </a:r>
            <a:r>
              <a:rPr lang="en-US" dirty="0" smtClean="0">
                <a:solidFill>
                  <a:prstClr val="black"/>
                </a:solidFill>
              </a:rPr>
              <a:t/>
            </a:r>
            <a:br>
              <a:rPr lang="en-US" dirty="0" smtClean="0">
                <a:solidFill>
                  <a:prstClr val="black"/>
                </a:solidFill>
              </a:rPr>
            </a:br>
            <a:r>
              <a:rPr lang="en-US" i="1" dirty="0" smtClean="0">
                <a:solidFill>
                  <a:prstClr val="black"/>
                </a:solidFill>
              </a:rPr>
              <a:t>total </a:t>
            </a:r>
            <a:r>
              <a:rPr lang="en-US" i="1" dirty="0">
                <a:solidFill>
                  <a:prstClr val="black"/>
                </a:solidFill>
              </a:rPr>
              <a:t>confinement barn with underfloor storage</a:t>
            </a:r>
          </a:p>
          <a:p>
            <a:pPr marL="517525" lvl="0" indent="-233363">
              <a:buClr>
                <a:srgbClr val="97C461"/>
              </a:buClr>
              <a:buSzPct val="60000"/>
            </a:pPr>
            <a:r>
              <a:rPr lang="en-US" dirty="0">
                <a:solidFill>
                  <a:prstClr val="black"/>
                </a:solidFill>
              </a:rPr>
              <a:t>A: Yes, any structure with a pit of any size under the barn is a </a:t>
            </a:r>
            <a:r>
              <a:rPr lang="en-US" dirty="0" smtClean="0">
                <a:solidFill>
                  <a:prstClr val="black"/>
                </a:solidFill>
              </a:rPr>
              <a:t/>
            </a:r>
            <a:br>
              <a:rPr lang="en-US" dirty="0" smtClean="0">
                <a:solidFill>
                  <a:prstClr val="black"/>
                </a:solidFill>
              </a:rPr>
            </a:br>
            <a:r>
              <a:rPr lang="en-US" i="1" dirty="0" smtClean="0">
                <a:solidFill>
                  <a:prstClr val="black"/>
                </a:solidFill>
              </a:rPr>
              <a:t>total </a:t>
            </a:r>
            <a:r>
              <a:rPr lang="en-US" i="1" dirty="0">
                <a:solidFill>
                  <a:prstClr val="black"/>
                </a:solidFill>
              </a:rPr>
              <a:t>confinement barn with underfloor storage</a:t>
            </a:r>
            <a:r>
              <a:rPr lang="en-US" dirty="0">
                <a:solidFill>
                  <a:prstClr val="black"/>
                </a:solidFill>
              </a:rPr>
              <a:t>. </a:t>
            </a:r>
          </a:p>
          <a:p>
            <a:pPr marL="276225" lvl="0" indent="-276225">
              <a:spcBef>
                <a:spcPts val="700"/>
              </a:spcBef>
              <a:buClr>
                <a:srgbClr val="97C461"/>
              </a:buClr>
              <a:buSzPct val="60000"/>
            </a:pPr>
            <a:r>
              <a:rPr lang="en-US" dirty="0">
                <a:solidFill>
                  <a:prstClr val="black"/>
                </a:solidFill>
              </a:rPr>
              <a:t>Q: How do I list my calf huts</a:t>
            </a:r>
          </a:p>
          <a:p>
            <a:pPr marL="517525" lvl="0" indent="-233363">
              <a:buClr>
                <a:srgbClr val="97C461"/>
              </a:buClr>
              <a:buSzPct val="60000"/>
            </a:pPr>
            <a:r>
              <a:rPr lang="en-US" dirty="0">
                <a:solidFill>
                  <a:prstClr val="black"/>
                </a:solidFill>
              </a:rPr>
              <a:t>A: Select a type of: </a:t>
            </a:r>
            <a:r>
              <a:rPr lang="en-US" i="1" dirty="0">
                <a:solidFill>
                  <a:prstClr val="black"/>
                </a:solidFill>
              </a:rPr>
              <a:t>individual animal holding areas</a:t>
            </a:r>
            <a:r>
              <a:rPr lang="en-US" dirty="0">
                <a:solidFill>
                  <a:prstClr val="black"/>
                </a:solidFill>
              </a:rPr>
              <a:t>. </a:t>
            </a:r>
          </a:p>
          <a:p>
            <a:pPr lvl="2" indent="-228600">
              <a:buClr>
                <a:srgbClr val="97C461"/>
              </a:buClr>
              <a:buSzPct val="75000"/>
              <a:buFont typeface="Wingdings"/>
              <a:buChar char=""/>
            </a:pPr>
            <a:r>
              <a:rPr lang="en-US" sz="1600" dirty="0">
                <a:solidFill>
                  <a:prstClr val="black"/>
                </a:solidFill>
              </a:rPr>
              <a:t>A quantity field will become available after selecting this holding area type</a:t>
            </a:r>
            <a:r>
              <a:rPr lang="en-US" sz="1600" dirty="0" smtClean="0">
                <a:solidFill>
                  <a:prstClr val="black"/>
                </a:solidFill>
              </a:rPr>
              <a:t>.</a:t>
            </a:r>
            <a:endParaRPr lang="en-US" sz="1600" dirty="0">
              <a:solidFill>
                <a:prstClr val="black"/>
              </a:solidFill>
            </a:endParaRPr>
          </a:p>
          <a:p>
            <a:pPr marL="276225" lvl="0" indent="-276225">
              <a:spcBef>
                <a:spcPts val="700"/>
              </a:spcBef>
              <a:buClr>
                <a:srgbClr val="97C461"/>
              </a:buClr>
              <a:buSzPct val="60000"/>
            </a:pPr>
            <a:r>
              <a:rPr lang="en-US" dirty="0">
                <a:solidFill>
                  <a:prstClr val="black"/>
                </a:solidFill>
              </a:rPr>
              <a:t>Q: </a:t>
            </a:r>
            <a:r>
              <a:rPr lang="en-US" dirty="0" smtClean="0">
                <a:solidFill>
                  <a:prstClr val="black"/>
                </a:solidFill>
              </a:rPr>
              <a:t>The type of my existing structure is wrong, how do I change it</a:t>
            </a:r>
            <a:endParaRPr lang="en-US" i="1" dirty="0">
              <a:solidFill>
                <a:prstClr val="black"/>
              </a:solidFill>
            </a:endParaRPr>
          </a:p>
          <a:p>
            <a:pPr marL="517525" lvl="0" indent="-233363">
              <a:buClr>
                <a:srgbClr val="97C461"/>
              </a:buClr>
              <a:buSzPct val="60000"/>
            </a:pPr>
            <a:r>
              <a:rPr lang="en-US" dirty="0">
                <a:solidFill>
                  <a:prstClr val="black"/>
                </a:solidFill>
              </a:rPr>
              <a:t>A</a:t>
            </a:r>
            <a:r>
              <a:rPr lang="en-US" dirty="0" smtClean="0">
                <a:solidFill>
                  <a:prstClr val="black"/>
                </a:solidFill>
              </a:rPr>
              <a:t>: 1) Change the status to: </a:t>
            </a:r>
            <a:r>
              <a:rPr lang="en-US" i="1" dirty="0" smtClean="0">
                <a:solidFill>
                  <a:prstClr val="black"/>
                </a:solidFill>
              </a:rPr>
              <a:t>To Be Eliminated</a:t>
            </a:r>
          </a:p>
          <a:p>
            <a:pPr marL="517525" lvl="0" indent="-233363">
              <a:buClr>
                <a:srgbClr val="97C461"/>
              </a:buClr>
              <a:buSzPct val="60000"/>
            </a:pPr>
            <a:r>
              <a:rPr lang="en-US" sz="1400" i="1" dirty="0">
                <a:solidFill>
                  <a:prstClr val="black"/>
                </a:solidFill>
              </a:rPr>
              <a:t>	</a:t>
            </a:r>
            <a:r>
              <a:rPr lang="en-US" dirty="0">
                <a:solidFill>
                  <a:prstClr val="black"/>
                </a:solidFill>
              </a:rPr>
              <a:t>2) Add a different structure of the correct type </a:t>
            </a:r>
            <a:r>
              <a:rPr lang="en-US" dirty="0" smtClean="0">
                <a:solidFill>
                  <a:prstClr val="black"/>
                </a:solidFill>
              </a:rPr>
              <a:t>with </a:t>
            </a:r>
            <a:r>
              <a:rPr lang="en-US" dirty="0">
                <a:solidFill>
                  <a:prstClr val="black"/>
                </a:solidFill>
              </a:rPr>
              <a:t>the status: </a:t>
            </a:r>
            <a:r>
              <a:rPr lang="en-US" i="1" dirty="0" smtClean="0">
                <a:solidFill>
                  <a:prstClr val="black"/>
                </a:solidFill>
              </a:rPr>
              <a:t>Active</a:t>
            </a:r>
            <a:endParaRPr lang="en-US" i="1" dirty="0">
              <a:solidFill>
                <a:prstClr val="black"/>
              </a:solidFill>
            </a:endParaRPr>
          </a:p>
        </p:txBody>
      </p:sp>
      <p:sp>
        <p:nvSpPr>
          <p:cNvPr id="38" name="Structure Info"/>
          <p:cNvSpPr/>
          <p:nvPr/>
        </p:nvSpPr>
        <p:spPr>
          <a:xfrm>
            <a:off x="1953315" y="2436595"/>
            <a:ext cx="5183038" cy="1327807"/>
          </a:xfrm>
          <a:prstGeom prst="wedgeRoundRectCallout">
            <a:avLst>
              <a:gd name="adj1" fmla="val -43532"/>
              <a:gd name="adj2" fmla="val 16616"/>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u="sng" dirty="0" smtClean="0">
                <a:solidFill>
                  <a:schemeClr val="tx1"/>
                </a:solidFill>
              </a:rPr>
              <a:t>Structure Name</a:t>
            </a:r>
          </a:p>
          <a:p>
            <a:r>
              <a:rPr lang="en-US" dirty="0" smtClean="0">
                <a:solidFill>
                  <a:schemeClr val="tx1"/>
                </a:solidFill>
              </a:rPr>
              <a:t>Enter the common name for the animal holding area</a:t>
            </a:r>
          </a:p>
          <a:p>
            <a:r>
              <a:rPr lang="en-US" dirty="0" smtClean="0">
                <a:solidFill>
                  <a:schemeClr val="tx1"/>
                </a:solidFill>
              </a:rPr>
              <a:t>It must be unique from other structures at the facility</a:t>
            </a:r>
          </a:p>
          <a:p>
            <a:r>
              <a:rPr lang="en-US" dirty="0" smtClean="0">
                <a:solidFill>
                  <a:schemeClr val="tx1"/>
                </a:solidFill>
              </a:rPr>
              <a:t>Example: Heifer Barn, Gilt Isolation, Brood Barn, etc.</a:t>
            </a:r>
          </a:p>
        </p:txBody>
      </p:sp>
      <p:sp>
        <p:nvSpPr>
          <p:cNvPr id="35" name="Dimension Info"/>
          <p:cNvSpPr/>
          <p:nvPr/>
        </p:nvSpPr>
        <p:spPr>
          <a:xfrm>
            <a:off x="1531188" y="2529578"/>
            <a:ext cx="6945863" cy="1598809"/>
          </a:xfrm>
          <a:prstGeom prst="wedgeRoundRectCallout">
            <a:avLst>
              <a:gd name="adj1" fmla="val 13502"/>
              <a:gd name="adj2" fmla="val 14907"/>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Length, Width, &amp; Surface Area</a:t>
            </a:r>
          </a:p>
          <a:p>
            <a:pPr marL="276225" lvl="0" indent="-276225">
              <a:spcBef>
                <a:spcPts val="700"/>
              </a:spcBef>
              <a:buClr>
                <a:srgbClr val="97C461"/>
              </a:buClr>
              <a:buSzPct val="60000"/>
            </a:pPr>
            <a:r>
              <a:rPr lang="en-US" dirty="0">
                <a:solidFill>
                  <a:prstClr val="black"/>
                </a:solidFill>
              </a:rPr>
              <a:t>Q: I have </a:t>
            </a:r>
            <a:r>
              <a:rPr lang="en-US" dirty="0" smtClean="0">
                <a:solidFill>
                  <a:prstClr val="black"/>
                </a:solidFill>
              </a:rPr>
              <a:t>an irregular shaped structure how do I enter the information</a:t>
            </a:r>
            <a:endParaRPr lang="en-US" dirty="0">
              <a:solidFill>
                <a:prstClr val="black"/>
              </a:solidFill>
            </a:endParaRPr>
          </a:p>
          <a:p>
            <a:pPr marL="519113" lvl="0" indent="-228600">
              <a:spcBef>
                <a:spcPts val="700"/>
              </a:spcBef>
              <a:buClr>
                <a:srgbClr val="97C461"/>
              </a:buClr>
              <a:buSzPct val="60000"/>
            </a:pPr>
            <a:r>
              <a:rPr lang="en-US" dirty="0" smtClean="0">
                <a:solidFill>
                  <a:prstClr val="black"/>
                </a:solidFill>
              </a:rPr>
              <a:t>A: </a:t>
            </a:r>
            <a:r>
              <a:rPr lang="en-US" dirty="0" smtClean="0">
                <a:solidFill>
                  <a:schemeClr val="tx1"/>
                </a:solidFill>
              </a:rPr>
              <a:t>Enter the largest length and width in feet and list the surface area in square feet</a:t>
            </a:r>
          </a:p>
        </p:txBody>
      </p:sp>
      <p:sp>
        <p:nvSpPr>
          <p:cNvPr id="20" name="Underfloor Info"/>
          <p:cNvSpPr/>
          <p:nvPr/>
        </p:nvSpPr>
        <p:spPr>
          <a:xfrm>
            <a:off x="1272280" y="2709775"/>
            <a:ext cx="7377884" cy="2239504"/>
          </a:xfrm>
          <a:prstGeom prst="wedgeRoundRectCallout">
            <a:avLst>
              <a:gd name="adj1" fmla="val 13502"/>
              <a:gd name="adj2" fmla="val 14907"/>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Underfloor Storage Information</a:t>
            </a:r>
          </a:p>
          <a:p>
            <a:pPr marL="276225" lvl="0" indent="-276225">
              <a:spcBef>
                <a:spcPts val="700"/>
              </a:spcBef>
              <a:buClr>
                <a:srgbClr val="97C461"/>
              </a:buClr>
              <a:buSzPct val="60000"/>
            </a:pPr>
            <a:r>
              <a:rPr lang="en-US" dirty="0">
                <a:solidFill>
                  <a:prstClr val="black"/>
                </a:solidFill>
              </a:rPr>
              <a:t>Q: </a:t>
            </a:r>
            <a:r>
              <a:rPr lang="en-US" dirty="0" smtClean="0">
                <a:solidFill>
                  <a:prstClr val="black"/>
                </a:solidFill>
              </a:rPr>
              <a:t>My pit has multiple depths, what should I do</a:t>
            </a:r>
            <a:endParaRPr lang="en-US" dirty="0">
              <a:solidFill>
                <a:prstClr val="black"/>
              </a:solidFill>
            </a:endParaRPr>
          </a:p>
          <a:p>
            <a:pPr marL="519113" lvl="0" indent="-228600">
              <a:spcBef>
                <a:spcPts val="700"/>
              </a:spcBef>
              <a:buClr>
                <a:srgbClr val="97C461"/>
              </a:buClr>
              <a:buSzPct val="60000"/>
            </a:pPr>
            <a:r>
              <a:rPr lang="en-US" dirty="0" smtClean="0">
                <a:solidFill>
                  <a:prstClr val="black"/>
                </a:solidFill>
              </a:rPr>
              <a:t>A: </a:t>
            </a:r>
            <a:r>
              <a:rPr lang="en-US" dirty="0" smtClean="0">
                <a:solidFill>
                  <a:schemeClr val="tx1"/>
                </a:solidFill>
              </a:rPr>
              <a:t>Enter the maximum depth</a:t>
            </a:r>
          </a:p>
          <a:p>
            <a:pPr marL="276225" lvl="0" indent="-276225">
              <a:spcBef>
                <a:spcPts val="700"/>
              </a:spcBef>
              <a:buClr>
                <a:srgbClr val="97C461"/>
              </a:buClr>
              <a:buSzPct val="60000"/>
            </a:pPr>
            <a:r>
              <a:rPr lang="en-US" dirty="0">
                <a:solidFill>
                  <a:prstClr val="black"/>
                </a:solidFill>
              </a:rPr>
              <a:t>Q: </a:t>
            </a:r>
            <a:r>
              <a:rPr lang="en-US" dirty="0" smtClean="0">
                <a:solidFill>
                  <a:prstClr val="black"/>
                </a:solidFill>
              </a:rPr>
              <a:t>What volume should I use</a:t>
            </a:r>
            <a:endParaRPr lang="en-US" dirty="0">
              <a:solidFill>
                <a:prstClr val="black"/>
              </a:solidFill>
            </a:endParaRPr>
          </a:p>
          <a:p>
            <a:pPr marL="519113" lvl="0" indent="-228600">
              <a:spcBef>
                <a:spcPts val="700"/>
              </a:spcBef>
              <a:buClr>
                <a:srgbClr val="97C461"/>
              </a:buClr>
              <a:buSzPct val="60000"/>
            </a:pPr>
            <a:r>
              <a:rPr lang="en-US" dirty="0" smtClean="0">
                <a:solidFill>
                  <a:prstClr val="black"/>
                </a:solidFill>
              </a:rPr>
              <a:t>A: </a:t>
            </a:r>
            <a:r>
              <a:rPr lang="en-US" dirty="0" smtClean="0">
                <a:solidFill>
                  <a:schemeClr val="tx1"/>
                </a:solidFill>
              </a:rPr>
              <a:t>Enter the permanent storage volume – overall volume minus freeboard</a:t>
            </a:r>
            <a:r>
              <a:rPr lang="en-US" sz="1400" dirty="0" smtClean="0">
                <a:solidFill>
                  <a:schemeClr val="tx1"/>
                </a:solidFill>
              </a:rPr>
              <a:t/>
            </a:r>
            <a:br>
              <a:rPr lang="en-US" sz="1400" dirty="0" smtClean="0">
                <a:solidFill>
                  <a:schemeClr val="tx1"/>
                </a:solidFill>
              </a:rPr>
            </a:br>
            <a:r>
              <a:rPr lang="en-US" sz="1400" dirty="0" smtClean="0">
                <a:solidFill>
                  <a:schemeClr val="tx1"/>
                </a:solidFill>
              </a:rPr>
              <a:t>(8ft deep swine barns typically have a permanent storage depth of 6.5 – 7 ft)</a:t>
            </a:r>
            <a:endParaRPr lang="en-US" sz="1400" dirty="0">
              <a:solidFill>
                <a:schemeClr val="tx1"/>
              </a:solidFill>
            </a:endParaRPr>
          </a:p>
        </p:txBody>
      </p:sp>
      <p:grpSp>
        <p:nvGrpSpPr>
          <p:cNvPr id="22" name="Group 21"/>
          <p:cNvGrpSpPr/>
          <p:nvPr/>
        </p:nvGrpSpPr>
        <p:grpSpPr>
          <a:xfrm>
            <a:off x="8403178" y="211923"/>
            <a:ext cx="369693" cy="365760"/>
            <a:chOff x="8403178" y="211923"/>
            <a:chExt cx="369693" cy="365760"/>
          </a:xfrm>
        </p:grpSpPr>
        <p:sp>
          <p:nvSpPr>
            <p:cNvPr id="23" name="Rectangle 22"/>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Home 23">
              <a:hlinkClick r:id="rId7"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15400" y="0"/>
            <a:ext cx="228600" cy="228600"/>
          </a:xfrm>
          <a:prstGeom prst="rect">
            <a:avLst/>
          </a:prstGeom>
        </p:spPr>
      </p:pic>
    </p:spTree>
    <p:extLst>
      <p:ext uri="{BB962C8B-B14F-4D97-AF65-F5344CB8AC3E}">
        <p14:creationId xmlns:p14="http://schemas.microsoft.com/office/powerpoint/2010/main" val="1710842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6" restart="whenNotActive" fill="hold" evtFilter="cancelBubble" nodeType="interactiveSeq">
                <p:stCondLst>
                  <p:cond evt="onClick" delay="0">
                    <p:tgtEl>
                      <p:spTgt spid="36"/>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32"/>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
                  </p:tgtEl>
                </p:cond>
              </p:nextCondLst>
            </p:seq>
            <p:audio>
              <p:cMediaNode vol="80000">
                <p:cTn id="52" fill="hold" display="0">
                  <p:stCondLst>
                    <p:cond delay="indefinite"/>
                  </p:stCondLst>
                  <p:endCondLst>
                    <p:cond evt="onStopAudio" delay="0">
                      <p:tgtEl>
                        <p:sldTgt/>
                      </p:tgtEl>
                    </p:cond>
                  </p:endCondLst>
                </p:cTn>
                <p:tgtEl>
                  <p:spTgt spid="4"/>
                </p:tgtEl>
              </p:cMediaNode>
            </p:audio>
          </p:childTnLst>
        </p:cTn>
      </p:par>
    </p:tnLst>
    <p:bldLst>
      <p:bldP spid="31" grpId="0" animBg="1"/>
      <p:bldP spid="31" grpId="1" animBg="1"/>
      <p:bldP spid="33" grpId="0" animBg="1"/>
      <p:bldP spid="33" grpId="1" animBg="1"/>
      <p:bldP spid="38" grpId="0" animBg="1"/>
      <p:bldP spid="38" grpId="1" animBg="1"/>
      <p:bldP spid="35" grpId="0" animBg="1"/>
      <p:bldP spid="35" grpId="1" animBg="1"/>
      <p:bldP spid="20" grpId="0" animBg="1"/>
      <p:bldP spid="20" grpId="1"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Adding animals to </a:t>
            </a:r>
            <a:br>
              <a:rPr lang="en-US" dirty="0" smtClean="0"/>
            </a:br>
            <a:r>
              <a:rPr lang="en-US" dirty="0" smtClean="0"/>
              <a:t>animal holding areas</a:t>
            </a:r>
            <a:endParaRPr lang="en-US" dirty="0"/>
          </a:p>
        </p:txBody>
      </p:sp>
      <p:sp>
        <p:nvSpPr>
          <p:cNvPr id="7" name="Content Placeholder 6"/>
          <p:cNvSpPr>
            <a:spLocks noGrp="1"/>
          </p:cNvSpPr>
          <p:nvPr>
            <p:ph sz="quarter" idx="1"/>
          </p:nvPr>
        </p:nvSpPr>
        <p:spPr>
          <a:xfrm>
            <a:off x="609600" y="1640842"/>
            <a:ext cx="8153400" cy="3241698"/>
          </a:xfrm>
        </p:spPr>
        <p:txBody>
          <a:bodyPr>
            <a:normAutofit fontScale="70000" lnSpcReduction="20000"/>
          </a:bodyPr>
          <a:lstStyle/>
          <a:p>
            <a:r>
              <a:rPr lang="en-US" dirty="0" smtClean="0"/>
              <a:t>Every animal holding area must have at least one animal housed within it, except…..</a:t>
            </a:r>
          </a:p>
          <a:p>
            <a:pPr lvl="1"/>
            <a:r>
              <a:rPr lang="en-US" dirty="0" smtClean="0"/>
              <a:t>Open lot with access to a partial confinement barn</a:t>
            </a:r>
          </a:p>
          <a:p>
            <a:pPr lvl="2"/>
            <a:r>
              <a:rPr lang="en-US" dirty="0" smtClean="0"/>
              <a:t>Animals should be listed with the barn, none in the associated open lot</a:t>
            </a:r>
          </a:p>
          <a:p>
            <a:pPr lvl="1"/>
            <a:r>
              <a:rPr lang="en-US" dirty="0" smtClean="0"/>
              <a:t>Milk Parlor-Holding Area </a:t>
            </a:r>
            <a:r>
              <a:rPr lang="en-US" sz="2100" dirty="0" smtClean="0"/>
              <a:t>(temporary holding)</a:t>
            </a:r>
          </a:p>
          <a:p>
            <a:pPr lvl="1"/>
            <a:r>
              <a:rPr lang="en-US" dirty="0" smtClean="0"/>
              <a:t>Working-Sorting-Hospital Area </a:t>
            </a:r>
            <a:r>
              <a:rPr lang="en-US" sz="2100" dirty="0"/>
              <a:t>(temporary holding</a:t>
            </a:r>
            <a:r>
              <a:rPr lang="en-US" sz="2100" dirty="0" smtClean="0"/>
              <a:t>)</a:t>
            </a:r>
          </a:p>
          <a:p>
            <a:pPr lvl="1"/>
            <a:r>
              <a:rPr lang="en-US" dirty="0" smtClean="0"/>
              <a:t>Any holding area with status </a:t>
            </a:r>
            <a:r>
              <a:rPr lang="en-US" i="1" dirty="0" smtClean="0"/>
              <a:t>To Be Eliminated</a:t>
            </a:r>
            <a:endParaRPr lang="en-US" i="1" dirty="0"/>
          </a:p>
          <a:p>
            <a:r>
              <a:rPr lang="en-US" dirty="0" smtClean="0"/>
              <a:t>Must use animal holding capacity of the structure</a:t>
            </a:r>
          </a:p>
          <a:p>
            <a:pPr lvl="1"/>
            <a:r>
              <a:rPr lang="en-US" dirty="0" smtClean="0"/>
              <a:t>Most that could physically be placed in the animal holding area</a:t>
            </a:r>
          </a:p>
          <a:p>
            <a:pPr lvl="2"/>
            <a:r>
              <a:rPr lang="en-US" dirty="0" smtClean="0"/>
              <a:t>Not intended stocking numbers or numbers after death loss</a:t>
            </a:r>
          </a:p>
          <a:p>
            <a:pPr lvl="2"/>
            <a:r>
              <a:rPr lang="en-US" dirty="0" smtClean="0"/>
              <a:t>All stalls full, all crates full, all pens full, etc.</a:t>
            </a:r>
            <a:endParaRPr lang="en-US" dirty="0"/>
          </a:p>
        </p:txBody>
      </p:sp>
      <p:pic>
        <p:nvPicPr>
          <p:cNvPr id="10" name="Content Placeholder 9"/>
          <p:cNvPicPr>
            <a:picLocks noGrp="1" noChangeAspect="1"/>
          </p:cNvPicPr>
          <p:nvPr>
            <p:ph sz="quarter" idx="2"/>
          </p:nvPr>
        </p:nvPicPr>
        <p:blipFill>
          <a:blip r:embed="rId5"/>
          <a:stretch>
            <a:fillRect/>
          </a:stretch>
        </p:blipFill>
        <p:spPr>
          <a:xfrm>
            <a:off x="377007" y="4882540"/>
            <a:ext cx="8468542" cy="1200199"/>
          </a:xfrm>
          <a:prstGeom prst="rect">
            <a:avLst/>
          </a:prstGeom>
        </p:spPr>
      </p:pic>
      <p:sp>
        <p:nvSpPr>
          <p:cNvPr id="15" name="Cloud 7">
            <a:hlinkClick r:id="" action="ppaction://noaction" highlightClick="1"/>
          </p:cNvPr>
          <p:cNvSpPr/>
          <p:nvPr/>
        </p:nvSpPr>
        <p:spPr>
          <a:xfrm>
            <a:off x="5469147" y="5542429"/>
            <a:ext cx="3221513" cy="94890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Eliminating the animal holding area?</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Enter 0 (zero) for capacity</a:t>
            </a:r>
            <a:endParaRPr lang="en-US" sz="1200" i="1" dirty="0">
              <a:solidFill>
                <a:schemeClr val="bg1">
                  <a:lumMod val="65000"/>
                </a:schemeClr>
              </a:solidFill>
              <a:latin typeface="Arial" panose="020B0604020202020204" pitchFamily="34" charset="0"/>
              <a:cs typeface="Arial" panose="020B0604020202020204" pitchFamily="34" charset="0"/>
            </a:endParaRPr>
          </a:p>
        </p:txBody>
      </p:sp>
      <p:sp>
        <p:nvSpPr>
          <p:cNvPr id="17" name="Cloud 7">
            <a:hlinkClick r:id="" action="ppaction://noaction" highlightClick="1"/>
          </p:cNvPr>
          <p:cNvSpPr/>
          <p:nvPr/>
        </p:nvSpPr>
        <p:spPr>
          <a:xfrm>
            <a:off x="2178629" y="5664358"/>
            <a:ext cx="2432649" cy="418381"/>
          </a:xfrm>
          <a:prstGeom prst="wedgeRoundRectCallout">
            <a:avLst>
              <a:gd name="adj1" fmla="val -76827"/>
              <a:gd name="adj2" fmla="val 15084"/>
              <a:gd name="adj3" fmla="val 16667"/>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lumMod val="75000"/>
                  </a:schemeClr>
                </a:solidFill>
                <a:latin typeface="Arial" panose="020B0604020202020204" pitchFamily="34" charset="0"/>
                <a:cs typeface="Arial" panose="020B0604020202020204" pitchFamily="34" charset="0"/>
              </a:rPr>
              <a:t>Click here to add more than one animal type to the holding area</a:t>
            </a:r>
            <a:endParaRPr lang="en-US" sz="1200" i="1" dirty="0">
              <a:solidFill>
                <a:schemeClr val="bg2">
                  <a:lumMod val="75000"/>
                </a:schemeClr>
              </a:solidFill>
              <a:latin typeface="Arial" panose="020B0604020202020204" pitchFamily="34" charset="0"/>
              <a:cs typeface="Arial" panose="020B0604020202020204" pitchFamily="34" charset="0"/>
            </a:endParaRPr>
          </a:p>
        </p:txBody>
      </p:sp>
      <p:grpSp>
        <p:nvGrpSpPr>
          <p:cNvPr id="18" name="Group 17"/>
          <p:cNvGrpSpPr/>
          <p:nvPr/>
        </p:nvGrpSpPr>
        <p:grpSpPr>
          <a:xfrm>
            <a:off x="8403178" y="211923"/>
            <a:ext cx="369693" cy="365760"/>
            <a:chOff x="8403178" y="211923"/>
            <a:chExt cx="369693" cy="365760"/>
          </a:xfrm>
        </p:grpSpPr>
        <p:sp>
          <p:nvSpPr>
            <p:cNvPr id="19" name="Rectangle 18"/>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Home 19">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3287922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the animal holding area</a:t>
            </a:r>
            <a:endParaRPr lang="en-US" dirty="0"/>
          </a:p>
        </p:txBody>
      </p:sp>
      <p:sp>
        <p:nvSpPr>
          <p:cNvPr id="3" name="Content Placeholder 2"/>
          <p:cNvSpPr>
            <a:spLocks noGrp="1"/>
          </p:cNvSpPr>
          <p:nvPr>
            <p:ph sz="quarter" idx="1"/>
          </p:nvPr>
        </p:nvSpPr>
        <p:spPr>
          <a:xfrm>
            <a:off x="609600" y="1583997"/>
            <a:ext cx="8153400" cy="1616402"/>
          </a:xfrm>
        </p:spPr>
        <p:txBody>
          <a:bodyPr>
            <a:normAutofit fontScale="70000" lnSpcReduction="20000"/>
          </a:bodyPr>
          <a:lstStyle/>
          <a:p>
            <a:r>
              <a:rPr lang="en-US" dirty="0"/>
              <a:t>Use the Map to </a:t>
            </a:r>
            <a:r>
              <a:rPr lang="en-US" dirty="0" smtClean="0"/>
              <a:t>identify the location of each animal holding area</a:t>
            </a:r>
            <a:endParaRPr lang="en-US" dirty="0"/>
          </a:p>
          <a:p>
            <a:pPr marL="569913" lvl="1" indent="-225425">
              <a:buFont typeface="+mj-lt"/>
              <a:buAutoNum type="arabicPeriod"/>
            </a:pPr>
            <a:r>
              <a:rPr lang="en-US" dirty="0"/>
              <a:t>Zoom in or out and drag across the map to locate </a:t>
            </a:r>
            <a:r>
              <a:rPr lang="en-US" dirty="0" smtClean="0"/>
              <a:t>the holding area.</a:t>
            </a:r>
            <a:endParaRPr lang="en-US" dirty="0"/>
          </a:p>
          <a:p>
            <a:pPr marL="569913" lvl="1" indent="-225425">
              <a:buFont typeface="+mj-lt"/>
              <a:buAutoNum type="arabicPeriod"/>
            </a:pPr>
            <a:r>
              <a:rPr lang="en-US" dirty="0"/>
              <a:t>Click a point in the </a:t>
            </a:r>
            <a:r>
              <a:rPr lang="en-US" u="sng" dirty="0"/>
              <a:t>center of </a:t>
            </a:r>
            <a:r>
              <a:rPr lang="en-US" u="sng" dirty="0" smtClean="0"/>
              <a:t>the holding area</a:t>
            </a:r>
            <a:r>
              <a:rPr lang="en-US" dirty="0" smtClean="0"/>
              <a:t>.</a:t>
            </a:r>
            <a:endParaRPr lang="en-US" dirty="0"/>
          </a:p>
          <a:p>
            <a:pPr marL="569913" lvl="1" indent="-225425">
              <a:buFont typeface="+mj-lt"/>
              <a:buAutoNum type="arabicPeriod"/>
            </a:pPr>
            <a:r>
              <a:rPr lang="en-US" dirty="0"/>
              <a:t>When a dot appears, click on the save icon below the map. </a:t>
            </a:r>
          </a:p>
          <a:p>
            <a:r>
              <a:rPr lang="en-US" dirty="0"/>
              <a:t>You do not need to do anything with the </a:t>
            </a:r>
            <a:r>
              <a:rPr lang="en-US" dirty="0" smtClean="0"/>
              <a:t>coordinates box</a:t>
            </a:r>
            <a:endParaRPr lang="en-US" dirty="0"/>
          </a:p>
        </p:txBody>
      </p:sp>
      <p:pic>
        <p:nvPicPr>
          <p:cNvPr id="5" name="Content Placeholder 4"/>
          <p:cNvPicPr>
            <a:picLocks noGrp="1" noChangeAspect="1"/>
          </p:cNvPicPr>
          <p:nvPr>
            <p:ph sz="quarter" idx="2"/>
          </p:nvPr>
        </p:nvPicPr>
        <p:blipFill>
          <a:blip r:embed="rId5"/>
          <a:stretch>
            <a:fillRect/>
          </a:stretch>
        </p:blipFill>
        <p:spPr>
          <a:xfrm>
            <a:off x="566496" y="3355705"/>
            <a:ext cx="8196504" cy="2941577"/>
          </a:xfrm>
          <a:prstGeom prst="rect">
            <a:avLst/>
          </a:prstGeom>
        </p:spPr>
      </p:pic>
      <p:sp>
        <p:nvSpPr>
          <p:cNvPr id="6" name="Up Arrow 5"/>
          <p:cNvSpPr/>
          <p:nvPr/>
        </p:nvSpPr>
        <p:spPr>
          <a:xfrm rot="16200000">
            <a:off x="5513189" y="5852000"/>
            <a:ext cx="262759" cy="420414"/>
          </a:xfrm>
          <a:prstGeom prst="upArrow">
            <a:avLst/>
          </a:prstGeom>
          <a:noFill/>
          <a:ln>
            <a:solidFill>
              <a:srgbClr val="6085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8403178" y="211923"/>
            <a:ext cx="369693" cy="365760"/>
            <a:chOff x="8403178" y="211923"/>
            <a:chExt cx="369693" cy="365760"/>
          </a:xfrm>
        </p:grpSpPr>
        <p:sp>
          <p:nvSpPr>
            <p:cNvPr id="11" name="Rectangle 10"/>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Home 11">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
        <p:nvSpPr>
          <p:cNvPr id="13" name="Cross 12"/>
          <p:cNvSpPr/>
          <p:nvPr/>
        </p:nvSpPr>
        <p:spPr>
          <a:xfrm rot="2700000">
            <a:off x="925936" y="3226292"/>
            <a:ext cx="3200400" cy="3200400"/>
          </a:xfrm>
          <a:prstGeom prst="plus">
            <a:avLst>
              <a:gd name="adj" fmla="val 44378"/>
            </a:avLst>
          </a:prstGeom>
          <a:solidFill>
            <a:schemeClr val="bg2">
              <a:lumMod val="75000"/>
              <a:alpha val="5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278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2"/>
          </p:nvPr>
        </p:nvPicPr>
        <p:blipFill>
          <a:blip r:embed="rId5"/>
          <a:stretch>
            <a:fillRect/>
          </a:stretch>
        </p:blipFill>
        <p:spPr>
          <a:xfrm>
            <a:off x="582211" y="2914675"/>
            <a:ext cx="8121650" cy="1830120"/>
          </a:xfrm>
          <a:prstGeom prst="rect">
            <a:avLst/>
          </a:prstGeom>
        </p:spPr>
      </p:pic>
      <p:sp>
        <p:nvSpPr>
          <p:cNvPr id="2" name="Title 1"/>
          <p:cNvSpPr>
            <a:spLocks noGrp="1"/>
          </p:cNvSpPr>
          <p:nvPr>
            <p:ph type="title"/>
          </p:nvPr>
        </p:nvSpPr>
        <p:spPr/>
        <p:txBody>
          <a:bodyPr>
            <a:normAutofit/>
          </a:bodyPr>
          <a:lstStyle/>
          <a:p>
            <a:r>
              <a:rPr lang="en-US" dirty="0" smtClean="0"/>
              <a:t>Total animal numbers</a:t>
            </a:r>
            <a:endParaRPr lang="en-US" dirty="0"/>
          </a:p>
        </p:txBody>
      </p:sp>
      <p:sp>
        <p:nvSpPr>
          <p:cNvPr id="7" name="Content Placeholder 6"/>
          <p:cNvSpPr>
            <a:spLocks noGrp="1"/>
          </p:cNvSpPr>
          <p:nvPr>
            <p:ph sz="quarter" idx="1"/>
          </p:nvPr>
        </p:nvSpPr>
        <p:spPr>
          <a:xfrm>
            <a:off x="609600" y="1640842"/>
            <a:ext cx="8153400" cy="852191"/>
          </a:xfrm>
        </p:spPr>
        <p:txBody>
          <a:bodyPr>
            <a:normAutofit fontScale="77500" lnSpcReduction="20000"/>
          </a:bodyPr>
          <a:lstStyle/>
          <a:p>
            <a:r>
              <a:rPr lang="en-US" dirty="0" smtClean="0"/>
              <a:t>A summary of all animals at the facility</a:t>
            </a:r>
          </a:p>
          <a:p>
            <a:pPr lvl="1"/>
            <a:r>
              <a:rPr lang="en-US" dirty="0" smtClean="0"/>
              <a:t>To change it, go back and edit animal numbers in the holding areas</a:t>
            </a:r>
            <a:endParaRPr lang="en-US" dirty="0"/>
          </a:p>
        </p:txBody>
      </p:sp>
      <p:grpSp>
        <p:nvGrpSpPr>
          <p:cNvPr id="11" name="Group 10"/>
          <p:cNvGrpSpPr/>
          <p:nvPr/>
        </p:nvGrpSpPr>
        <p:grpSpPr>
          <a:xfrm>
            <a:off x="8403178" y="211923"/>
            <a:ext cx="369693" cy="365760"/>
            <a:chOff x="8403178" y="211923"/>
            <a:chExt cx="369693" cy="365760"/>
          </a:xfrm>
        </p:grpSpPr>
        <p:sp>
          <p:nvSpPr>
            <p:cNvPr id="12" name="Rectangle 11"/>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Home 12">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3127653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2"/>
          </p:nvPr>
        </p:nvPicPr>
        <p:blipFill>
          <a:blip r:embed="rId5"/>
          <a:stretch>
            <a:fillRect/>
          </a:stretch>
        </p:blipFill>
        <p:spPr>
          <a:xfrm>
            <a:off x="2288842" y="4271851"/>
            <a:ext cx="4763165" cy="1600423"/>
          </a:xfrm>
          <a:prstGeom prst="rect">
            <a:avLst/>
          </a:prstGeom>
          <a:effectLst>
            <a:outerShdw blurRad="50800" dist="38100" dir="5400000" algn="t" rotWithShape="0">
              <a:prstClr val="black">
                <a:alpha val="40000"/>
              </a:prstClr>
            </a:outerShdw>
          </a:effectLst>
        </p:spPr>
      </p:pic>
      <p:sp>
        <p:nvSpPr>
          <p:cNvPr id="2" name="Title 1"/>
          <p:cNvSpPr>
            <a:spLocks noGrp="1"/>
          </p:cNvSpPr>
          <p:nvPr>
            <p:ph type="title"/>
          </p:nvPr>
        </p:nvSpPr>
        <p:spPr/>
        <p:txBody>
          <a:bodyPr>
            <a:normAutofit/>
          </a:bodyPr>
          <a:lstStyle/>
          <a:p>
            <a:r>
              <a:rPr lang="en-US" dirty="0" smtClean="0"/>
              <a:t>Well proximity</a:t>
            </a:r>
            <a:endParaRPr lang="en-US" dirty="0"/>
          </a:p>
        </p:txBody>
      </p:sp>
      <p:sp>
        <p:nvSpPr>
          <p:cNvPr id="7" name="Content Placeholder 6"/>
          <p:cNvSpPr>
            <a:spLocks noGrp="1"/>
          </p:cNvSpPr>
          <p:nvPr>
            <p:ph sz="quarter" idx="1"/>
          </p:nvPr>
        </p:nvSpPr>
        <p:spPr>
          <a:xfrm>
            <a:off x="609600" y="1640842"/>
            <a:ext cx="8153400" cy="2318683"/>
          </a:xfrm>
        </p:spPr>
        <p:txBody>
          <a:bodyPr>
            <a:normAutofit/>
          </a:bodyPr>
          <a:lstStyle/>
          <a:p>
            <a:r>
              <a:rPr lang="en-US" dirty="0" smtClean="0"/>
              <a:t>After entering all animal holding area info</a:t>
            </a:r>
          </a:p>
          <a:p>
            <a:pPr lvl="1"/>
            <a:r>
              <a:rPr lang="en-US" dirty="0" smtClean="0"/>
              <a:t>Scroll to the very bottom of the screen</a:t>
            </a:r>
          </a:p>
          <a:p>
            <a:pPr lvl="1"/>
            <a:r>
              <a:rPr lang="en-US" dirty="0" smtClean="0"/>
              <a:t>Answer the well proximity question</a:t>
            </a:r>
          </a:p>
          <a:p>
            <a:pPr lvl="2"/>
            <a:r>
              <a:rPr lang="en-US" dirty="0" smtClean="0"/>
              <a:t>If a well is within 1,000 feet of any holding area</a:t>
            </a:r>
          </a:p>
          <a:p>
            <a:pPr lvl="3"/>
            <a:r>
              <a:rPr lang="en-US" dirty="0" smtClean="0"/>
              <a:t>Enter the shortest distance to the well from the holding area</a:t>
            </a:r>
            <a:endParaRPr lang="en-US" dirty="0"/>
          </a:p>
        </p:txBody>
      </p:sp>
      <p:grpSp>
        <p:nvGrpSpPr>
          <p:cNvPr id="8" name="Group 7"/>
          <p:cNvGrpSpPr/>
          <p:nvPr/>
        </p:nvGrpSpPr>
        <p:grpSpPr>
          <a:xfrm>
            <a:off x="8403178" y="211923"/>
            <a:ext cx="369693" cy="365760"/>
            <a:chOff x="8403178" y="211923"/>
            <a:chExt cx="369693" cy="365760"/>
          </a:xfrm>
        </p:grpSpPr>
        <p:sp>
          <p:nvSpPr>
            <p:cNvPr id="9" name="Rectangle 8"/>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Home 9">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Rev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1175701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Manure storage</a:t>
            </a:r>
            <a:endParaRPr lang="en-US" sz="2700" dirty="0"/>
          </a:p>
        </p:txBody>
      </p:sp>
      <p:sp>
        <p:nvSpPr>
          <p:cNvPr id="3" name="Content Placeholder 2"/>
          <p:cNvSpPr>
            <a:spLocks noGrp="1"/>
          </p:cNvSpPr>
          <p:nvPr>
            <p:ph sz="quarter" idx="1"/>
          </p:nvPr>
        </p:nvSpPr>
        <p:spPr>
          <a:xfrm>
            <a:off x="612647" y="1600200"/>
            <a:ext cx="8153401" cy="4360653"/>
          </a:xfrm>
        </p:spPr>
        <p:txBody>
          <a:bodyPr>
            <a:normAutofit fontScale="85000" lnSpcReduction="10000"/>
          </a:bodyPr>
          <a:lstStyle/>
          <a:p>
            <a:r>
              <a:rPr lang="en-US" dirty="0" smtClean="0"/>
              <a:t>Answer the manure storage question </a:t>
            </a:r>
            <a:r>
              <a:rPr lang="en-US" dirty="0"/>
              <a:t>at the top of the </a:t>
            </a:r>
            <a:r>
              <a:rPr lang="en-US" dirty="0" smtClean="0"/>
              <a:t>screen</a:t>
            </a:r>
            <a:endParaRPr lang="en-US" dirty="0"/>
          </a:p>
          <a:p>
            <a:pPr lvl="1"/>
            <a:r>
              <a:rPr lang="en-US" dirty="0"/>
              <a:t>Existing sites with </a:t>
            </a:r>
            <a:r>
              <a:rPr lang="en-US" dirty="0" smtClean="0"/>
              <a:t>manure storage areas </a:t>
            </a:r>
            <a:r>
              <a:rPr lang="en-US" dirty="0"/>
              <a:t>will not see </a:t>
            </a:r>
            <a:r>
              <a:rPr lang="en-US" dirty="0" smtClean="0"/>
              <a:t>a question</a:t>
            </a:r>
            <a:endParaRPr lang="en-US" dirty="0"/>
          </a:p>
          <a:p>
            <a:pPr lvl="1"/>
            <a:r>
              <a:rPr lang="en-US" dirty="0" smtClean="0"/>
              <a:t>Manure storage or treatment areas include</a:t>
            </a:r>
          </a:p>
          <a:p>
            <a:pPr lvl="2"/>
            <a:r>
              <a:rPr lang="en-US" dirty="0" smtClean="0"/>
              <a:t>Liquid Manure Storage Areas (LMSA) - various types</a:t>
            </a:r>
          </a:p>
          <a:p>
            <a:pPr lvl="3"/>
            <a:r>
              <a:rPr lang="en-US" dirty="0"/>
              <a:t>Any structure </a:t>
            </a:r>
            <a:r>
              <a:rPr lang="en-US" dirty="0" smtClean="0"/>
              <a:t>with manure </a:t>
            </a:r>
            <a:r>
              <a:rPr lang="en-US" dirty="0"/>
              <a:t>that is less than 15% solids </a:t>
            </a:r>
            <a:r>
              <a:rPr lang="en-US" dirty="0" smtClean="0"/>
              <a:t>or non-stackable (3:1)</a:t>
            </a:r>
            <a:endParaRPr lang="en-US" dirty="0"/>
          </a:p>
          <a:p>
            <a:pPr lvl="4"/>
            <a:r>
              <a:rPr lang="en-US" dirty="0" smtClean="0"/>
              <a:t>Basins, pits, lagoons, wedge pits, sand lanes, reception pits, day pits,</a:t>
            </a:r>
            <a:br>
              <a:rPr lang="en-US" dirty="0" smtClean="0"/>
            </a:br>
            <a:r>
              <a:rPr lang="en-US" dirty="0" smtClean="0"/>
              <a:t>many stacking slabs, many settling basins, etc.</a:t>
            </a:r>
          </a:p>
          <a:p>
            <a:pPr lvl="2"/>
            <a:r>
              <a:rPr lang="en-US" dirty="0" smtClean="0"/>
              <a:t>Permanent Manure </a:t>
            </a:r>
            <a:r>
              <a:rPr lang="en-US" dirty="0"/>
              <a:t>S</a:t>
            </a:r>
            <a:r>
              <a:rPr lang="en-US" dirty="0" smtClean="0"/>
              <a:t>tockpile</a:t>
            </a:r>
          </a:p>
          <a:p>
            <a:pPr lvl="2"/>
            <a:r>
              <a:rPr lang="en-US" dirty="0" smtClean="0"/>
              <a:t>Infiltration Basin-VTA</a:t>
            </a:r>
          </a:p>
          <a:p>
            <a:pPr lvl="2"/>
            <a:r>
              <a:rPr lang="en-US" dirty="0" smtClean="0"/>
              <a:t>Filter-buffer strip</a:t>
            </a:r>
          </a:p>
          <a:p>
            <a:r>
              <a:rPr lang="en-US" dirty="0" smtClean="0"/>
              <a:t>Enter each manure storage or treatment area separately</a:t>
            </a:r>
          </a:p>
          <a:p>
            <a:r>
              <a:rPr lang="en-US" dirty="0" smtClean="0"/>
              <a:t>Click the          button to add more structures</a:t>
            </a:r>
          </a:p>
        </p:txBody>
      </p:sp>
      <p:pic>
        <p:nvPicPr>
          <p:cNvPr id="4" name="Picture 3"/>
          <p:cNvPicPr>
            <a:picLocks noChangeAspect="1"/>
          </p:cNvPicPr>
          <p:nvPr/>
        </p:nvPicPr>
        <p:blipFill>
          <a:blip r:embed="rId5"/>
          <a:stretch>
            <a:fillRect/>
          </a:stretch>
        </p:blipFill>
        <p:spPr>
          <a:xfrm>
            <a:off x="2188673" y="5390959"/>
            <a:ext cx="724001" cy="381053"/>
          </a:xfrm>
          <a:prstGeom prst="rect">
            <a:avLst/>
          </a:prstGeom>
        </p:spPr>
      </p:pic>
      <p:grpSp>
        <p:nvGrpSpPr>
          <p:cNvPr id="6" name="Group 5"/>
          <p:cNvGrpSpPr/>
          <p:nvPr/>
        </p:nvGrpSpPr>
        <p:grpSpPr>
          <a:xfrm>
            <a:off x="8403178" y="211923"/>
            <a:ext cx="369693" cy="365760"/>
            <a:chOff x="8403178" y="211923"/>
            <a:chExt cx="369693" cy="365760"/>
          </a:xfrm>
        </p:grpSpPr>
        <p:sp>
          <p:nvSpPr>
            <p:cNvPr id="7" name="Rectangle 6"/>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Rev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16677"/>
            <a:ext cx="228600" cy="228600"/>
          </a:xfrm>
          <a:prstGeom prst="rect">
            <a:avLst/>
          </a:prstGeom>
        </p:spPr>
      </p:pic>
    </p:spTree>
    <p:extLst>
      <p:ext uri="{BB962C8B-B14F-4D97-AF65-F5344CB8AC3E}">
        <p14:creationId xmlns:p14="http://schemas.microsoft.com/office/powerpoint/2010/main" val="4291983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7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Manure storage</a:t>
            </a:r>
            <a:br>
              <a:rPr lang="en-US" dirty="0" smtClean="0"/>
            </a:br>
            <a:r>
              <a:rPr lang="en-US" sz="2700" dirty="0" smtClean="0"/>
              <a:t>LMSAs under total confinement barns</a:t>
            </a:r>
            <a:endParaRPr lang="en-US" dirty="0"/>
          </a:p>
        </p:txBody>
      </p:sp>
      <p:sp>
        <p:nvSpPr>
          <p:cNvPr id="7" name="Content Placeholder 6"/>
          <p:cNvSpPr>
            <a:spLocks noGrp="1"/>
          </p:cNvSpPr>
          <p:nvPr>
            <p:ph sz="quarter" idx="1"/>
          </p:nvPr>
        </p:nvSpPr>
        <p:spPr>
          <a:xfrm>
            <a:off x="609600" y="1640841"/>
            <a:ext cx="8153400" cy="2266141"/>
          </a:xfrm>
        </p:spPr>
        <p:txBody>
          <a:bodyPr>
            <a:normAutofit fontScale="92500"/>
          </a:bodyPr>
          <a:lstStyle/>
          <a:p>
            <a:r>
              <a:rPr lang="en-US" dirty="0" smtClean="0"/>
              <a:t>LMSAs under total confinement barns</a:t>
            </a:r>
          </a:p>
          <a:p>
            <a:pPr lvl="1"/>
            <a:r>
              <a:rPr lang="en-US" dirty="0" smtClean="0"/>
              <a:t>Do </a:t>
            </a:r>
            <a:r>
              <a:rPr lang="en-US" b="1" dirty="0" smtClean="0"/>
              <a:t>NOT</a:t>
            </a:r>
            <a:r>
              <a:rPr lang="en-US" dirty="0" smtClean="0"/>
              <a:t> enter any information on the manure storage screen</a:t>
            </a:r>
          </a:p>
          <a:p>
            <a:pPr lvl="1"/>
            <a:r>
              <a:rPr lang="en-US" dirty="0" smtClean="0"/>
              <a:t>LMSA info </a:t>
            </a:r>
            <a:r>
              <a:rPr lang="en-US" dirty="0"/>
              <a:t>was </a:t>
            </a:r>
            <a:r>
              <a:rPr lang="en-US" dirty="0" smtClean="0"/>
              <a:t>already entered with the barn information</a:t>
            </a:r>
            <a:endParaRPr lang="en-US" dirty="0"/>
          </a:p>
          <a:p>
            <a:pPr lvl="2"/>
            <a:r>
              <a:rPr lang="en-US" dirty="0" smtClean="0"/>
              <a:t>You </a:t>
            </a:r>
            <a:r>
              <a:rPr lang="en-US" dirty="0"/>
              <a:t>will see a summary of the manure storage </a:t>
            </a:r>
            <a:r>
              <a:rPr lang="en-US" dirty="0" smtClean="0"/>
              <a:t>information </a:t>
            </a:r>
            <a:r>
              <a:rPr lang="en-US" dirty="0"/>
              <a:t>at the very top of the </a:t>
            </a:r>
            <a:r>
              <a:rPr lang="en-US" dirty="0" smtClean="0"/>
              <a:t>page</a:t>
            </a:r>
            <a:endParaRPr lang="en-US" dirty="0"/>
          </a:p>
        </p:txBody>
      </p:sp>
      <p:pic>
        <p:nvPicPr>
          <p:cNvPr id="6" name="Content Placeholder 5"/>
          <p:cNvPicPr>
            <a:picLocks noGrp="1" noChangeAspect="1"/>
          </p:cNvPicPr>
          <p:nvPr>
            <p:ph sz="quarter" idx="2"/>
          </p:nvPr>
        </p:nvPicPr>
        <p:blipFill>
          <a:blip r:embed="rId5"/>
          <a:stretch>
            <a:fillRect/>
          </a:stretch>
        </p:blipFill>
        <p:spPr>
          <a:xfrm>
            <a:off x="291105" y="4187536"/>
            <a:ext cx="8743918" cy="1476381"/>
          </a:xfrm>
          <a:prstGeom prst="rect">
            <a:avLst/>
          </a:prstGeom>
          <a:effectLst>
            <a:outerShdw blurRad="50800" dist="38100" dir="5400000" algn="t" rotWithShape="0">
              <a:prstClr val="black">
                <a:alpha val="40000"/>
              </a:prstClr>
            </a:outerShdw>
          </a:effectLst>
        </p:spPr>
      </p:pic>
      <p:grpSp>
        <p:nvGrpSpPr>
          <p:cNvPr id="10" name="Group 9"/>
          <p:cNvGrpSpPr/>
          <p:nvPr/>
        </p:nvGrpSpPr>
        <p:grpSpPr>
          <a:xfrm>
            <a:off x="6487888" y="4871092"/>
            <a:ext cx="2157347" cy="1548288"/>
            <a:chOff x="5781307" y="4904466"/>
            <a:chExt cx="2157347" cy="1548288"/>
          </a:xfrm>
        </p:grpSpPr>
        <p:sp>
          <p:nvSpPr>
            <p:cNvPr id="8" name="Cloud 7">
              <a:hlinkClick r:id="" action="ppaction://noaction" highlightClick="1"/>
            </p:cNvPr>
            <p:cNvSpPr/>
            <p:nvPr/>
          </p:nvSpPr>
          <p:spPr>
            <a:xfrm>
              <a:off x="5781307" y="4980317"/>
              <a:ext cx="2157347" cy="147243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A swine site which only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has underfloor manure storage would not enter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any information on the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manure storage tab</a:t>
              </a:r>
              <a:endParaRPr lang="en-US" sz="1200" i="1" dirty="0">
                <a:solidFill>
                  <a:schemeClr val="bg1">
                    <a:lumMod val="65000"/>
                  </a:schemeClr>
                </a:solidFill>
                <a:latin typeface="Arial" panose="020B0604020202020204" pitchFamily="34" charset="0"/>
                <a:cs typeface="Arial" panose="020B0604020202020204" pitchFamily="34" charset="0"/>
              </a:endParaRPr>
            </a:p>
          </p:txBody>
        </p:sp>
        <p:sp>
          <p:nvSpPr>
            <p:cNvPr id="9" name="TextBox 8"/>
            <p:cNvSpPr txBox="1"/>
            <p:nvPr/>
          </p:nvSpPr>
          <p:spPr>
            <a:xfrm rot="19800000">
              <a:off x="5821171" y="4904466"/>
              <a:ext cx="439276" cy="276841"/>
            </a:xfrm>
            <a:prstGeom prst="rect">
              <a:avLst/>
            </a:prstGeom>
            <a:noFill/>
            <a:ln>
              <a:noFill/>
            </a:ln>
          </p:spPr>
          <p:txBody>
            <a:bodyPr wrap="square" rtlCol="0">
              <a:spAutoFit/>
            </a:bodyPr>
            <a:lstStyle/>
            <a:p>
              <a:r>
                <a:rPr lang="en-US" sz="1200" i="1" u="sng" dirty="0" smtClean="0">
                  <a:solidFill>
                    <a:schemeClr val="bg1">
                      <a:lumMod val="65000"/>
                    </a:schemeClr>
                  </a:solidFill>
                  <a:latin typeface="Arial" panose="020B0604020202020204" pitchFamily="34" charset="0"/>
                  <a:cs typeface="Arial" panose="020B0604020202020204" pitchFamily="34" charset="0"/>
                </a:rPr>
                <a:t>Tip</a:t>
              </a:r>
              <a:endParaRPr lang="en-US" sz="1200" i="1" u="sng" dirty="0">
                <a:solidFill>
                  <a:schemeClr val="bg1">
                    <a:lumMod val="65000"/>
                  </a:schemeClr>
                </a:solidFill>
                <a:latin typeface="Arial" panose="020B0604020202020204" pitchFamily="34" charset="0"/>
                <a:cs typeface="Arial" panose="020B0604020202020204" pitchFamily="34" charset="0"/>
              </a:endParaRPr>
            </a:p>
          </p:txBody>
        </p:sp>
      </p:grpSp>
      <p:grpSp>
        <p:nvGrpSpPr>
          <p:cNvPr id="11" name="Group 10"/>
          <p:cNvGrpSpPr/>
          <p:nvPr/>
        </p:nvGrpSpPr>
        <p:grpSpPr>
          <a:xfrm>
            <a:off x="8403178" y="211923"/>
            <a:ext cx="369693" cy="365760"/>
            <a:chOff x="8403178" y="211923"/>
            <a:chExt cx="369693" cy="365760"/>
          </a:xfrm>
        </p:grpSpPr>
        <p:sp>
          <p:nvSpPr>
            <p:cNvPr id="12" name="Rectangle 11"/>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Home 12">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3935196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2"/>
          </p:nvPr>
        </p:nvPicPr>
        <p:blipFill>
          <a:blip r:embed="rId5"/>
          <a:stretch>
            <a:fillRect/>
          </a:stretch>
        </p:blipFill>
        <p:spPr>
          <a:xfrm>
            <a:off x="227539" y="4380146"/>
            <a:ext cx="8608198" cy="1772761"/>
          </a:xfrm>
          <a:prstGeom prst="rect">
            <a:avLst/>
          </a:prstGeom>
        </p:spPr>
      </p:pic>
      <p:sp>
        <p:nvSpPr>
          <p:cNvPr id="2" name="Title 1"/>
          <p:cNvSpPr>
            <a:spLocks noGrp="1"/>
          </p:cNvSpPr>
          <p:nvPr>
            <p:ph type="title"/>
          </p:nvPr>
        </p:nvSpPr>
        <p:spPr/>
        <p:txBody>
          <a:bodyPr>
            <a:normAutofit fontScale="90000"/>
          </a:bodyPr>
          <a:lstStyle/>
          <a:p>
            <a:r>
              <a:rPr lang="en-US" dirty="0" smtClean="0"/>
              <a:t>Manure storage</a:t>
            </a:r>
            <a:br>
              <a:rPr lang="en-US" dirty="0" smtClean="0"/>
            </a:br>
            <a:r>
              <a:rPr lang="en-US" sz="2700" dirty="0" smtClean="0"/>
              <a:t>Sites with existing information</a:t>
            </a:r>
            <a:endParaRPr lang="en-US" sz="2700" dirty="0"/>
          </a:p>
        </p:txBody>
      </p:sp>
      <p:sp>
        <p:nvSpPr>
          <p:cNvPr id="6" name="Content Placeholder 5"/>
          <p:cNvSpPr>
            <a:spLocks noGrp="1"/>
          </p:cNvSpPr>
          <p:nvPr>
            <p:ph sz="quarter" idx="1"/>
          </p:nvPr>
        </p:nvSpPr>
        <p:spPr>
          <a:xfrm>
            <a:off x="609600" y="1640842"/>
            <a:ext cx="8153400" cy="2689618"/>
          </a:xfrm>
        </p:spPr>
        <p:txBody>
          <a:bodyPr>
            <a:normAutofit fontScale="77500" lnSpcReduction="20000"/>
          </a:bodyPr>
          <a:lstStyle/>
          <a:p>
            <a:r>
              <a:rPr lang="en-US" dirty="0" smtClean="0"/>
              <a:t>Initially, every existing manure storage area will need to be edited</a:t>
            </a:r>
            <a:br>
              <a:rPr lang="en-US" dirty="0" smtClean="0"/>
            </a:br>
            <a:r>
              <a:rPr lang="en-US" sz="2300" dirty="0" smtClean="0"/>
              <a:t>(Unless all manure storage areas are underfloor manure storage)</a:t>
            </a:r>
          </a:p>
          <a:p>
            <a:pPr lvl="1"/>
            <a:r>
              <a:rPr lang="en-US" dirty="0" smtClean="0"/>
              <a:t>Click the edit button</a:t>
            </a:r>
          </a:p>
          <a:p>
            <a:pPr lvl="2"/>
            <a:r>
              <a:rPr lang="en-US" dirty="0" smtClean="0"/>
              <a:t>Add a structure name, structure volume, and update map location </a:t>
            </a:r>
          </a:p>
          <a:p>
            <a:pPr lvl="1"/>
            <a:r>
              <a:rPr lang="en-US" dirty="0" smtClean="0"/>
              <a:t>For manure storage areas with status of “Proposed”, </a:t>
            </a:r>
            <a:br>
              <a:rPr lang="en-US" dirty="0" smtClean="0"/>
            </a:br>
            <a:r>
              <a:rPr lang="en-US" dirty="0" smtClean="0"/>
              <a:t>edit the status to …</a:t>
            </a:r>
          </a:p>
          <a:p>
            <a:pPr lvl="2"/>
            <a:r>
              <a:rPr lang="en-US" i="1" dirty="0" smtClean="0"/>
              <a:t>Active</a:t>
            </a:r>
            <a:r>
              <a:rPr lang="en-US" dirty="0" smtClean="0"/>
              <a:t> - construction completed</a:t>
            </a:r>
          </a:p>
          <a:p>
            <a:pPr lvl="2"/>
            <a:r>
              <a:rPr lang="en-US" i="1" dirty="0" smtClean="0"/>
              <a:t>Under Construction </a:t>
            </a:r>
            <a:r>
              <a:rPr lang="en-US" dirty="0" smtClean="0"/>
              <a:t>- actively being built or </a:t>
            </a:r>
            <a:br>
              <a:rPr lang="en-US" dirty="0" smtClean="0"/>
            </a:br>
            <a:r>
              <a:rPr lang="en-US" dirty="0" smtClean="0"/>
              <a:t>still planned but construction not yet started</a:t>
            </a:r>
            <a:endParaRPr lang="en-US" dirty="0"/>
          </a:p>
        </p:txBody>
      </p:sp>
      <p:pic>
        <p:nvPicPr>
          <p:cNvPr id="14" name="Picture 13"/>
          <p:cNvPicPr>
            <a:picLocks noChangeAspect="1"/>
          </p:cNvPicPr>
          <p:nvPr/>
        </p:nvPicPr>
        <p:blipFill>
          <a:blip r:embed="rId6"/>
          <a:stretch>
            <a:fillRect/>
          </a:stretch>
        </p:blipFill>
        <p:spPr>
          <a:xfrm>
            <a:off x="3373130" y="2201115"/>
            <a:ext cx="257211" cy="257211"/>
          </a:xfrm>
          <a:prstGeom prst="rect">
            <a:avLst/>
          </a:prstGeom>
        </p:spPr>
      </p:pic>
      <p:sp>
        <p:nvSpPr>
          <p:cNvPr id="15" name="Up Arrow 14"/>
          <p:cNvSpPr/>
          <p:nvPr/>
        </p:nvSpPr>
        <p:spPr>
          <a:xfrm rot="10800000">
            <a:off x="8225611" y="4035983"/>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rot="5400000">
            <a:off x="8015403" y="5596647"/>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7">
            <a:hlinkClick r:id="" action="ppaction://noaction" highlightClick="1"/>
          </p:cNvPr>
          <p:cNvSpPr/>
          <p:nvPr/>
        </p:nvSpPr>
        <p:spPr>
          <a:xfrm>
            <a:off x="6921682" y="3002813"/>
            <a:ext cx="1597205" cy="84726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errors or missing info is identified in the pink box</a:t>
            </a:r>
            <a:endParaRPr lang="en-US" sz="1200" i="1" dirty="0">
              <a:solidFill>
                <a:schemeClr val="bg1">
                  <a:lumMod val="65000"/>
                </a:schemeClr>
              </a:solidFill>
              <a:latin typeface="Arial" panose="020B0604020202020204" pitchFamily="34" charset="0"/>
              <a:cs typeface="Arial" panose="020B0604020202020204" pitchFamily="34" charset="0"/>
            </a:endParaRPr>
          </a:p>
        </p:txBody>
      </p:sp>
      <p:grpSp>
        <p:nvGrpSpPr>
          <p:cNvPr id="13" name="Group 12"/>
          <p:cNvGrpSpPr/>
          <p:nvPr/>
        </p:nvGrpSpPr>
        <p:grpSpPr>
          <a:xfrm>
            <a:off x="8403178" y="211923"/>
            <a:ext cx="369693" cy="365760"/>
            <a:chOff x="8403178" y="211923"/>
            <a:chExt cx="369693" cy="365760"/>
          </a:xfrm>
        </p:grpSpPr>
        <p:sp>
          <p:nvSpPr>
            <p:cNvPr id="17" name="Rectangle 16"/>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Home 17">
              <a:hlinkClick r:id="rId7"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15400" y="0"/>
            <a:ext cx="228600" cy="228600"/>
          </a:xfrm>
          <a:prstGeom prst="rect">
            <a:avLst/>
          </a:prstGeom>
        </p:spPr>
      </p:pic>
    </p:spTree>
    <p:extLst>
      <p:ext uri="{BB962C8B-B14F-4D97-AF65-F5344CB8AC3E}">
        <p14:creationId xmlns:p14="http://schemas.microsoft.com/office/powerpoint/2010/main" val="3494461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2"/>
          </p:nvPr>
        </p:nvPicPr>
        <p:blipFill>
          <a:blip r:embed="rId5"/>
          <a:stretch>
            <a:fillRect/>
          </a:stretch>
        </p:blipFill>
        <p:spPr>
          <a:xfrm>
            <a:off x="387450" y="2567633"/>
            <a:ext cx="8402164" cy="3603438"/>
          </a:xfrm>
          <a:prstGeom prst="rect">
            <a:avLst/>
          </a:prstGeom>
        </p:spPr>
      </p:pic>
      <p:sp>
        <p:nvSpPr>
          <p:cNvPr id="44" name="Cloud 7">
            <a:hlinkClick r:id="" action="ppaction://noaction" highlightClick="1"/>
          </p:cNvPr>
          <p:cNvSpPr/>
          <p:nvPr/>
        </p:nvSpPr>
        <p:spPr>
          <a:xfrm>
            <a:off x="4977777" y="3181306"/>
            <a:ext cx="3838453" cy="108550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Questions about LMSAs with 2 liner types, </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dual-lined LMSAs, stacking slabs, etc.</a:t>
            </a:r>
            <a:br>
              <a:rPr lang="en-US" sz="1200" i="1" dirty="0" smtClean="0">
                <a:solidFill>
                  <a:schemeClr val="bg1">
                    <a:lumMod val="65000"/>
                  </a:schemeClr>
                </a:solidFill>
                <a:latin typeface="Arial" panose="020B0604020202020204" pitchFamily="34" charset="0"/>
                <a:cs typeface="Arial" panose="020B0604020202020204" pitchFamily="34" charset="0"/>
              </a:rPr>
            </a:br>
            <a:r>
              <a:rPr lang="en-US" sz="1200" i="1" dirty="0" smtClean="0">
                <a:solidFill>
                  <a:schemeClr val="bg1">
                    <a:lumMod val="65000"/>
                  </a:schemeClr>
                </a:solidFill>
                <a:latin typeface="Arial" panose="020B0604020202020204" pitchFamily="34" charset="0"/>
                <a:cs typeface="Arial" panose="020B0604020202020204" pitchFamily="34" charset="0"/>
              </a:rPr>
              <a:t>Click on the data entry fields for more info</a:t>
            </a:r>
            <a:endParaRPr lang="en-US" sz="1200" i="1" dirty="0">
              <a:solidFill>
                <a:schemeClr val="bg1">
                  <a:lumMod val="65000"/>
                </a:schemeClr>
              </a:solidFill>
              <a:latin typeface="Arial" panose="020B0604020202020204" pitchFamily="34" charset="0"/>
              <a:cs typeface="Arial" panose="020B0604020202020204" pitchFamily="34" charset="0"/>
            </a:endParaRPr>
          </a:p>
        </p:txBody>
      </p:sp>
      <p:sp>
        <p:nvSpPr>
          <p:cNvPr id="46" name="status help"/>
          <p:cNvSpPr/>
          <p:nvPr/>
        </p:nvSpPr>
        <p:spPr>
          <a:xfrm>
            <a:off x="3426952" y="2436318"/>
            <a:ext cx="5183038" cy="598477"/>
          </a:xfrm>
          <a:prstGeom prst="wedgeRoundRectCallout">
            <a:avLst>
              <a:gd name="adj1" fmla="val -66513"/>
              <a:gd name="adj2" fmla="val 23158"/>
              <a:gd name="adj3" fmla="val 16667"/>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smtClean="0">
                <a:solidFill>
                  <a:schemeClr val="bg1">
                    <a:lumMod val="65000"/>
                  </a:schemeClr>
                </a:solidFill>
              </a:rPr>
              <a:t>For existing facilities that recently completed construction, be sure to change the status of the completed structures from </a:t>
            </a:r>
            <a:r>
              <a:rPr lang="en-US" sz="1400" i="1" dirty="0" smtClean="0">
                <a:solidFill>
                  <a:schemeClr val="bg1">
                    <a:lumMod val="65000"/>
                  </a:schemeClr>
                </a:solidFill>
              </a:rPr>
              <a:t>Proposed</a:t>
            </a:r>
            <a:r>
              <a:rPr lang="en-US" sz="1400" dirty="0" smtClean="0">
                <a:solidFill>
                  <a:schemeClr val="bg1">
                    <a:lumMod val="65000"/>
                  </a:schemeClr>
                </a:solidFill>
              </a:rPr>
              <a:t> to </a:t>
            </a:r>
            <a:r>
              <a:rPr lang="en-US" sz="1400" i="1" dirty="0" smtClean="0">
                <a:solidFill>
                  <a:schemeClr val="bg1">
                    <a:lumMod val="65000"/>
                  </a:schemeClr>
                </a:solidFill>
              </a:rPr>
              <a:t>Active</a:t>
            </a:r>
            <a:r>
              <a:rPr lang="en-US" sz="1400" dirty="0" smtClean="0">
                <a:solidFill>
                  <a:schemeClr val="bg1">
                    <a:lumMod val="65000"/>
                  </a:schemeClr>
                </a:solidFill>
              </a:rPr>
              <a:t>.</a:t>
            </a:r>
          </a:p>
        </p:txBody>
      </p:sp>
      <p:sp>
        <p:nvSpPr>
          <p:cNvPr id="28" name="Content Placeholder 27"/>
          <p:cNvSpPr>
            <a:spLocks noGrp="1"/>
          </p:cNvSpPr>
          <p:nvPr>
            <p:ph sz="quarter" idx="1"/>
          </p:nvPr>
        </p:nvSpPr>
        <p:spPr>
          <a:xfrm>
            <a:off x="609600" y="1640842"/>
            <a:ext cx="8153400" cy="929340"/>
          </a:xfrm>
        </p:spPr>
        <p:txBody>
          <a:bodyPr>
            <a:normAutofit fontScale="77500" lnSpcReduction="20000"/>
          </a:bodyPr>
          <a:lstStyle/>
          <a:p>
            <a:r>
              <a:rPr lang="en-US" dirty="0" smtClean="0"/>
              <a:t>Click any data entry field for answers to frequently asked questions</a:t>
            </a:r>
          </a:p>
          <a:p>
            <a:pPr lvl="1"/>
            <a:r>
              <a:rPr lang="en-US" dirty="0" smtClean="0"/>
              <a:t>Click the data entry field a second time to hide the info</a:t>
            </a:r>
            <a:endParaRPr lang="en-US" dirty="0"/>
          </a:p>
        </p:txBody>
      </p:sp>
      <p:sp>
        <p:nvSpPr>
          <p:cNvPr id="2" name="Title 1"/>
          <p:cNvSpPr>
            <a:spLocks noGrp="1"/>
          </p:cNvSpPr>
          <p:nvPr>
            <p:ph type="title"/>
          </p:nvPr>
        </p:nvSpPr>
        <p:spPr/>
        <p:txBody>
          <a:bodyPr>
            <a:normAutofit fontScale="90000"/>
          </a:bodyPr>
          <a:lstStyle/>
          <a:p>
            <a:r>
              <a:rPr lang="en-US" dirty="0" smtClean="0"/>
              <a:t>Manure storage</a:t>
            </a:r>
            <a:br>
              <a:rPr lang="en-US" dirty="0" smtClean="0"/>
            </a:br>
            <a:r>
              <a:rPr lang="en-US" sz="2700" dirty="0" smtClean="0"/>
              <a:t>Physical characteristics of each manure storage area</a:t>
            </a:r>
            <a:endParaRPr lang="en-US" sz="2700" dirty="0"/>
          </a:p>
        </p:txBody>
      </p:sp>
      <p:sp>
        <p:nvSpPr>
          <p:cNvPr id="40" name="Rectangle 39"/>
          <p:cNvSpPr/>
          <p:nvPr/>
        </p:nvSpPr>
        <p:spPr>
          <a:xfrm rot="19800000">
            <a:off x="2378" y="186284"/>
            <a:ext cx="805516" cy="225349"/>
          </a:xfrm>
          <a:prstGeom prst="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Arial" panose="020B0604020202020204" pitchFamily="34" charset="0"/>
                <a:cs typeface="Arial" panose="020B0604020202020204" pitchFamily="34" charset="0"/>
              </a:rPr>
              <a:t>Interactive</a:t>
            </a:r>
            <a:endParaRPr lang="en-US" sz="1050" dirty="0">
              <a:solidFill>
                <a:schemeClr val="bg2">
                  <a:lumMod val="75000"/>
                </a:schemeClr>
              </a:solidFill>
              <a:latin typeface="Arial" panose="020B0604020202020204" pitchFamily="34" charset="0"/>
              <a:cs typeface="Arial" panose="020B0604020202020204" pitchFamily="34" charset="0"/>
            </a:endParaRPr>
          </a:p>
        </p:txBody>
      </p:sp>
      <p:sp>
        <p:nvSpPr>
          <p:cNvPr id="32" name="Status">
            <a:hlinkClick r:id="" action="ppaction://noaction" highlightClick="1"/>
          </p:cNvPr>
          <p:cNvSpPr/>
          <p:nvPr/>
        </p:nvSpPr>
        <p:spPr>
          <a:xfrm>
            <a:off x="414067" y="2599603"/>
            <a:ext cx="2234242"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ype">
            <a:hlinkClick r:id="" action="ppaction://noaction" highlightClick="1"/>
          </p:cNvPr>
          <p:cNvSpPr/>
          <p:nvPr/>
        </p:nvSpPr>
        <p:spPr>
          <a:xfrm>
            <a:off x="414067" y="3158119"/>
            <a:ext cx="4140348"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ructure">
            <a:hlinkClick r:id="" action="ppaction://noaction" highlightClick="1"/>
          </p:cNvPr>
          <p:cNvSpPr/>
          <p:nvPr/>
        </p:nvSpPr>
        <p:spPr>
          <a:xfrm>
            <a:off x="414066" y="3744716"/>
            <a:ext cx="8348933"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hape">
            <a:hlinkClick r:id="" action="ppaction://noaction" highlightClick="1"/>
          </p:cNvPr>
          <p:cNvSpPr/>
          <p:nvPr/>
        </p:nvSpPr>
        <p:spPr>
          <a:xfrm>
            <a:off x="405136" y="4397073"/>
            <a:ext cx="2434117"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mensions">
            <a:hlinkClick r:id="" action="ppaction://noaction" highlightClick="1"/>
          </p:cNvPr>
          <p:cNvSpPr/>
          <p:nvPr/>
        </p:nvSpPr>
        <p:spPr>
          <a:xfrm>
            <a:off x="414066" y="5037694"/>
            <a:ext cx="8272734"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ume">
            <a:hlinkClick r:id="" action="ppaction://noaction" highlightClick="1"/>
          </p:cNvPr>
          <p:cNvSpPr/>
          <p:nvPr/>
        </p:nvSpPr>
        <p:spPr>
          <a:xfrm>
            <a:off x="423019" y="5636027"/>
            <a:ext cx="2768749"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epth">
            <a:hlinkClick r:id="" action="ppaction://noaction" highlightClick="1"/>
          </p:cNvPr>
          <p:cNvSpPr/>
          <p:nvPr/>
        </p:nvSpPr>
        <p:spPr>
          <a:xfrm>
            <a:off x="3191768" y="5643718"/>
            <a:ext cx="2663242"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eter">
            <a:hlinkClick r:id="" action="ppaction://noaction" highlightClick="1"/>
          </p:cNvPr>
          <p:cNvSpPr/>
          <p:nvPr/>
        </p:nvSpPr>
        <p:spPr>
          <a:xfrm>
            <a:off x="5885797" y="5643718"/>
            <a:ext cx="2663242"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tus Info"/>
          <p:cNvSpPr/>
          <p:nvPr/>
        </p:nvSpPr>
        <p:spPr>
          <a:xfrm>
            <a:off x="1480123" y="2359997"/>
            <a:ext cx="7226610" cy="3681615"/>
          </a:xfrm>
          <a:prstGeom prst="roundRect">
            <a:avLst>
              <a:gd name="adj" fmla="val 6514"/>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Status</a:t>
            </a:r>
          </a:p>
          <a:p>
            <a:pPr marL="276225" lvl="0" indent="-276225">
              <a:spcBef>
                <a:spcPts val="700"/>
              </a:spcBef>
              <a:buClr>
                <a:srgbClr val="97C461"/>
              </a:buClr>
              <a:buSzPct val="60000"/>
            </a:pPr>
            <a:r>
              <a:rPr lang="en-US" dirty="0" smtClean="0">
                <a:solidFill>
                  <a:prstClr val="black"/>
                </a:solidFill>
              </a:rPr>
              <a:t>Q: I am adding on to a LMSA, how do I enter that into the service</a:t>
            </a:r>
          </a:p>
          <a:p>
            <a:pPr marL="276225" lvl="0" indent="-276225">
              <a:buClr>
                <a:srgbClr val="97C461"/>
              </a:buClr>
              <a:buSzPct val="60000"/>
            </a:pPr>
            <a:r>
              <a:rPr lang="en-US" dirty="0">
                <a:solidFill>
                  <a:prstClr val="black"/>
                </a:solidFill>
              </a:rPr>
              <a:t>	A: If the addition plus existing </a:t>
            </a:r>
            <a:r>
              <a:rPr lang="en-US" dirty="0" smtClean="0">
                <a:solidFill>
                  <a:prstClr val="black"/>
                </a:solidFill>
              </a:rPr>
              <a:t>LMSA </a:t>
            </a:r>
            <a:r>
              <a:rPr lang="en-US" dirty="0">
                <a:solidFill>
                  <a:prstClr val="black"/>
                </a:solidFill>
              </a:rPr>
              <a:t>will managed as one large </a:t>
            </a:r>
            <a:r>
              <a:rPr lang="en-US" dirty="0" smtClean="0">
                <a:solidFill>
                  <a:prstClr val="black"/>
                </a:solidFill>
              </a:rPr>
              <a:t>LMSA… </a:t>
            </a:r>
            <a:endParaRPr lang="en-US" dirty="0">
              <a:solidFill>
                <a:prstClr val="black"/>
              </a:solidFill>
            </a:endParaRPr>
          </a:p>
          <a:p>
            <a:pPr lvl="2" indent="-228600">
              <a:buClr>
                <a:srgbClr val="97C461"/>
              </a:buClr>
              <a:buSzPct val="75000"/>
              <a:buFont typeface="Wingdings"/>
              <a:buChar char=""/>
            </a:pPr>
            <a:r>
              <a:rPr lang="en-US" sz="1400" dirty="0">
                <a:solidFill>
                  <a:prstClr val="black"/>
                </a:solidFill>
              </a:rPr>
              <a:t>Change the status of the existing </a:t>
            </a:r>
            <a:r>
              <a:rPr lang="en-US" sz="1400" dirty="0" smtClean="0">
                <a:solidFill>
                  <a:prstClr val="black"/>
                </a:solidFill>
              </a:rPr>
              <a:t>LMSA </a:t>
            </a:r>
            <a:r>
              <a:rPr lang="en-US" sz="1400" dirty="0">
                <a:solidFill>
                  <a:prstClr val="black"/>
                </a:solidFill>
              </a:rPr>
              <a:t>to </a:t>
            </a:r>
            <a:r>
              <a:rPr lang="en-US" sz="1400" i="1" dirty="0">
                <a:solidFill>
                  <a:prstClr val="black"/>
                </a:solidFill>
              </a:rPr>
              <a:t>Proposed</a:t>
            </a:r>
            <a:r>
              <a:rPr lang="en-US" sz="1400" dirty="0">
                <a:solidFill>
                  <a:prstClr val="black"/>
                </a:solidFill>
              </a:rPr>
              <a:t> and indicate the new overall </a:t>
            </a:r>
            <a:br>
              <a:rPr lang="en-US" sz="1400" dirty="0">
                <a:solidFill>
                  <a:prstClr val="black"/>
                </a:solidFill>
              </a:rPr>
            </a:br>
            <a:r>
              <a:rPr lang="en-US" sz="1400" dirty="0" smtClean="0">
                <a:solidFill>
                  <a:prstClr val="black"/>
                </a:solidFill>
              </a:rPr>
              <a:t>(LMSA </a:t>
            </a:r>
            <a:r>
              <a:rPr lang="en-US" sz="1400" dirty="0">
                <a:solidFill>
                  <a:prstClr val="black"/>
                </a:solidFill>
              </a:rPr>
              <a:t>+ addition) dimensions. </a:t>
            </a:r>
          </a:p>
          <a:p>
            <a:pPr marL="517525" lvl="0">
              <a:buClr>
                <a:srgbClr val="97C461"/>
              </a:buClr>
              <a:buSzPct val="60000"/>
            </a:pPr>
            <a:r>
              <a:rPr lang="en-US" dirty="0">
                <a:solidFill>
                  <a:prstClr val="black"/>
                </a:solidFill>
              </a:rPr>
              <a:t>If the </a:t>
            </a:r>
            <a:r>
              <a:rPr lang="en-US" dirty="0" smtClean="0">
                <a:solidFill>
                  <a:prstClr val="black"/>
                </a:solidFill>
              </a:rPr>
              <a:t>addition is </a:t>
            </a:r>
            <a:r>
              <a:rPr lang="en-US" dirty="0">
                <a:solidFill>
                  <a:prstClr val="black"/>
                </a:solidFill>
              </a:rPr>
              <a:t>managed as a “separate” </a:t>
            </a:r>
            <a:r>
              <a:rPr lang="en-US" dirty="0" smtClean="0">
                <a:solidFill>
                  <a:prstClr val="black"/>
                </a:solidFill>
              </a:rPr>
              <a:t>LMSA </a:t>
            </a:r>
            <a:r>
              <a:rPr lang="en-US" dirty="0">
                <a:solidFill>
                  <a:prstClr val="black"/>
                </a:solidFill>
              </a:rPr>
              <a:t>…</a:t>
            </a:r>
          </a:p>
          <a:p>
            <a:pPr lvl="2" indent="-228600">
              <a:buClr>
                <a:srgbClr val="97C461"/>
              </a:buClr>
              <a:buSzPct val="75000"/>
              <a:buFont typeface="Wingdings"/>
              <a:buChar char=""/>
            </a:pPr>
            <a:r>
              <a:rPr lang="en-US" sz="1400" dirty="0">
                <a:solidFill>
                  <a:prstClr val="black"/>
                </a:solidFill>
              </a:rPr>
              <a:t>List the addition as a </a:t>
            </a:r>
            <a:r>
              <a:rPr lang="en-US" sz="1400" i="1" dirty="0">
                <a:solidFill>
                  <a:prstClr val="black"/>
                </a:solidFill>
              </a:rPr>
              <a:t>New</a:t>
            </a:r>
            <a:r>
              <a:rPr lang="en-US" sz="1400" dirty="0">
                <a:solidFill>
                  <a:prstClr val="black"/>
                </a:solidFill>
              </a:rPr>
              <a:t> </a:t>
            </a:r>
            <a:r>
              <a:rPr lang="en-US" sz="1400" dirty="0" smtClean="0">
                <a:solidFill>
                  <a:prstClr val="black"/>
                </a:solidFill>
              </a:rPr>
              <a:t>LMSA. </a:t>
            </a:r>
            <a:endParaRPr lang="en-US" sz="1400" dirty="0">
              <a:solidFill>
                <a:prstClr val="black"/>
              </a:solidFill>
            </a:endParaRPr>
          </a:p>
          <a:p>
            <a:pPr marL="276225" lvl="0" indent="-276225">
              <a:spcBef>
                <a:spcPts val="700"/>
              </a:spcBef>
              <a:buClr>
                <a:srgbClr val="97C461"/>
              </a:buClr>
              <a:buSzPct val="60000"/>
            </a:pPr>
            <a:r>
              <a:rPr lang="en-US" dirty="0">
                <a:solidFill>
                  <a:prstClr val="black"/>
                </a:solidFill>
              </a:rPr>
              <a:t>Q: I have a </a:t>
            </a:r>
            <a:r>
              <a:rPr lang="en-US" dirty="0" smtClean="0">
                <a:solidFill>
                  <a:prstClr val="black"/>
                </a:solidFill>
              </a:rPr>
              <a:t>manure storage area </a:t>
            </a:r>
            <a:r>
              <a:rPr lang="en-US" dirty="0">
                <a:solidFill>
                  <a:prstClr val="black"/>
                </a:solidFill>
              </a:rPr>
              <a:t>that was permitted but I have not yet started construction, what should I select for status</a:t>
            </a:r>
          </a:p>
          <a:p>
            <a:pPr marL="276225" lvl="0" indent="-276225">
              <a:buClr>
                <a:srgbClr val="97C461"/>
              </a:buClr>
              <a:buSzPct val="60000"/>
            </a:pPr>
            <a:r>
              <a:rPr lang="en-US" dirty="0">
                <a:solidFill>
                  <a:prstClr val="black"/>
                </a:solidFill>
              </a:rPr>
              <a:t>	A: List this </a:t>
            </a:r>
            <a:r>
              <a:rPr lang="en-US" dirty="0" smtClean="0">
                <a:solidFill>
                  <a:prstClr val="black"/>
                </a:solidFill>
              </a:rPr>
              <a:t>manure storage area </a:t>
            </a:r>
            <a:r>
              <a:rPr lang="en-US" dirty="0">
                <a:solidFill>
                  <a:prstClr val="black"/>
                </a:solidFill>
              </a:rPr>
              <a:t>as </a:t>
            </a:r>
            <a:r>
              <a:rPr lang="en-US" i="1" dirty="0">
                <a:solidFill>
                  <a:prstClr val="black"/>
                </a:solidFill>
              </a:rPr>
              <a:t>Under </a:t>
            </a:r>
            <a:r>
              <a:rPr lang="en-US" i="1" dirty="0" smtClean="0">
                <a:solidFill>
                  <a:prstClr val="black"/>
                </a:solidFill>
              </a:rPr>
              <a:t>Construction</a:t>
            </a:r>
            <a:r>
              <a:rPr lang="en-US" dirty="0" smtClean="0">
                <a:solidFill>
                  <a:prstClr val="black"/>
                </a:solidFill>
              </a:rPr>
              <a:t> </a:t>
            </a:r>
            <a:endParaRPr lang="en-US" dirty="0">
              <a:solidFill>
                <a:prstClr val="black"/>
              </a:solidFill>
            </a:endParaRPr>
          </a:p>
          <a:p>
            <a:pPr marL="276225" lvl="0" indent="-276225">
              <a:spcBef>
                <a:spcPts val="700"/>
              </a:spcBef>
              <a:buClr>
                <a:srgbClr val="97C461"/>
              </a:buClr>
              <a:buSzPct val="60000"/>
            </a:pPr>
            <a:r>
              <a:rPr lang="en-US" dirty="0">
                <a:solidFill>
                  <a:prstClr val="black"/>
                </a:solidFill>
              </a:rPr>
              <a:t>Q: I have closed a </a:t>
            </a:r>
            <a:r>
              <a:rPr lang="en-US" dirty="0" smtClean="0">
                <a:solidFill>
                  <a:prstClr val="black"/>
                </a:solidFill>
              </a:rPr>
              <a:t>LMSA, </a:t>
            </a:r>
            <a:r>
              <a:rPr lang="en-US" dirty="0">
                <a:solidFill>
                  <a:prstClr val="black"/>
                </a:solidFill>
              </a:rPr>
              <a:t>what should I select for status</a:t>
            </a:r>
          </a:p>
          <a:p>
            <a:pPr marL="276225" lvl="0" indent="-276225">
              <a:buClr>
                <a:srgbClr val="97C461"/>
              </a:buClr>
              <a:buSzPct val="60000"/>
            </a:pPr>
            <a:r>
              <a:rPr lang="en-US" dirty="0">
                <a:solidFill>
                  <a:prstClr val="black"/>
                </a:solidFill>
              </a:rPr>
              <a:t>	A: List this </a:t>
            </a:r>
            <a:r>
              <a:rPr lang="en-US" dirty="0" smtClean="0">
                <a:solidFill>
                  <a:prstClr val="black"/>
                </a:solidFill>
              </a:rPr>
              <a:t>LMSA </a:t>
            </a:r>
            <a:r>
              <a:rPr lang="en-US" dirty="0">
                <a:solidFill>
                  <a:prstClr val="black"/>
                </a:solidFill>
              </a:rPr>
              <a:t>as </a:t>
            </a:r>
            <a:r>
              <a:rPr lang="en-US" i="1" dirty="0">
                <a:solidFill>
                  <a:prstClr val="black"/>
                </a:solidFill>
              </a:rPr>
              <a:t>To Be Eliminated </a:t>
            </a:r>
            <a:r>
              <a:rPr lang="en-US" sz="1400" i="1" dirty="0">
                <a:solidFill>
                  <a:prstClr val="black"/>
                </a:solidFill>
              </a:rPr>
              <a:t>(</a:t>
            </a:r>
            <a:r>
              <a:rPr lang="en-US" sz="1400" dirty="0">
                <a:solidFill>
                  <a:prstClr val="black"/>
                </a:solidFill>
              </a:rPr>
              <a:t>even though it has already been closed</a:t>
            </a:r>
            <a:r>
              <a:rPr lang="en-US" sz="1400" dirty="0" smtClean="0">
                <a:solidFill>
                  <a:prstClr val="black"/>
                </a:solidFill>
              </a:rPr>
              <a:t>)</a:t>
            </a:r>
            <a:r>
              <a:rPr lang="en-US" dirty="0" smtClean="0">
                <a:solidFill>
                  <a:prstClr val="black"/>
                </a:solidFill>
              </a:rPr>
              <a:t> </a:t>
            </a:r>
            <a:endParaRPr lang="en-US" dirty="0">
              <a:solidFill>
                <a:prstClr val="black"/>
              </a:solidFill>
            </a:endParaRPr>
          </a:p>
        </p:txBody>
      </p:sp>
      <p:sp>
        <p:nvSpPr>
          <p:cNvPr id="33" name="Type Info"/>
          <p:cNvSpPr/>
          <p:nvPr/>
        </p:nvSpPr>
        <p:spPr>
          <a:xfrm>
            <a:off x="1601397" y="2341327"/>
            <a:ext cx="7096978" cy="4102350"/>
          </a:xfrm>
          <a:prstGeom prst="roundRect">
            <a:avLst>
              <a:gd name="adj" fmla="val 6814"/>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fontScale="92500" lnSpcReduction="20000"/>
          </a:bodyPr>
          <a:lstStyle/>
          <a:p>
            <a:r>
              <a:rPr lang="en-US" sz="2000" b="1" u="sng" dirty="0" smtClean="0">
                <a:solidFill>
                  <a:schemeClr val="tx1"/>
                </a:solidFill>
              </a:rPr>
              <a:t>Type</a:t>
            </a:r>
          </a:p>
          <a:p>
            <a:pPr marL="276225" lvl="0" indent="-276225">
              <a:spcBef>
                <a:spcPts val="700"/>
              </a:spcBef>
              <a:buClr>
                <a:srgbClr val="97C461"/>
              </a:buClr>
              <a:buSzPct val="60000"/>
            </a:pPr>
            <a:r>
              <a:rPr lang="en-US" dirty="0">
                <a:solidFill>
                  <a:prstClr val="black"/>
                </a:solidFill>
              </a:rPr>
              <a:t>Q: </a:t>
            </a:r>
            <a:r>
              <a:rPr lang="en-US" dirty="0" smtClean="0">
                <a:solidFill>
                  <a:prstClr val="black"/>
                </a:solidFill>
              </a:rPr>
              <a:t>My LMSA has different floor and sidewall liners, what type should </a:t>
            </a:r>
            <a:r>
              <a:rPr lang="en-US" dirty="0">
                <a:solidFill>
                  <a:prstClr val="black"/>
                </a:solidFill>
              </a:rPr>
              <a:t>I </a:t>
            </a:r>
            <a:r>
              <a:rPr lang="en-US" dirty="0" smtClean="0">
                <a:solidFill>
                  <a:prstClr val="black"/>
                </a:solidFill>
              </a:rPr>
              <a:t>use</a:t>
            </a:r>
          </a:p>
          <a:p>
            <a:pPr marL="519113" lvl="0" indent="-276225">
              <a:spcBef>
                <a:spcPts val="300"/>
              </a:spcBef>
              <a:buClr>
                <a:srgbClr val="97C461"/>
              </a:buClr>
              <a:buSzPct val="60000"/>
            </a:pPr>
            <a:r>
              <a:rPr lang="en-US" dirty="0" smtClean="0">
                <a:solidFill>
                  <a:prstClr val="black"/>
                </a:solidFill>
              </a:rPr>
              <a:t>A</a:t>
            </a:r>
            <a:r>
              <a:rPr lang="en-US" dirty="0">
                <a:solidFill>
                  <a:prstClr val="black"/>
                </a:solidFill>
              </a:rPr>
              <a:t>: </a:t>
            </a:r>
            <a:r>
              <a:rPr lang="en-US" dirty="0" smtClean="0">
                <a:solidFill>
                  <a:prstClr val="black"/>
                </a:solidFill>
              </a:rPr>
              <a:t>Classify the LMSA according to the floor liner </a:t>
            </a:r>
            <a:br>
              <a:rPr lang="en-US" dirty="0" smtClean="0">
                <a:solidFill>
                  <a:prstClr val="black"/>
                </a:solidFill>
              </a:rPr>
            </a:br>
            <a:r>
              <a:rPr lang="en-US" sz="1500" dirty="0" smtClean="0">
                <a:solidFill>
                  <a:prstClr val="black"/>
                </a:solidFill>
              </a:rPr>
              <a:t>Example: Earthen </a:t>
            </a:r>
            <a:r>
              <a:rPr lang="en-US" sz="1500" dirty="0">
                <a:solidFill>
                  <a:prstClr val="black"/>
                </a:solidFill>
              </a:rPr>
              <a:t>sidewalls and concrete </a:t>
            </a:r>
            <a:r>
              <a:rPr lang="en-US" sz="1500" dirty="0" smtClean="0">
                <a:solidFill>
                  <a:prstClr val="black"/>
                </a:solidFill>
              </a:rPr>
              <a:t>floor - use type: </a:t>
            </a:r>
            <a:r>
              <a:rPr lang="en-US" sz="1500" i="1" dirty="0" smtClean="0">
                <a:solidFill>
                  <a:prstClr val="black"/>
                </a:solidFill>
              </a:rPr>
              <a:t>LMSA-Concrete</a:t>
            </a:r>
            <a:endParaRPr lang="en-US" i="1" dirty="0">
              <a:solidFill>
                <a:prstClr val="black"/>
              </a:solidFill>
            </a:endParaRPr>
          </a:p>
          <a:p>
            <a:pPr marL="276225" lvl="0" indent="-276225">
              <a:spcBef>
                <a:spcPts val="700"/>
              </a:spcBef>
              <a:buClr>
                <a:srgbClr val="97C461"/>
              </a:buClr>
              <a:buSzPct val="60000"/>
            </a:pPr>
            <a:r>
              <a:rPr lang="en-US" dirty="0" smtClean="0">
                <a:solidFill>
                  <a:prstClr val="black"/>
                </a:solidFill>
              </a:rPr>
              <a:t>Q</a:t>
            </a:r>
            <a:r>
              <a:rPr lang="en-US" dirty="0">
                <a:solidFill>
                  <a:prstClr val="black"/>
                </a:solidFill>
              </a:rPr>
              <a:t>: </a:t>
            </a:r>
            <a:r>
              <a:rPr lang="en-US" dirty="0" smtClean="0">
                <a:solidFill>
                  <a:prstClr val="black"/>
                </a:solidFill>
              </a:rPr>
              <a:t>My LMSA has a dual liner, one on top of the other, what type should I use</a:t>
            </a:r>
            <a:endParaRPr lang="en-US" i="1" dirty="0">
              <a:solidFill>
                <a:prstClr val="black"/>
              </a:solidFill>
            </a:endParaRPr>
          </a:p>
          <a:p>
            <a:pPr marL="517525" lvl="0" indent="-233363">
              <a:spcBef>
                <a:spcPts val="300"/>
              </a:spcBef>
              <a:buClr>
                <a:srgbClr val="97C461"/>
              </a:buClr>
              <a:buSzPct val="60000"/>
              <a:tabLst>
                <a:tab pos="571500" algn="l"/>
              </a:tabLst>
            </a:pPr>
            <a:r>
              <a:rPr lang="en-US" dirty="0">
                <a:solidFill>
                  <a:prstClr val="black"/>
                </a:solidFill>
              </a:rPr>
              <a:t>A: Classify the LMSA according to the </a:t>
            </a:r>
            <a:r>
              <a:rPr lang="en-US" dirty="0" smtClean="0">
                <a:solidFill>
                  <a:prstClr val="black"/>
                </a:solidFill>
              </a:rPr>
              <a:t>primary liner </a:t>
            </a:r>
            <a:r>
              <a:rPr lang="en-US" sz="1400" dirty="0" smtClean="0">
                <a:solidFill>
                  <a:prstClr val="black"/>
                </a:solidFill>
              </a:rPr>
              <a:t>(liner in contact with manure)</a:t>
            </a:r>
            <a:br>
              <a:rPr lang="en-US" sz="1400" dirty="0" smtClean="0">
                <a:solidFill>
                  <a:prstClr val="black"/>
                </a:solidFill>
              </a:rPr>
            </a:br>
            <a:r>
              <a:rPr lang="en-US" sz="1500" dirty="0" smtClean="0">
                <a:solidFill>
                  <a:prstClr val="black"/>
                </a:solidFill>
              </a:rPr>
              <a:t>Example</a:t>
            </a:r>
            <a:r>
              <a:rPr lang="en-US" sz="1500" dirty="0">
                <a:solidFill>
                  <a:prstClr val="black"/>
                </a:solidFill>
              </a:rPr>
              <a:t>: </a:t>
            </a:r>
            <a:r>
              <a:rPr lang="en-US" sz="1500" dirty="0" smtClean="0">
                <a:solidFill>
                  <a:prstClr val="black"/>
                </a:solidFill>
              </a:rPr>
              <a:t>Concrete liner underlain by earthen liner - </a:t>
            </a:r>
            <a:r>
              <a:rPr lang="en-US" sz="1500" dirty="0">
                <a:solidFill>
                  <a:prstClr val="black"/>
                </a:solidFill>
              </a:rPr>
              <a:t>use type: </a:t>
            </a:r>
            <a:r>
              <a:rPr lang="en-US" sz="1500" i="1" dirty="0">
                <a:solidFill>
                  <a:prstClr val="black"/>
                </a:solidFill>
              </a:rPr>
              <a:t>LMSA-Concrete</a:t>
            </a:r>
            <a:r>
              <a:rPr lang="en-US" sz="1500" dirty="0" smtClean="0">
                <a:solidFill>
                  <a:prstClr val="black"/>
                </a:solidFill>
              </a:rPr>
              <a:t> </a:t>
            </a:r>
            <a:endParaRPr lang="en-US" sz="1500" dirty="0">
              <a:solidFill>
                <a:prstClr val="black"/>
              </a:solidFill>
            </a:endParaRPr>
          </a:p>
          <a:p>
            <a:pPr marL="276225" lvl="0" indent="-276225">
              <a:spcBef>
                <a:spcPts val="700"/>
              </a:spcBef>
              <a:buClr>
                <a:srgbClr val="97C461"/>
              </a:buClr>
              <a:buSzPct val="60000"/>
            </a:pPr>
            <a:r>
              <a:rPr lang="en-US" dirty="0">
                <a:solidFill>
                  <a:prstClr val="black"/>
                </a:solidFill>
              </a:rPr>
              <a:t>Q: </a:t>
            </a:r>
            <a:r>
              <a:rPr lang="en-US" dirty="0" smtClean="0">
                <a:solidFill>
                  <a:prstClr val="black"/>
                </a:solidFill>
              </a:rPr>
              <a:t>What type should I use for a stacking slab</a:t>
            </a:r>
            <a:endParaRPr lang="en-US" dirty="0">
              <a:solidFill>
                <a:prstClr val="black"/>
              </a:solidFill>
            </a:endParaRPr>
          </a:p>
          <a:p>
            <a:pPr marL="517525" lvl="0" indent="-233363">
              <a:spcBef>
                <a:spcPts val="300"/>
              </a:spcBef>
              <a:buClr>
                <a:srgbClr val="97C461"/>
              </a:buClr>
              <a:buSzPct val="60000"/>
            </a:pPr>
            <a:r>
              <a:rPr lang="en-US" dirty="0">
                <a:solidFill>
                  <a:prstClr val="black"/>
                </a:solidFill>
              </a:rPr>
              <a:t>A: </a:t>
            </a:r>
            <a:r>
              <a:rPr lang="en-US" dirty="0" smtClean="0">
                <a:solidFill>
                  <a:prstClr val="black"/>
                </a:solidFill>
              </a:rPr>
              <a:t>If the manure that is stored is a solid – use type: </a:t>
            </a:r>
            <a:r>
              <a:rPr lang="en-US" i="1" dirty="0" smtClean="0">
                <a:solidFill>
                  <a:prstClr val="black"/>
                </a:solidFill>
              </a:rPr>
              <a:t>Stockpile-Permanent</a:t>
            </a:r>
            <a:endParaRPr lang="en-US" i="1" dirty="0">
              <a:solidFill>
                <a:prstClr val="black"/>
              </a:solidFill>
            </a:endParaRPr>
          </a:p>
          <a:p>
            <a:pPr lvl="2" indent="-228600">
              <a:buClr>
                <a:srgbClr val="97C461"/>
              </a:buClr>
              <a:buSzPct val="75000"/>
              <a:buFont typeface="Wingdings"/>
              <a:buChar char=""/>
            </a:pPr>
            <a:r>
              <a:rPr lang="en-US" sz="1500" dirty="0" smtClean="0">
                <a:solidFill>
                  <a:prstClr val="black"/>
                </a:solidFill>
              </a:rPr>
              <a:t>Solid manure is both 15% or more solids </a:t>
            </a:r>
            <a:r>
              <a:rPr lang="en-US" sz="1500" b="1" u="sng" dirty="0" smtClean="0">
                <a:solidFill>
                  <a:prstClr val="black"/>
                </a:solidFill>
              </a:rPr>
              <a:t>AND</a:t>
            </a:r>
            <a:r>
              <a:rPr lang="en-US" sz="1500" dirty="0" smtClean="0">
                <a:solidFill>
                  <a:prstClr val="black"/>
                </a:solidFill>
              </a:rPr>
              <a:t> stackable at a 3:1 ratio</a:t>
            </a:r>
          </a:p>
          <a:p>
            <a:pPr marL="519113" lvl="2">
              <a:spcBef>
                <a:spcPts val="300"/>
              </a:spcBef>
              <a:buClr>
                <a:srgbClr val="97C461"/>
              </a:buClr>
              <a:buSzPct val="75000"/>
            </a:pPr>
            <a:r>
              <a:rPr lang="en-US" dirty="0" smtClean="0">
                <a:solidFill>
                  <a:prstClr val="black"/>
                </a:solidFill>
              </a:rPr>
              <a:t>All other stacking slabs are considered LMSAs and would use the type according to the liner material </a:t>
            </a:r>
            <a:r>
              <a:rPr lang="en-US" sz="1500" dirty="0" smtClean="0">
                <a:solidFill>
                  <a:prstClr val="black"/>
                </a:solidFill>
              </a:rPr>
              <a:t>(likely </a:t>
            </a:r>
            <a:r>
              <a:rPr lang="en-US" sz="1500" i="1" dirty="0" smtClean="0">
                <a:solidFill>
                  <a:prstClr val="black"/>
                </a:solidFill>
              </a:rPr>
              <a:t>LMSA-Concrete</a:t>
            </a:r>
            <a:r>
              <a:rPr lang="en-US" sz="1500" dirty="0" smtClean="0">
                <a:solidFill>
                  <a:prstClr val="black"/>
                </a:solidFill>
              </a:rPr>
              <a:t>)</a:t>
            </a:r>
          </a:p>
          <a:p>
            <a:pPr marL="519113" lvl="2">
              <a:spcBef>
                <a:spcPts val="300"/>
              </a:spcBef>
              <a:buClr>
                <a:srgbClr val="97C461"/>
              </a:buClr>
              <a:buSzPct val="75000"/>
            </a:pPr>
            <a:r>
              <a:rPr lang="en-US" sz="1500" dirty="0" smtClean="0">
                <a:solidFill>
                  <a:prstClr val="black"/>
                </a:solidFill>
              </a:rPr>
              <a:t>TIP: If there is any doubt consider it a LMSA</a:t>
            </a:r>
            <a:endParaRPr lang="en-US" sz="1600" dirty="0">
              <a:solidFill>
                <a:prstClr val="black"/>
              </a:solidFill>
            </a:endParaRPr>
          </a:p>
          <a:p>
            <a:pPr marL="276225" lvl="0" indent="-276225">
              <a:spcBef>
                <a:spcPts val="700"/>
              </a:spcBef>
              <a:buClr>
                <a:srgbClr val="97C461"/>
              </a:buClr>
              <a:buSzPct val="60000"/>
            </a:pPr>
            <a:r>
              <a:rPr lang="en-US" dirty="0">
                <a:solidFill>
                  <a:prstClr val="black"/>
                </a:solidFill>
              </a:rPr>
              <a:t>Q: </a:t>
            </a:r>
            <a:r>
              <a:rPr lang="en-US" dirty="0" smtClean="0">
                <a:solidFill>
                  <a:prstClr val="black"/>
                </a:solidFill>
              </a:rPr>
              <a:t>The type of my existing structure is wrong, how do I change it</a:t>
            </a:r>
            <a:endParaRPr lang="en-US" i="1" dirty="0">
              <a:solidFill>
                <a:prstClr val="black"/>
              </a:solidFill>
            </a:endParaRPr>
          </a:p>
          <a:p>
            <a:pPr marL="517525" lvl="0" indent="-233363">
              <a:spcBef>
                <a:spcPts val="300"/>
              </a:spcBef>
              <a:buClr>
                <a:srgbClr val="97C461"/>
              </a:buClr>
              <a:buSzPct val="60000"/>
            </a:pPr>
            <a:r>
              <a:rPr lang="en-US" dirty="0">
                <a:solidFill>
                  <a:prstClr val="black"/>
                </a:solidFill>
              </a:rPr>
              <a:t>A</a:t>
            </a:r>
            <a:r>
              <a:rPr lang="en-US" dirty="0" smtClean="0">
                <a:solidFill>
                  <a:prstClr val="black"/>
                </a:solidFill>
              </a:rPr>
              <a:t>: 1) Change the status to: </a:t>
            </a:r>
            <a:r>
              <a:rPr lang="en-US" i="1" dirty="0" smtClean="0">
                <a:solidFill>
                  <a:prstClr val="black"/>
                </a:solidFill>
              </a:rPr>
              <a:t>To Be Eliminated</a:t>
            </a:r>
          </a:p>
          <a:p>
            <a:pPr marL="517525" lvl="0" indent="-233363">
              <a:buClr>
                <a:srgbClr val="97C461"/>
              </a:buClr>
              <a:buSzPct val="60000"/>
            </a:pPr>
            <a:r>
              <a:rPr lang="en-US" sz="1400" i="1" dirty="0">
                <a:solidFill>
                  <a:prstClr val="black"/>
                </a:solidFill>
              </a:rPr>
              <a:t>	</a:t>
            </a:r>
            <a:r>
              <a:rPr lang="en-US" dirty="0">
                <a:solidFill>
                  <a:prstClr val="black"/>
                </a:solidFill>
              </a:rPr>
              <a:t>2) Add a different structure of the correct type </a:t>
            </a:r>
            <a:r>
              <a:rPr lang="en-US" dirty="0" smtClean="0">
                <a:solidFill>
                  <a:prstClr val="black"/>
                </a:solidFill>
              </a:rPr>
              <a:t>with </a:t>
            </a:r>
            <a:r>
              <a:rPr lang="en-US" dirty="0">
                <a:solidFill>
                  <a:prstClr val="black"/>
                </a:solidFill>
              </a:rPr>
              <a:t>the status: </a:t>
            </a:r>
            <a:r>
              <a:rPr lang="en-US" i="1" dirty="0" smtClean="0">
                <a:solidFill>
                  <a:prstClr val="black"/>
                </a:solidFill>
              </a:rPr>
              <a:t>Active</a:t>
            </a:r>
            <a:endParaRPr lang="en-US" i="1" dirty="0">
              <a:solidFill>
                <a:prstClr val="black"/>
              </a:solidFill>
            </a:endParaRPr>
          </a:p>
        </p:txBody>
      </p:sp>
      <p:sp>
        <p:nvSpPr>
          <p:cNvPr id="38" name="Structure Info"/>
          <p:cNvSpPr/>
          <p:nvPr/>
        </p:nvSpPr>
        <p:spPr>
          <a:xfrm>
            <a:off x="1763398" y="2425130"/>
            <a:ext cx="5183038" cy="1327807"/>
          </a:xfrm>
          <a:prstGeom prst="wedgeRoundRectCallout">
            <a:avLst>
              <a:gd name="adj1" fmla="val -43532"/>
              <a:gd name="adj2" fmla="val 16616"/>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u="sng" dirty="0" smtClean="0">
                <a:solidFill>
                  <a:schemeClr val="tx1"/>
                </a:solidFill>
              </a:rPr>
              <a:t>Structure Name</a:t>
            </a:r>
          </a:p>
          <a:p>
            <a:r>
              <a:rPr lang="en-US" dirty="0" smtClean="0">
                <a:solidFill>
                  <a:schemeClr val="tx1"/>
                </a:solidFill>
              </a:rPr>
              <a:t>Enter the common name for the manure storage area</a:t>
            </a:r>
          </a:p>
          <a:p>
            <a:r>
              <a:rPr lang="en-US" dirty="0" smtClean="0">
                <a:solidFill>
                  <a:schemeClr val="tx1"/>
                </a:solidFill>
              </a:rPr>
              <a:t>It must be unique from other structures at the facility</a:t>
            </a:r>
          </a:p>
          <a:p>
            <a:r>
              <a:rPr lang="en-US" dirty="0" smtClean="0">
                <a:solidFill>
                  <a:schemeClr val="tx1"/>
                </a:solidFill>
              </a:rPr>
              <a:t>Example: Primary basin, Runoff pond, etc.</a:t>
            </a:r>
          </a:p>
        </p:txBody>
      </p:sp>
      <p:sp>
        <p:nvSpPr>
          <p:cNvPr id="30" name="Shape Info"/>
          <p:cNvSpPr/>
          <p:nvPr/>
        </p:nvSpPr>
        <p:spPr>
          <a:xfrm>
            <a:off x="3262615" y="3162414"/>
            <a:ext cx="5329394" cy="1616447"/>
          </a:xfrm>
          <a:prstGeom prst="wedgeRoundRectCallout">
            <a:avLst>
              <a:gd name="adj1" fmla="val 13502"/>
              <a:gd name="adj2" fmla="val 14907"/>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Shape</a:t>
            </a:r>
          </a:p>
          <a:p>
            <a:pPr marL="276225" lvl="0" indent="-276225">
              <a:spcBef>
                <a:spcPts val="700"/>
              </a:spcBef>
              <a:buClr>
                <a:srgbClr val="97C461"/>
              </a:buClr>
              <a:buSzPct val="60000"/>
            </a:pPr>
            <a:r>
              <a:rPr lang="en-US" dirty="0" smtClean="0">
                <a:solidFill>
                  <a:prstClr val="black"/>
                </a:solidFill>
              </a:rPr>
              <a:t>Select the general shape of the manure storage area.</a:t>
            </a:r>
          </a:p>
          <a:p>
            <a:pPr lvl="0">
              <a:spcBef>
                <a:spcPts val="700"/>
              </a:spcBef>
              <a:buClr>
                <a:srgbClr val="97C461"/>
              </a:buClr>
              <a:buSzPct val="60000"/>
            </a:pPr>
            <a:r>
              <a:rPr lang="en-US" dirty="0" smtClean="0">
                <a:solidFill>
                  <a:prstClr val="black"/>
                </a:solidFill>
              </a:rPr>
              <a:t>This selection will impact which measurements below are displayed/required. </a:t>
            </a:r>
            <a:endParaRPr lang="en-US" sz="1400" dirty="0">
              <a:solidFill>
                <a:schemeClr val="tx1"/>
              </a:solidFill>
            </a:endParaRPr>
          </a:p>
        </p:txBody>
      </p:sp>
      <p:sp>
        <p:nvSpPr>
          <p:cNvPr id="35" name="Dimensions INfo"/>
          <p:cNvSpPr/>
          <p:nvPr/>
        </p:nvSpPr>
        <p:spPr>
          <a:xfrm>
            <a:off x="1888807" y="3042486"/>
            <a:ext cx="6822769" cy="1872411"/>
          </a:xfrm>
          <a:prstGeom prst="wedgeRoundRectCallout">
            <a:avLst>
              <a:gd name="adj1" fmla="val 13502"/>
              <a:gd name="adj2" fmla="val 14907"/>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Length, Width, &amp; Surface Area</a:t>
            </a:r>
          </a:p>
          <a:p>
            <a:pPr marL="276225" lvl="0" indent="-276225">
              <a:spcBef>
                <a:spcPts val="700"/>
              </a:spcBef>
              <a:buClr>
                <a:srgbClr val="97C461"/>
              </a:buClr>
              <a:buSzPct val="60000"/>
            </a:pPr>
            <a:r>
              <a:rPr lang="en-US" dirty="0">
                <a:solidFill>
                  <a:prstClr val="black"/>
                </a:solidFill>
              </a:rPr>
              <a:t>Q: I have </a:t>
            </a:r>
            <a:r>
              <a:rPr lang="en-US" dirty="0" smtClean="0">
                <a:solidFill>
                  <a:prstClr val="black"/>
                </a:solidFill>
              </a:rPr>
              <a:t>an irregular shaped structure how do I enter the information</a:t>
            </a:r>
            <a:endParaRPr lang="en-US" dirty="0">
              <a:solidFill>
                <a:prstClr val="black"/>
              </a:solidFill>
            </a:endParaRPr>
          </a:p>
          <a:p>
            <a:pPr marL="519113" lvl="0" indent="-228600">
              <a:spcBef>
                <a:spcPts val="700"/>
              </a:spcBef>
              <a:buClr>
                <a:srgbClr val="97C461"/>
              </a:buClr>
              <a:buSzPct val="60000"/>
            </a:pPr>
            <a:r>
              <a:rPr lang="en-US" dirty="0" smtClean="0">
                <a:solidFill>
                  <a:prstClr val="black"/>
                </a:solidFill>
              </a:rPr>
              <a:t>A: </a:t>
            </a:r>
            <a:r>
              <a:rPr lang="en-US" dirty="0" smtClean="0">
                <a:solidFill>
                  <a:schemeClr val="tx1"/>
                </a:solidFill>
              </a:rPr>
              <a:t>Enter the largest length and width in feet and ….</a:t>
            </a:r>
          </a:p>
          <a:p>
            <a:pPr lvl="2" indent="-228600">
              <a:lnSpc>
                <a:spcPct val="80000"/>
              </a:lnSpc>
              <a:spcBef>
                <a:spcPts val="700"/>
              </a:spcBef>
              <a:buClr>
                <a:srgbClr val="97C461"/>
              </a:buClr>
              <a:buSzPct val="75000"/>
              <a:buFont typeface="Wingdings"/>
              <a:buChar char=""/>
            </a:pPr>
            <a:r>
              <a:rPr lang="en-US" sz="1400" dirty="0">
                <a:solidFill>
                  <a:prstClr val="black"/>
                </a:solidFill>
              </a:rPr>
              <a:t>The surface area for Stockpiles, Filter Strips, and Infiltration </a:t>
            </a:r>
            <a:r>
              <a:rPr lang="en-US" sz="1400" dirty="0" smtClean="0">
                <a:solidFill>
                  <a:prstClr val="black"/>
                </a:solidFill>
              </a:rPr>
              <a:t>basins</a:t>
            </a:r>
          </a:p>
          <a:p>
            <a:pPr lvl="2" indent="-228600">
              <a:lnSpc>
                <a:spcPct val="80000"/>
              </a:lnSpc>
              <a:spcBef>
                <a:spcPts val="700"/>
              </a:spcBef>
              <a:buClr>
                <a:srgbClr val="97C461"/>
              </a:buClr>
              <a:buSzPct val="75000"/>
              <a:buFont typeface="Wingdings"/>
              <a:buChar char=""/>
            </a:pPr>
            <a:r>
              <a:rPr lang="en-US" sz="1400" dirty="0" smtClean="0">
                <a:solidFill>
                  <a:prstClr val="black"/>
                </a:solidFill>
              </a:rPr>
              <a:t>The </a:t>
            </a:r>
            <a:r>
              <a:rPr lang="en-US" sz="1400" dirty="0">
                <a:solidFill>
                  <a:prstClr val="black"/>
                </a:solidFill>
              </a:rPr>
              <a:t>volume for LMSAs</a:t>
            </a:r>
          </a:p>
        </p:txBody>
      </p:sp>
      <p:sp>
        <p:nvSpPr>
          <p:cNvPr id="20" name="Volume Info"/>
          <p:cNvSpPr/>
          <p:nvPr/>
        </p:nvSpPr>
        <p:spPr>
          <a:xfrm>
            <a:off x="1622194" y="4075370"/>
            <a:ext cx="4157504" cy="1368521"/>
          </a:xfrm>
          <a:prstGeom prst="wedgeRoundRectCallout">
            <a:avLst>
              <a:gd name="adj1" fmla="val -19672"/>
              <a:gd name="adj2" fmla="val -4634"/>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Volume</a:t>
            </a:r>
          </a:p>
          <a:p>
            <a:pPr marL="276225" lvl="0" indent="-276225">
              <a:spcBef>
                <a:spcPts val="300"/>
              </a:spcBef>
              <a:buClr>
                <a:srgbClr val="97C461"/>
              </a:buClr>
              <a:buSzPct val="60000"/>
            </a:pPr>
            <a:r>
              <a:rPr lang="en-US" dirty="0">
                <a:solidFill>
                  <a:prstClr val="black"/>
                </a:solidFill>
              </a:rPr>
              <a:t>Q: </a:t>
            </a:r>
            <a:r>
              <a:rPr lang="en-US" dirty="0" smtClean="0">
                <a:solidFill>
                  <a:prstClr val="black"/>
                </a:solidFill>
              </a:rPr>
              <a:t>What volume should I use</a:t>
            </a:r>
          </a:p>
          <a:p>
            <a:pPr marL="519113" lvl="0" indent="-228600">
              <a:spcBef>
                <a:spcPts val="300"/>
              </a:spcBef>
              <a:buClr>
                <a:srgbClr val="97C461"/>
              </a:buClr>
              <a:buSzPct val="60000"/>
            </a:pPr>
            <a:r>
              <a:rPr lang="en-US" dirty="0" smtClean="0">
                <a:solidFill>
                  <a:prstClr val="black"/>
                </a:solidFill>
              </a:rPr>
              <a:t>A: </a:t>
            </a:r>
            <a:r>
              <a:rPr lang="en-US" dirty="0">
                <a:solidFill>
                  <a:schemeClr val="tx1"/>
                </a:solidFill>
              </a:rPr>
              <a:t>Enter the permanent storage volume </a:t>
            </a:r>
          </a:p>
          <a:p>
            <a:pPr lvl="2" indent="-228600">
              <a:lnSpc>
                <a:spcPct val="80000"/>
              </a:lnSpc>
              <a:buClr>
                <a:srgbClr val="97C461"/>
              </a:buClr>
              <a:buSzPct val="75000"/>
              <a:buFont typeface="Wingdings"/>
              <a:buChar char=""/>
            </a:pPr>
            <a:r>
              <a:rPr lang="en-US" sz="1400" dirty="0">
                <a:solidFill>
                  <a:prstClr val="black"/>
                </a:solidFill>
              </a:rPr>
              <a:t>Overall volume minus freeboard</a:t>
            </a:r>
          </a:p>
        </p:txBody>
      </p:sp>
      <p:sp>
        <p:nvSpPr>
          <p:cNvPr id="39" name="Depth Info"/>
          <p:cNvSpPr/>
          <p:nvPr/>
        </p:nvSpPr>
        <p:spPr>
          <a:xfrm>
            <a:off x="3243839" y="3942328"/>
            <a:ext cx="4149889" cy="1502872"/>
          </a:xfrm>
          <a:prstGeom prst="wedgeRoundRectCallout">
            <a:avLst>
              <a:gd name="adj1" fmla="val 13502"/>
              <a:gd name="adj2" fmla="val 14907"/>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Depth</a:t>
            </a:r>
          </a:p>
          <a:p>
            <a:pPr marL="276225" lvl="0" indent="-276225">
              <a:spcBef>
                <a:spcPts val="700"/>
              </a:spcBef>
              <a:buClr>
                <a:srgbClr val="97C461"/>
              </a:buClr>
              <a:buSzPct val="60000"/>
            </a:pPr>
            <a:r>
              <a:rPr lang="en-US" dirty="0">
                <a:solidFill>
                  <a:prstClr val="black"/>
                </a:solidFill>
              </a:rPr>
              <a:t>Q: </a:t>
            </a:r>
            <a:r>
              <a:rPr lang="en-US" dirty="0" smtClean="0">
                <a:solidFill>
                  <a:prstClr val="black"/>
                </a:solidFill>
              </a:rPr>
              <a:t>My manure storage area has multiple depths, what should I do</a:t>
            </a:r>
          </a:p>
          <a:p>
            <a:pPr marL="519113" lvl="0" indent="-228600">
              <a:spcBef>
                <a:spcPts val="300"/>
              </a:spcBef>
              <a:buClr>
                <a:srgbClr val="97C461"/>
              </a:buClr>
              <a:buSzPct val="60000"/>
            </a:pPr>
            <a:r>
              <a:rPr lang="en-US" dirty="0" smtClean="0">
                <a:solidFill>
                  <a:prstClr val="black"/>
                </a:solidFill>
              </a:rPr>
              <a:t>A: </a:t>
            </a:r>
            <a:r>
              <a:rPr lang="en-US" dirty="0" smtClean="0">
                <a:solidFill>
                  <a:schemeClr val="tx1"/>
                </a:solidFill>
              </a:rPr>
              <a:t>Enter the maximum depth</a:t>
            </a:r>
          </a:p>
        </p:txBody>
      </p:sp>
      <p:sp>
        <p:nvSpPr>
          <p:cNvPr id="41" name="Diameter Info"/>
          <p:cNvSpPr/>
          <p:nvPr/>
        </p:nvSpPr>
        <p:spPr>
          <a:xfrm>
            <a:off x="4210097" y="4482565"/>
            <a:ext cx="4265125" cy="953728"/>
          </a:xfrm>
          <a:prstGeom prst="wedgeRoundRectCallout">
            <a:avLst>
              <a:gd name="adj1" fmla="val 7714"/>
              <a:gd name="adj2" fmla="val -14367"/>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Diameter</a:t>
            </a:r>
          </a:p>
          <a:p>
            <a:pPr lvl="0">
              <a:spcBef>
                <a:spcPts val="700"/>
              </a:spcBef>
              <a:buClr>
                <a:srgbClr val="97C461"/>
              </a:buClr>
              <a:buSzPct val="60000"/>
            </a:pPr>
            <a:r>
              <a:rPr lang="en-US" dirty="0" smtClean="0">
                <a:solidFill>
                  <a:prstClr val="black"/>
                </a:solidFill>
              </a:rPr>
              <a:t>Enter the top diameter of the circular LMSA</a:t>
            </a:r>
            <a:endParaRPr lang="en-US" dirty="0" smtClean="0">
              <a:solidFill>
                <a:schemeClr val="tx1"/>
              </a:solidFill>
            </a:endParaRPr>
          </a:p>
        </p:txBody>
      </p:sp>
      <p:grpSp>
        <p:nvGrpSpPr>
          <p:cNvPr id="42" name="Group 41"/>
          <p:cNvGrpSpPr/>
          <p:nvPr/>
        </p:nvGrpSpPr>
        <p:grpSpPr>
          <a:xfrm>
            <a:off x="8403178" y="211923"/>
            <a:ext cx="369693" cy="365760"/>
            <a:chOff x="8403178" y="211923"/>
            <a:chExt cx="369693" cy="365760"/>
          </a:xfrm>
        </p:grpSpPr>
        <p:sp>
          <p:nvSpPr>
            <p:cNvPr id="43" name="Rectangle 42"/>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ction Button: Home 44">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4279" y="0"/>
            <a:ext cx="228600" cy="228600"/>
          </a:xfrm>
          <a:prstGeom prst="rect">
            <a:avLst/>
          </a:prstGeom>
        </p:spPr>
      </p:pic>
    </p:spTree>
    <p:extLst>
      <p:ext uri="{BB962C8B-B14F-4D97-AF65-F5344CB8AC3E}">
        <p14:creationId xmlns:p14="http://schemas.microsoft.com/office/powerpoint/2010/main" val="53970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6" restart="whenNotActive" fill="hold" evtFilter="cancelBubble" nodeType="interactiveSeq">
                <p:stCondLst>
                  <p:cond evt="onClick" delay="0">
                    <p:tgtEl>
                      <p:spTgt spid="36"/>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32"/>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80000">
                <p:cTn id="79" fill="hold" display="0">
                  <p:stCondLst>
                    <p:cond delay="indefinite"/>
                  </p:stCondLst>
                  <p:endCondLst>
                    <p:cond evt="onStopAudio" delay="0">
                      <p:tgtEl>
                        <p:sldTgt/>
                      </p:tgtEl>
                    </p:cond>
                  </p:endCondLst>
                </p:cTn>
                <p:tgtEl>
                  <p:spTgt spid="3"/>
                </p:tgtEl>
              </p:cMediaNode>
            </p:audio>
          </p:childTnLst>
        </p:cTn>
      </p:par>
    </p:tnLst>
    <p:bldLst>
      <p:bldP spid="31" grpId="0" animBg="1"/>
      <p:bldP spid="31" grpId="1" animBg="1"/>
      <p:bldP spid="33" grpId="0" animBg="1"/>
      <p:bldP spid="33" grpId="1" animBg="1"/>
      <p:bldP spid="38" grpId="0" animBg="1"/>
      <p:bldP spid="38" grpId="1" animBg="1"/>
      <p:bldP spid="30" grpId="0" animBg="1"/>
      <p:bldP spid="30" grpId="1" animBg="1"/>
      <p:bldP spid="35" grpId="0" animBg="1"/>
      <p:bldP spid="35" grpId="1" animBg="1"/>
      <p:bldP spid="20" grpId="0" animBg="1"/>
      <p:bldP spid="20" grpId="1" animBg="1"/>
      <p:bldP spid="39" grpId="0" animBg="1"/>
      <p:bldP spid="39" grpId="1" animBg="1"/>
      <p:bldP spid="41" grpId="0" animBg="1"/>
      <p:bldP spid="4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up an </a:t>
            </a:r>
            <a:r>
              <a:rPr lang="en-US" dirty="0" smtClean="0"/>
              <a:t>account </a:t>
            </a:r>
            <a:r>
              <a:rPr lang="en-US" sz="2400" dirty="0" smtClean="0"/>
              <a:t>(continued)</a:t>
            </a:r>
            <a:endParaRPr lang="en-US" dirty="0"/>
          </a:p>
        </p:txBody>
      </p:sp>
      <p:sp>
        <p:nvSpPr>
          <p:cNvPr id="3" name="Content Placeholder 2"/>
          <p:cNvSpPr>
            <a:spLocks noGrp="1"/>
          </p:cNvSpPr>
          <p:nvPr>
            <p:ph sz="quarter" idx="1"/>
          </p:nvPr>
        </p:nvSpPr>
        <p:spPr/>
        <p:txBody>
          <a:bodyPr/>
          <a:lstStyle/>
          <a:p>
            <a:r>
              <a:rPr lang="en-US" dirty="0" smtClean="0"/>
              <a:t>Fill out all fields</a:t>
            </a:r>
          </a:p>
          <a:p>
            <a:endParaRPr lang="en-US" i="1" dirty="0"/>
          </a:p>
          <a:p>
            <a:endParaRPr lang="en-US" i="1" dirty="0" smtClean="0"/>
          </a:p>
          <a:p>
            <a:endParaRPr lang="en-US" i="1" dirty="0"/>
          </a:p>
          <a:p>
            <a:endParaRPr lang="en-US" i="1" dirty="0" smtClean="0"/>
          </a:p>
          <a:p>
            <a:endParaRPr lang="en-US" i="1" dirty="0"/>
          </a:p>
          <a:p>
            <a:endParaRPr lang="en-US" i="1" dirty="0" smtClean="0"/>
          </a:p>
          <a:p>
            <a:r>
              <a:rPr lang="en-US" dirty="0" smtClean="0"/>
              <a:t>Click </a:t>
            </a:r>
            <a:r>
              <a:rPr lang="en-US" i="1" dirty="0" smtClean="0"/>
              <a:t>Register</a:t>
            </a:r>
          </a:p>
        </p:txBody>
      </p:sp>
      <p:pic>
        <p:nvPicPr>
          <p:cNvPr id="5" name="Picture 4"/>
          <p:cNvPicPr>
            <a:picLocks noChangeAspect="1"/>
          </p:cNvPicPr>
          <p:nvPr/>
        </p:nvPicPr>
        <p:blipFill>
          <a:blip r:embed="rId5"/>
          <a:stretch>
            <a:fillRect/>
          </a:stretch>
        </p:blipFill>
        <p:spPr>
          <a:xfrm>
            <a:off x="612648" y="2236040"/>
            <a:ext cx="8192643" cy="2848373"/>
          </a:xfrm>
          <a:prstGeom prst="rect">
            <a:avLst/>
          </a:prstGeom>
        </p:spPr>
      </p:pic>
      <p:pic>
        <p:nvPicPr>
          <p:cNvPr id="6" name="Media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176563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the manure storage area</a:t>
            </a:r>
            <a:endParaRPr lang="en-US" dirty="0"/>
          </a:p>
        </p:txBody>
      </p:sp>
      <p:sp>
        <p:nvSpPr>
          <p:cNvPr id="3" name="Content Placeholder 2"/>
          <p:cNvSpPr>
            <a:spLocks noGrp="1"/>
          </p:cNvSpPr>
          <p:nvPr>
            <p:ph sz="quarter" idx="1"/>
          </p:nvPr>
        </p:nvSpPr>
        <p:spPr>
          <a:xfrm>
            <a:off x="609600" y="1583997"/>
            <a:ext cx="8407078" cy="1923132"/>
          </a:xfrm>
        </p:spPr>
        <p:txBody>
          <a:bodyPr>
            <a:normAutofit fontScale="62500" lnSpcReduction="20000"/>
          </a:bodyPr>
          <a:lstStyle/>
          <a:p>
            <a:r>
              <a:rPr lang="en-US" dirty="0"/>
              <a:t>Use the Map to </a:t>
            </a:r>
            <a:r>
              <a:rPr lang="en-US" dirty="0" smtClean="0"/>
              <a:t>identify the location of each manure storage area</a:t>
            </a:r>
          </a:p>
          <a:p>
            <a:pPr marL="365760" lvl="1" indent="0">
              <a:spcBef>
                <a:spcPts val="0"/>
              </a:spcBef>
              <a:buNone/>
            </a:pPr>
            <a:r>
              <a:rPr lang="en-US" dirty="0" smtClean="0"/>
              <a:t>(Except those associated with a total confinement with underfloor storage animal holding area)</a:t>
            </a:r>
            <a:endParaRPr lang="en-US" dirty="0"/>
          </a:p>
          <a:p>
            <a:pPr marL="569913" lvl="1" indent="-225425">
              <a:buFont typeface="+mj-lt"/>
              <a:buAutoNum type="arabicPeriod"/>
            </a:pPr>
            <a:r>
              <a:rPr lang="en-US" dirty="0"/>
              <a:t>Zoom in or out and drag across the map to locate </a:t>
            </a:r>
            <a:r>
              <a:rPr lang="en-US" dirty="0" smtClean="0"/>
              <a:t>the manure storage area.</a:t>
            </a:r>
            <a:endParaRPr lang="en-US" dirty="0"/>
          </a:p>
          <a:p>
            <a:pPr marL="569913" lvl="1" indent="-225425">
              <a:buFont typeface="+mj-lt"/>
              <a:buAutoNum type="arabicPeriod"/>
            </a:pPr>
            <a:r>
              <a:rPr lang="en-US" dirty="0"/>
              <a:t>Click a point in the </a:t>
            </a:r>
            <a:r>
              <a:rPr lang="en-US" u="sng" dirty="0"/>
              <a:t>center of </a:t>
            </a:r>
            <a:r>
              <a:rPr lang="en-US" u="sng" dirty="0" smtClean="0"/>
              <a:t>the manure storage area</a:t>
            </a:r>
            <a:r>
              <a:rPr lang="en-US" dirty="0" smtClean="0"/>
              <a:t>.</a:t>
            </a:r>
            <a:endParaRPr lang="en-US" dirty="0"/>
          </a:p>
          <a:p>
            <a:pPr marL="569913" lvl="1" indent="-225425">
              <a:buFont typeface="+mj-lt"/>
              <a:buAutoNum type="arabicPeriod"/>
            </a:pPr>
            <a:r>
              <a:rPr lang="en-US" dirty="0"/>
              <a:t>When a dot appears, click on the save icon below the map. </a:t>
            </a:r>
          </a:p>
          <a:p>
            <a:r>
              <a:rPr lang="en-US" dirty="0"/>
              <a:t>You do not need to do anything with the </a:t>
            </a:r>
            <a:r>
              <a:rPr lang="en-US" dirty="0" smtClean="0"/>
              <a:t>coordinates box</a:t>
            </a:r>
            <a:endParaRPr lang="en-US" dirty="0"/>
          </a:p>
        </p:txBody>
      </p:sp>
      <p:pic>
        <p:nvPicPr>
          <p:cNvPr id="5" name="Content Placeholder 4"/>
          <p:cNvPicPr>
            <a:picLocks noGrp="1" noChangeAspect="1"/>
          </p:cNvPicPr>
          <p:nvPr>
            <p:ph sz="quarter" idx="2"/>
          </p:nvPr>
        </p:nvPicPr>
        <p:blipFill>
          <a:blip r:embed="rId5"/>
          <a:stretch>
            <a:fillRect/>
          </a:stretch>
        </p:blipFill>
        <p:spPr>
          <a:xfrm>
            <a:off x="566496" y="3355705"/>
            <a:ext cx="8196504" cy="2941577"/>
          </a:xfrm>
          <a:prstGeom prst="rect">
            <a:avLst/>
          </a:prstGeom>
        </p:spPr>
      </p:pic>
      <p:sp>
        <p:nvSpPr>
          <p:cNvPr id="6" name="Up Arrow 5"/>
          <p:cNvSpPr/>
          <p:nvPr/>
        </p:nvSpPr>
        <p:spPr>
          <a:xfrm rot="16200000">
            <a:off x="5513189" y="5852000"/>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8403178" y="211923"/>
            <a:ext cx="369693" cy="365760"/>
            <a:chOff x="8403178" y="211923"/>
            <a:chExt cx="369693" cy="365760"/>
          </a:xfrm>
        </p:grpSpPr>
        <p:sp>
          <p:nvSpPr>
            <p:cNvPr id="10" name="Rectangle 9"/>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Home 10">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02378" y="0"/>
            <a:ext cx="228600" cy="228600"/>
          </a:xfrm>
          <a:prstGeom prst="rect">
            <a:avLst/>
          </a:prstGeom>
        </p:spPr>
      </p:pic>
      <p:sp>
        <p:nvSpPr>
          <p:cNvPr id="12" name="Cross 11"/>
          <p:cNvSpPr/>
          <p:nvPr/>
        </p:nvSpPr>
        <p:spPr>
          <a:xfrm rot="2700000">
            <a:off x="975642" y="3118777"/>
            <a:ext cx="3200400" cy="3200400"/>
          </a:xfrm>
          <a:prstGeom prst="plus">
            <a:avLst>
              <a:gd name="adj" fmla="val 44378"/>
            </a:avLst>
          </a:prstGeom>
          <a:solidFill>
            <a:schemeClr val="bg2">
              <a:lumMod val="75000"/>
              <a:alpha val="5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22943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Well proximity</a:t>
            </a:r>
            <a:endParaRPr lang="en-US" dirty="0"/>
          </a:p>
        </p:txBody>
      </p:sp>
      <p:sp>
        <p:nvSpPr>
          <p:cNvPr id="7" name="Content Placeholder 6"/>
          <p:cNvSpPr>
            <a:spLocks noGrp="1"/>
          </p:cNvSpPr>
          <p:nvPr>
            <p:ph sz="quarter" idx="1"/>
          </p:nvPr>
        </p:nvSpPr>
        <p:spPr>
          <a:xfrm>
            <a:off x="609600" y="1640842"/>
            <a:ext cx="8153400" cy="2318683"/>
          </a:xfrm>
        </p:spPr>
        <p:txBody>
          <a:bodyPr>
            <a:normAutofit/>
          </a:bodyPr>
          <a:lstStyle/>
          <a:p>
            <a:r>
              <a:rPr lang="en-US" dirty="0" smtClean="0"/>
              <a:t>After entering all manure storage area info</a:t>
            </a:r>
          </a:p>
          <a:p>
            <a:pPr lvl="1"/>
            <a:r>
              <a:rPr lang="en-US" dirty="0" smtClean="0"/>
              <a:t>Scroll to the very bottom of the screen</a:t>
            </a:r>
          </a:p>
          <a:p>
            <a:pPr lvl="1"/>
            <a:r>
              <a:rPr lang="en-US" dirty="0" smtClean="0"/>
              <a:t>Answer the well proximity question</a:t>
            </a:r>
          </a:p>
          <a:p>
            <a:pPr lvl="2"/>
            <a:r>
              <a:rPr lang="en-US" dirty="0" smtClean="0"/>
              <a:t>If a well is within 1,000 feet of any storage area</a:t>
            </a:r>
          </a:p>
          <a:p>
            <a:pPr lvl="3"/>
            <a:r>
              <a:rPr lang="en-US" dirty="0" smtClean="0"/>
              <a:t>Enter the shortest distance to the well from the storage area</a:t>
            </a:r>
            <a:endParaRPr lang="en-US" dirty="0"/>
          </a:p>
        </p:txBody>
      </p:sp>
      <p:pic>
        <p:nvPicPr>
          <p:cNvPr id="6" name="Content Placeholder 5"/>
          <p:cNvPicPr>
            <a:picLocks noGrp="1" noChangeAspect="1"/>
          </p:cNvPicPr>
          <p:nvPr>
            <p:ph sz="quarter" idx="2"/>
          </p:nvPr>
        </p:nvPicPr>
        <p:blipFill>
          <a:blip r:embed="rId5"/>
          <a:stretch>
            <a:fillRect/>
          </a:stretch>
        </p:blipFill>
        <p:spPr>
          <a:xfrm>
            <a:off x="1673604" y="4551978"/>
            <a:ext cx="5734850" cy="1057423"/>
          </a:xfrm>
          <a:prstGeom prst="rect">
            <a:avLst/>
          </a:prstGeom>
          <a:effectLst>
            <a:outerShdw blurRad="50800" dist="38100" dir="5400000" algn="t" rotWithShape="0">
              <a:prstClr val="black">
                <a:alpha val="40000"/>
              </a:prstClr>
            </a:outerShdw>
          </a:effectLst>
        </p:spPr>
      </p:pic>
      <p:grpSp>
        <p:nvGrpSpPr>
          <p:cNvPr id="8" name="Group 7"/>
          <p:cNvGrpSpPr/>
          <p:nvPr/>
        </p:nvGrpSpPr>
        <p:grpSpPr>
          <a:xfrm>
            <a:off x="8403178" y="211923"/>
            <a:ext cx="369693" cy="365760"/>
            <a:chOff x="8403178" y="211923"/>
            <a:chExt cx="369693" cy="365760"/>
          </a:xfrm>
        </p:grpSpPr>
        <p:sp>
          <p:nvSpPr>
            <p:cNvPr id="9" name="Rectangle 8"/>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Home 9">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1435874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Content Placeholder 13"/>
          <p:cNvPicPr>
            <a:picLocks noGrp="1" noChangeAspect="1"/>
          </p:cNvPicPr>
          <p:nvPr>
            <p:ph sz="quarter" idx="2"/>
          </p:nvPr>
        </p:nvPicPr>
        <p:blipFill>
          <a:blip r:embed="rId5"/>
          <a:stretch>
            <a:fillRect/>
          </a:stretch>
        </p:blipFill>
        <p:spPr>
          <a:xfrm>
            <a:off x="904197" y="3752491"/>
            <a:ext cx="7486226" cy="2587924"/>
          </a:xfrm>
          <a:prstGeom prst="rect">
            <a:avLst/>
          </a:prstGeom>
        </p:spPr>
      </p:pic>
      <p:sp>
        <p:nvSpPr>
          <p:cNvPr id="2" name="Title 1"/>
          <p:cNvSpPr>
            <a:spLocks noGrp="1"/>
          </p:cNvSpPr>
          <p:nvPr>
            <p:ph type="title"/>
          </p:nvPr>
        </p:nvSpPr>
        <p:spPr/>
        <p:txBody>
          <a:bodyPr>
            <a:normAutofit/>
          </a:bodyPr>
          <a:lstStyle/>
          <a:p>
            <a:r>
              <a:rPr lang="en-US" dirty="0" smtClean="0"/>
              <a:t>Attaching construction plans</a:t>
            </a:r>
            <a:endParaRPr lang="en-US" dirty="0"/>
          </a:p>
        </p:txBody>
      </p:sp>
      <p:sp>
        <p:nvSpPr>
          <p:cNvPr id="3" name="Content Placeholder 2"/>
          <p:cNvSpPr>
            <a:spLocks noGrp="1"/>
          </p:cNvSpPr>
          <p:nvPr>
            <p:ph sz="quarter" idx="1"/>
          </p:nvPr>
        </p:nvSpPr>
        <p:spPr>
          <a:xfrm>
            <a:off x="609600" y="1640840"/>
            <a:ext cx="8153400" cy="2219850"/>
          </a:xfrm>
        </p:spPr>
        <p:txBody>
          <a:bodyPr>
            <a:normAutofit fontScale="77500" lnSpcReduction="20000"/>
          </a:bodyPr>
          <a:lstStyle/>
          <a:p>
            <a:r>
              <a:rPr lang="en-US" dirty="0" smtClean="0"/>
              <a:t>Upload plans for all new manure storage or treatment areas</a:t>
            </a:r>
          </a:p>
          <a:p>
            <a:pPr lvl="1"/>
            <a:r>
              <a:rPr lang="en-US" dirty="0" smtClean="0"/>
              <a:t>Include all components </a:t>
            </a:r>
            <a:r>
              <a:rPr lang="en-US" sz="2000" dirty="0" smtClean="0"/>
              <a:t>(Soils investigation, karst surveys, etc.)</a:t>
            </a:r>
          </a:p>
          <a:p>
            <a:pPr lvl="1"/>
            <a:r>
              <a:rPr lang="en-US" dirty="0" smtClean="0"/>
              <a:t>Only PDF files are accepted</a:t>
            </a:r>
          </a:p>
          <a:p>
            <a:r>
              <a:rPr lang="en-US" dirty="0" smtClean="0"/>
              <a:t>Click </a:t>
            </a:r>
            <a:r>
              <a:rPr lang="en-US" i="1" dirty="0" smtClean="0"/>
              <a:t>Upload File </a:t>
            </a:r>
            <a:r>
              <a:rPr lang="en-US" dirty="0" smtClean="0"/>
              <a:t>to attach the plans</a:t>
            </a:r>
          </a:p>
          <a:p>
            <a:pPr lvl="1"/>
            <a:r>
              <a:rPr lang="en-US" dirty="0" smtClean="0"/>
              <a:t>Select the document in in the popup window to start the upload process</a:t>
            </a:r>
            <a:endParaRPr lang="en-US" dirty="0"/>
          </a:p>
          <a:p>
            <a:pPr lvl="1"/>
            <a:r>
              <a:rPr lang="en-US" dirty="0"/>
              <a:t>Enter a document </a:t>
            </a:r>
            <a:r>
              <a:rPr lang="en-US" dirty="0" smtClean="0"/>
              <a:t>date </a:t>
            </a:r>
            <a:r>
              <a:rPr lang="en-US" sz="2000" dirty="0" smtClean="0"/>
              <a:t>(approximate date the document was prepared)</a:t>
            </a:r>
            <a:endParaRPr lang="en-US" sz="2000" dirty="0"/>
          </a:p>
          <a:p>
            <a:endParaRPr lang="en-US" dirty="0" smtClean="0"/>
          </a:p>
        </p:txBody>
      </p:sp>
      <p:sp>
        <p:nvSpPr>
          <p:cNvPr id="6" name="Up Arrow 5"/>
          <p:cNvSpPr/>
          <p:nvPr/>
        </p:nvSpPr>
        <p:spPr>
          <a:xfrm rot="5400000">
            <a:off x="7068502" y="3816481"/>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7">
            <a:hlinkClick r:id="" action="ppaction://noaction" highlightClick="1"/>
          </p:cNvPr>
          <p:cNvSpPr/>
          <p:nvPr/>
        </p:nvSpPr>
        <p:spPr>
          <a:xfrm>
            <a:off x="6098877" y="5247338"/>
            <a:ext cx="2536164" cy="85834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You can also upload the plans later via the attachments tab</a:t>
            </a:r>
            <a:endParaRPr lang="en-US" sz="1200" i="1" dirty="0">
              <a:solidFill>
                <a:schemeClr val="bg1">
                  <a:lumMod val="65000"/>
                </a:schemeClr>
              </a:solidFill>
              <a:latin typeface="Arial" panose="020B0604020202020204" pitchFamily="34" charset="0"/>
              <a:cs typeface="Arial" panose="020B0604020202020204" pitchFamily="34" charset="0"/>
            </a:endParaRPr>
          </a:p>
        </p:txBody>
      </p:sp>
      <p:sp>
        <p:nvSpPr>
          <p:cNvPr id="8" name="TextBox 7"/>
          <p:cNvSpPr txBox="1"/>
          <p:nvPr/>
        </p:nvSpPr>
        <p:spPr>
          <a:xfrm rot="19800000">
            <a:off x="6027423" y="5191828"/>
            <a:ext cx="439276" cy="276841"/>
          </a:xfrm>
          <a:prstGeom prst="rect">
            <a:avLst/>
          </a:prstGeom>
          <a:noFill/>
          <a:ln>
            <a:noFill/>
          </a:ln>
        </p:spPr>
        <p:txBody>
          <a:bodyPr wrap="square" rtlCol="0">
            <a:spAutoFit/>
          </a:bodyPr>
          <a:lstStyle/>
          <a:p>
            <a:r>
              <a:rPr lang="en-US" sz="1200" i="1" u="sng" dirty="0" smtClean="0">
                <a:solidFill>
                  <a:schemeClr val="bg1">
                    <a:lumMod val="65000"/>
                  </a:schemeClr>
                </a:solidFill>
                <a:latin typeface="Arial" panose="020B0604020202020204" pitchFamily="34" charset="0"/>
                <a:cs typeface="Arial" panose="020B0604020202020204" pitchFamily="34" charset="0"/>
              </a:rPr>
              <a:t>Tip</a:t>
            </a:r>
            <a:endParaRPr lang="en-US" sz="1200" i="1" u="sng" dirty="0">
              <a:solidFill>
                <a:schemeClr val="bg1">
                  <a:lumMod val="65000"/>
                </a:schemeClr>
              </a:solidFill>
              <a:latin typeface="Arial" panose="020B0604020202020204" pitchFamily="34" charset="0"/>
              <a:cs typeface="Arial" panose="020B0604020202020204" pitchFamily="34" charset="0"/>
            </a:endParaRPr>
          </a:p>
        </p:txBody>
      </p:sp>
      <p:sp>
        <p:nvSpPr>
          <p:cNvPr id="12" name="Cloud 7">
            <a:hlinkClick r:id="" action="ppaction://noaction" highlightClick="1"/>
          </p:cNvPr>
          <p:cNvSpPr/>
          <p:nvPr/>
        </p:nvSpPr>
        <p:spPr>
          <a:xfrm>
            <a:off x="3567548" y="4876266"/>
            <a:ext cx="2237504" cy="448573"/>
          </a:xfrm>
          <a:prstGeom prst="wedgeRoundRectCallout">
            <a:avLst>
              <a:gd name="adj1" fmla="val -74899"/>
              <a:gd name="adj2" fmla="val 115084"/>
              <a:gd name="adj3" fmla="val 16667"/>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lumMod val="75000"/>
                  </a:schemeClr>
                </a:solidFill>
                <a:latin typeface="Arial" panose="020B0604020202020204" pitchFamily="34" charset="0"/>
                <a:cs typeface="Arial" panose="020B0604020202020204" pitchFamily="34" charset="0"/>
              </a:rPr>
              <a:t>This will appear after you begin the upload process</a:t>
            </a:r>
            <a:endParaRPr lang="en-US" sz="1200" i="1" dirty="0">
              <a:solidFill>
                <a:schemeClr val="bg2">
                  <a:lumMod val="75000"/>
                </a:schemeClr>
              </a:solidFill>
              <a:latin typeface="Arial" panose="020B0604020202020204" pitchFamily="34" charset="0"/>
              <a:cs typeface="Arial" panose="020B0604020202020204" pitchFamily="34" charset="0"/>
            </a:endParaRPr>
          </a:p>
        </p:txBody>
      </p:sp>
      <p:grpSp>
        <p:nvGrpSpPr>
          <p:cNvPr id="15" name="Group 14"/>
          <p:cNvGrpSpPr/>
          <p:nvPr/>
        </p:nvGrpSpPr>
        <p:grpSpPr>
          <a:xfrm>
            <a:off x="8403178" y="211923"/>
            <a:ext cx="369693" cy="365760"/>
            <a:chOff x="8403178" y="211923"/>
            <a:chExt cx="369693" cy="365760"/>
          </a:xfrm>
        </p:grpSpPr>
        <p:sp>
          <p:nvSpPr>
            <p:cNvPr id="16" name="Rectangle 15"/>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Home 16">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2107830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Feed storage</a:t>
            </a:r>
            <a:endParaRPr lang="en-US" sz="2700" dirty="0"/>
          </a:p>
        </p:txBody>
      </p:sp>
      <p:sp>
        <p:nvSpPr>
          <p:cNvPr id="3" name="Content Placeholder 2"/>
          <p:cNvSpPr>
            <a:spLocks noGrp="1"/>
          </p:cNvSpPr>
          <p:nvPr>
            <p:ph sz="quarter" idx="1"/>
          </p:nvPr>
        </p:nvSpPr>
        <p:spPr>
          <a:xfrm>
            <a:off x="612647" y="1600200"/>
            <a:ext cx="8153401" cy="3368615"/>
          </a:xfrm>
        </p:spPr>
        <p:txBody>
          <a:bodyPr>
            <a:normAutofit fontScale="85000" lnSpcReduction="10000"/>
          </a:bodyPr>
          <a:lstStyle/>
          <a:p>
            <a:r>
              <a:rPr lang="en-US" dirty="0" smtClean="0"/>
              <a:t>Answer the Feed storage question </a:t>
            </a:r>
            <a:r>
              <a:rPr lang="en-US" dirty="0"/>
              <a:t>at the top of the </a:t>
            </a:r>
            <a:r>
              <a:rPr lang="en-US" dirty="0" smtClean="0"/>
              <a:t>screen</a:t>
            </a:r>
            <a:endParaRPr lang="en-US" dirty="0"/>
          </a:p>
          <a:p>
            <a:pPr lvl="1"/>
            <a:r>
              <a:rPr lang="en-US" dirty="0"/>
              <a:t>Existing sites with </a:t>
            </a:r>
            <a:r>
              <a:rPr lang="en-US" dirty="0" smtClean="0"/>
              <a:t>feed storage areas </a:t>
            </a:r>
            <a:r>
              <a:rPr lang="en-US" dirty="0"/>
              <a:t>will not see </a:t>
            </a:r>
            <a:r>
              <a:rPr lang="en-US" dirty="0" smtClean="0"/>
              <a:t>a question</a:t>
            </a:r>
            <a:endParaRPr lang="en-US" dirty="0"/>
          </a:p>
          <a:p>
            <a:pPr lvl="1"/>
            <a:r>
              <a:rPr lang="en-US" dirty="0" smtClean="0"/>
              <a:t>Not all feed storage areas need to be permitted</a:t>
            </a:r>
          </a:p>
          <a:p>
            <a:pPr lvl="2"/>
            <a:r>
              <a:rPr lang="en-US" dirty="0" smtClean="0"/>
              <a:t>Only those that are outdoor </a:t>
            </a:r>
            <a:r>
              <a:rPr lang="en-US" sz="1900" dirty="0" smtClean="0"/>
              <a:t>(even if covered with plastic)</a:t>
            </a:r>
          </a:p>
          <a:p>
            <a:pPr lvl="3"/>
            <a:r>
              <a:rPr lang="en-US" dirty="0" smtClean="0"/>
              <a:t>Includes silage, </a:t>
            </a:r>
            <a:r>
              <a:rPr lang="en-US" dirty="0" err="1" smtClean="0"/>
              <a:t>haylage</a:t>
            </a:r>
            <a:r>
              <a:rPr lang="en-US" dirty="0" smtClean="0"/>
              <a:t>, </a:t>
            </a:r>
            <a:r>
              <a:rPr lang="en-US" dirty="0" err="1" smtClean="0"/>
              <a:t>earlage</a:t>
            </a:r>
            <a:r>
              <a:rPr lang="en-US" dirty="0" smtClean="0"/>
              <a:t>, high moisture corn, </a:t>
            </a:r>
            <a:br>
              <a:rPr lang="en-US" dirty="0" smtClean="0"/>
            </a:br>
            <a:r>
              <a:rPr lang="en-US" dirty="0" smtClean="0"/>
              <a:t>shelled corn, bagged feedstocks, etc.</a:t>
            </a:r>
          </a:p>
          <a:p>
            <a:pPr lvl="3"/>
            <a:r>
              <a:rPr lang="en-US" dirty="0" smtClean="0"/>
              <a:t>Does not include commodity sheds, grain bins, vertical silos, etc.</a:t>
            </a:r>
          </a:p>
          <a:p>
            <a:r>
              <a:rPr lang="en-US" dirty="0" smtClean="0"/>
              <a:t>Enter each Feed storage area separately</a:t>
            </a:r>
          </a:p>
          <a:p>
            <a:r>
              <a:rPr lang="en-US" dirty="0" smtClean="0"/>
              <a:t>Click the          button to add more structures</a:t>
            </a:r>
          </a:p>
        </p:txBody>
      </p:sp>
      <p:pic>
        <p:nvPicPr>
          <p:cNvPr id="4" name="Picture 3"/>
          <p:cNvPicPr>
            <a:picLocks noChangeAspect="1"/>
          </p:cNvPicPr>
          <p:nvPr/>
        </p:nvPicPr>
        <p:blipFill>
          <a:blip r:embed="rId5"/>
          <a:stretch>
            <a:fillRect/>
          </a:stretch>
        </p:blipFill>
        <p:spPr>
          <a:xfrm>
            <a:off x="2188674" y="4381669"/>
            <a:ext cx="724001" cy="381053"/>
          </a:xfrm>
          <a:prstGeom prst="rect">
            <a:avLst/>
          </a:prstGeom>
        </p:spPr>
      </p:pic>
      <p:grpSp>
        <p:nvGrpSpPr>
          <p:cNvPr id="6" name="Group 5"/>
          <p:cNvGrpSpPr/>
          <p:nvPr/>
        </p:nvGrpSpPr>
        <p:grpSpPr>
          <a:xfrm>
            <a:off x="8403178" y="211923"/>
            <a:ext cx="369693" cy="365760"/>
            <a:chOff x="8403178" y="211923"/>
            <a:chExt cx="369693" cy="365760"/>
          </a:xfrm>
        </p:grpSpPr>
        <p:sp>
          <p:nvSpPr>
            <p:cNvPr id="7" name="Rectangle 6"/>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Rev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16677"/>
            <a:ext cx="228600" cy="228600"/>
          </a:xfrm>
          <a:prstGeom prst="rect">
            <a:avLst/>
          </a:prstGeom>
        </p:spPr>
      </p:pic>
    </p:spTree>
    <p:extLst>
      <p:ext uri="{BB962C8B-B14F-4D97-AF65-F5344CB8AC3E}">
        <p14:creationId xmlns:p14="http://schemas.microsoft.com/office/powerpoint/2010/main" val="3487356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4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2"/>
          </p:nvPr>
        </p:nvPicPr>
        <p:blipFill>
          <a:blip r:embed="rId5"/>
          <a:stretch>
            <a:fillRect/>
          </a:stretch>
        </p:blipFill>
        <p:spPr>
          <a:xfrm>
            <a:off x="1333032" y="4140809"/>
            <a:ext cx="6706536" cy="2000529"/>
          </a:xfrm>
          <a:prstGeom prst="rect">
            <a:avLst/>
          </a:prstGeom>
        </p:spPr>
      </p:pic>
      <p:sp>
        <p:nvSpPr>
          <p:cNvPr id="2" name="Title 1"/>
          <p:cNvSpPr>
            <a:spLocks noGrp="1"/>
          </p:cNvSpPr>
          <p:nvPr>
            <p:ph type="title"/>
          </p:nvPr>
        </p:nvSpPr>
        <p:spPr/>
        <p:txBody>
          <a:bodyPr>
            <a:normAutofit fontScale="90000"/>
          </a:bodyPr>
          <a:lstStyle/>
          <a:p>
            <a:r>
              <a:rPr lang="en-US" dirty="0" smtClean="0"/>
              <a:t>Feed storage</a:t>
            </a:r>
            <a:br>
              <a:rPr lang="en-US" dirty="0" smtClean="0"/>
            </a:br>
            <a:r>
              <a:rPr lang="en-US" sz="2700" dirty="0" smtClean="0"/>
              <a:t>Sites with existing information</a:t>
            </a:r>
            <a:endParaRPr lang="en-US" sz="2700" dirty="0"/>
          </a:p>
        </p:txBody>
      </p:sp>
      <p:sp>
        <p:nvSpPr>
          <p:cNvPr id="6" name="Content Placeholder 5"/>
          <p:cNvSpPr>
            <a:spLocks noGrp="1"/>
          </p:cNvSpPr>
          <p:nvPr>
            <p:ph sz="quarter" idx="1"/>
          </p:nvPr>
        </p:nvSpPr>
        <p:spPr>
          <a:xfrm>
            <a:off x="609600" y="1640842"/>
            <a:ext cx="8153400" cy="2689618"/>
          </a:xfrm>
        </p:spPr>
        <p:txBody>
          <a:bodyPr>
            <a:normAutofit fontScale="77500" lnSpcReduction="20000"/>
          </a:bodyPr>
          <a:lstStyle/>
          <a:p>
            <a:r>
              <a:rPr lang="en-US" dirty="0" smtClean="0"/>
              <a:t>Initially, every existing feed storage area will need to be edited</a:t>
            </a:r>
            <a:endParaRPr lang="en-US" dirty="0"/>
          </a:p>
          <a:p>
            <a:pPr lvl="1"/>
            <a:r>
              <a:rPr lang="en-US" dirty="0" smtClean="0"/>
              <a:t>Click the edit button</a:t>
            </a:r>
          </a:p>
          <a:p>
            <a:pPr lvl="2"/>
            <a:r>
              <a:rPr lang="en-US" dirty="0" smtClean="0"/>
              <a:t>Add a structure name and update map location </a:t>
            </a:r>
          </a:p>
          <a:p>
            <a:pPr lvl="1"/>
            <a:r>
              <a:rPr lang="en-US" dirty="0" smtClean="0"/>
              <a:t>For feed storage areas with status of “Proposed”, </a:t>
            </a:r>
            <a:br>
              <a:rPr lang="en-US" dirty="0" smtClean="0"/>
            </a:br>
            <a:r>
              <a:rPr lang="en-US" dirty="0" smtClean="0"/>
              <a:t>edit the status to …</a:t>
            </a:r>
          </a:p>
          <a:p>
            <a:pPr lvl="2"/>
            <a:r>
              <a:rPr lang="en-US" i="1" dirty="0" smtClean="0"/>
              <a:t>Active</a:t>
            </a:r>
            <a:r>
              <a:rPr lang="en-US" dirty="0" smtClean="0"/>
              <a:t> - construction completed</a:t>
            </a:r>
          </a:p>
          <a:p>
            <a:pPr lvl="2"/>
            <a:r>
              <a:rPr lang="en-US" i="1" dirty="0" smtClean="0"/>
              <a:t>Under Construction </a:t>
            </a:r>
            <a:r>
              <a:rPr lang="en-US" dirty="0" smtClean="0"/>
              <a:t>- actively being built or </a:t>
            </a:r>
            <a:br>
              <a:rPr lang="en-US" dirty="0" smtClean="0"/>
            </a:br>
            <a:r>
              <a:rPr lang="en-US" dirty="0" smtClean="0"/>
              <a:t>still planned but construction not yet started</a:t>
            </a:r>
            <a:endParaRPr lang="en-US" dirty="0"/>
          </a:p>
        </p:txBody>
      </p:sp>
      <p:pic>
        <p:nvPicPr>
          <p:cNvPr id="14" name="Picture 13"/>
          <p:cNvPicPr>
            <a:picLocks noChangeAspect="1"/>
          </p:cNvPicPr>
          <p:nvPr/>
        </p:nvPicPr>
        <p:blipFill>
          <a:blip r:embed="rId6"/>
          <a:stretch>
            <a:fillRect/>
          </a:stretch>
        </p:blipFill>
        <p:spPr>
          <a:xfrm>
            <a:off x="3373130" y="1985455"/>
            <a:ext cx="257211" cy="257211"/>
          </a:xfrm>
          <a:prstGeom prst="rect">
            <a:avLst/>
          </a:prstGeom>
        </p:spPr>
      </p:pic>
      <p:sp>
        <p:nvSpPr>
          <p:cNvPr id="15" name="Up Arrow 14"/>
          <p:cNvSpPr/>
          <p:nvPr/>
        </p:nvSpPr>
        <p:spPr>
          <a:xfrm rot="10800000">
            <a:off x="7328462" y="3896098"/>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rot="5400000">
            <a:off x="7083750" y="5554030"/>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7">
            <a:hlinkClick r:id="" action="ppaction://noaction" highlightClick="1"/>
          </p:cNvPr>
          <p:cNvSpPr/>
          <p:nvPr/>
        </p:nvSpPr>
        <p:spPr>
          <a:xfrm>
            <a:off x="6759785" y="1991147"/>
            <a:ext cx="1597205" cy="84726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errors or missing info is identified in the pink box</a:t>
            </a:r>
            <a:endParaRPr lang="en-US" sz="1200" i="1" dirty="0">
              <a:solidFill>
                <a:schemeClr val="bg1">
                  <a:lumMod val="65000"/>
                </a:schemeClr>
              </a:solidFill>
              <a:latin typeface="Arial" panose="020B0604020202020204" pitchFamily="34" charset="0"/>
              <a:cs typeface="Arial" panose="020B0604020202020204" pitchFamily="34" charset="0"/>
            </a:endParaRPr>
          </a:p>
        </p:txBody>
      </p:sp>
      <p:grpSp>
        <p:nvGrpSpPr>
          <p:cNvPr id="12" name="Group 11"/>
          <p:cNvGrpSpPr/>
          <p:nvPr/>
        </p:nvGrpSpPr>
        <p:grpSpPr>
          <a:xfrm>
            <a:off x="8403178" y="211923"/>
            <a:ext cx="369693" cy="365760"/>
            <a:chOff x="8403178" y="211923"/>
            <a:chExt cx="369693" cy="365760"/>
          </a:xfrm>
        </p:grpSpPr>
        <p:sp>
          <p:nvSpPr>
            <p:cNvPr id="13" name="Rectangle 12"/>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Home 16">
              <a:hlinkClick r:id="rId7"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15400" y="0"/>
            <a:ext cx="228600" cy="228600"/>
          </a:xfrm>
          <a:prstGeom prst="rect">
            <a:avLst/>
          </a:prstGeom>
        </p:spPr>
      </p:pic>
    </p:spTree>
    <p:extLst>
      <p:ext uri="{BB962C8B-B14F-4D97-AF65-F5344CB8AC3E}">
        <p14:creationId xmlns:p14="http://schemas.microsoft.com/office/powerpoint/2010/main" val="3085100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2"/>
          </p:nvPr>
        </p:nvPicPr>
        <p:blipFill>
          <a:blip r:embed="rId5"/>
          <a:stretch>
            <a:fillRect/>
          </a:stretch>
        </p:blipFill>
        <p:spPr>
          <a:xfrm>
            <a:off x="302248" y="2559722"/>
            <a:ext cx="7491887" cy="2469131"/>
          </a:xfrm>
          <a:prstGeom prst="rect">
            <a:avLst/>
          </a:prstGeom>
        </p:spPr>
      </p:pic>
      <p:sp>
        <p:nvSpPr>
          <p:cNvPr id="46" name="status help"/>
          <p:cNvSpPr/>
          <p:nvPr/>
        </p:nvSpPr>
        <p:spPr>
          <a:xfrm>
            <a:off x="3426952" y="2436318"/>
            <a:ext cx="5183038" cy="598477"/>
          </a:xfrm>
          <a:prstGeom prst="wedgeRoundRectCallout">
            <a:avLst>
              <a:gd name="adj1" fmla="val -63184"/>
              <a:gd name="adj2" fmla="val 18834"/>
              <a:gd name="adj3" fmla="val 16667"/>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smtClean="0">
                <a:solidFill>
                  <a:schemeClr val="bg1">
                    <a:lumMod val="65000"/>
                  </a:schemeClr>
                </a:solidFill>
              </a:rPr>
              <a:t>For existing facilities that recently completed construction, be sure to change the status of the completed structures from </a:t>
            </a:r>
            <a:r>
              <a:rPr lang="en-US" sz="1400" i="1" dirty="0" smtClean="0">
                <a:solidFill>
                  <a:schemeClr val="bg1">
                    <a:lumMod val="65000"/>
                  </a:schemeClr>
                </a:solidFill>
              </a:rPr>
              <a:t>Proposed</a:t>
            </a:r>
            <a:r>
              <a:rPr lang="en-US" sz="1400" dirty="0" smtClean="0">
                <a:solidFill>
                  <a:schemeClr val="bg1">
                    <a:lumMod val="65000"/>
                  </a:schemeClr>
                </a:solidFill>
              </a:rPr>
              <a:t> to </a:t>
            </a:r>
            <a:r>
              <a:rPr lang="en-US" sz="1400" i="1" dirty="0" smtClean="0">
                <a:solidFill>
                  <a:schemeClr val="bg1">
                    <a:lumMod val="65000"/>
                  </a:schemeClr>
                </a:solidFill>
              </a:rPr>
              <a:t>Active</a:t>
            </a:r>
            <a:r>
              <a:rPr lang="en-US" sz="1400" dirty="0" smtClean="0">
                <a:solidFill>
                  <a:schemeClr val="bg1">
                    <a:lumMod val="65000"/>
                  </a:schemeClr>
                </a:solidFill>
              </a:rPr>
              <a:t>.</a:t>
            </a:r>
          </a:p>
        </p:txBody>
      </p:sp>
      <p:sp>
        <p:nvSpPr>
          <p:cNvPr id="28" name="Content Placeholder 27"/>
          <p:cNvSpPr>
            <a:spLocks noGrp="1"/>
          </p:cNvSpPr>
          <p:nvPr>
            <p:ph sz="quarter" idx="1"/>
          </p:nvPr>
        </p:nvSpPr>
        <p:spPr>
          <a:xfrm>
            <a:off x="609600" y="1640842"/>
            <a:ext cx="8153400" cy="929340"/>
          </a:xfrm>
        </p:spPr>
        <p:txBody>
          <a:bodyPr>
            <a:normAutofit fontScale="77500" lnSpcReduction="20000"/>
          </a:bodyPr>
          <a:lstStyle/>
          <a:p>
            <a:r>
              <a:rPr lang="en-US" dirty="0" smtClean="0"/>
              <a:t>Click any data entry field for answers to frequently asked questions</a:t>
            </a:r>
          </a:p>
          <a:p>
            <a:pPr lvl="1"/>
            <a:r>
              <a:rPr lang="en-US" dirty="0" smtClean="0"/>
              <a:t>Click the data entry field a second time to hide the info</a:t>
            </a:r>
            <a:endParaRPr lang="en-US" dirty="0"/>
          </a:p>
        </p:txBody>
      </p:sp>
      <p:sp>
        <p:nvSpPr>
          <p:cNvPr id="2" name="Title 1"/>
          <p:cNvSpPr>
            <a:spLocks noGrp="1"/>
          </p:cNvSpPr>
          <p:nvPr>
            <p:ph type="title"/>
          </p:nvPr>
        </p:nvSpPr>
        <p:spPr/>
        <p:txBody>
          <a:bodyPr>
            <a:normAutofit fontScale="90000"/>
          </a:bodyPr>
          <a:lstStyle/>
          <a:p>
            <a:r>
              <a:rPr lang="en-US" dirty="0" smtClean="0"/>
              <a:t>Feed storage</a:t>
            </a:r>
            <a:br>
              <a:rPr lang="en-US" dirty="0" smtClean="0"/>
            </a:br>
            <a:r>
              <a:rPr lang="en-US" sz="2700" dirty="0" smtClean="0"/>
              <a:t>Physical characteristics of each feed storage area</a:t>
            </a:r>
            <a:endParaRPr lang="en-US" sz="2700" dirty="0"/>
          </a:p>
        </p:txBody>
      </p:sp>
      <p:sp>
        <p:nvSpPr>
          <p:cNvPr id="40" name="Rectangle 39"/>
          <p:cNvSpPr/>
          <p:nvPr/>
        </p:nvSpPr>
        <p:spPr>
          <a:xfrm rot="19800000">
            <a:off x="2378" y="186284"/>
            <a:ext cx="805516" cy="225349"/>
          </a:xfrm>
          <a:prstGeom prst="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Arial" panose="020B0604020202020204" pitchFamily="34" charset="0"/>
                <a:cs typeface="Arial" panose="020B0604020202020204" pitchFamily="34" charset="0"/>
              </a:rPr>
              <a:t>Interactive</a:t>
            </a:r>
            <a:endParaRPr lang="en-US" sz="1050" dirty="0">
              <a:solidFill>
                <a:schemeClr val="bg2">
                  <a:lumMod val="75000"/>
                </a:schemeClr>
              </a:solidFill>
              <a:latin typeface="Arial" panose="020B0604020202020204" pitchFamily="34" charset="0"/>
              <a:cs typeface="Arial" panose="020B0604020202020204" pitchFamily="34" charset="0"/>
            </a:endParaRPr>
          </a:p>
        </p:txBody>
      </p:sp>
      <p:sp>
        <p:nvSpPr>
          <p:cNvPr id="32" name="Status">
            <a:hlinkClick r:id="" action="ppaction://noaction" highlightClick="1"/>
          </p:cNvPr>
          <p:cNvSpPr/>
          <p:nvPr/>
        </p:nvSpPr>
        <p:spPr>
          <a:xfrm>
            <a:off x="414067" y="2599603"/>
            <a:ext cx="2234242"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ructure">
            <a:hlinkClick r:id="" action="ppaction://noaction" highlightClick="1"/>
          </p:cNvPr>
          <p:cNvSpPr/>
          <p:nvPr/>
        </p:nvSpPr>
        <p:spPr>
          <a:xfrm>
            <a:off x="414066" y="3192624"/>
            <a:ext cx="8348933"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hape">
            <a:hlinkClick r:id="" action="ppaction://noaction" highlightClick="1"/>
          </p:cNvPr>
          <p:cNvSpPr/>
          <p:nvPr/>
        </p:nvSpPr>
        <p:spPr>
          <a:xfrm>
            <a:off x="405136" y="3844981"/>
            <a:ext cx="2434117"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mensions">
            <a:hlinkClick r:id="" action="ppaction://noaction" highlightClick="1"/>
          </p:cNvPr>
          <p:cNvSpPr/>
          <p:nvPr/>
        </p:nvSpPr>
        <p:spPr>
          <a:xfrm>
            <a:off x="414066" y="4485602"/>
            <a:ext cx="8272734"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tus Info"/>
          <p:cNvSpPr/>
          <p:nvPr/>
        </p:nvSpPr>
        <p:spPr>
          <a:xfrm>
            <a:off x="1480123" y="2359997"/>
            <a:ext cx="7226610" cy="3681615"/>
          </a:xfrm>
          <a:prstGeom prst="roundRect">
            <a:avLst>
              <a:gd name="adj" fmla="val 6514"/>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Status</a:t>
            </a:r>
          </a:p>
          <a:p>
            <a:pPr marL="276225" lvl="0" indent="-276225">
              <a:spcBef>
                <a:spcPts val="700"/>
              </a:spcBef>
              <a:buClr>
                <a:srgbClr val="97C461"/>
              </a:buClr>
              <a:buSzPct val="60000"/>
            </a:pPr>
            <a:r>
              <a:rPr lang="en-US" dirty="0" smtClean="0">
                <a:solidFill>
                  <a:prstClr val="black"/>
                </a:solidFill>
              </a:rPr>
              <a:t>Q: I am adding on to a feed storage area, how do I enter that </a:t>
            </a:r>
          </a:p>
          <a:p>
            <a:pPr marL="276225" lvl="0" indent="-276225">
              <a:spcBef>
                <a:spcPts val="300"/>
              </a:spcBef>
              <a:buClr>
                <a:srgbClr val="97C461"/>
              </a:buClr>
              <a:buSzPct val="60000"/>
            </a:pPr>
            <a:r>
              <a:rPr lang="en-US" dirty="0">
                <a:solidFill>
                  <a:prstClr val="black"/>
                </a:solidFill>
              </a:rPr>
              <a:t>	A: If the addition plus existing </a:t>
            </a:r>
            <a:r>
              <a:rPr lang="en-US" dirty="0" smtClean="0">
                <a:solidFill>
                  <a:prstClr val="black"/>
                </a:solidFill>
              </a:rPr>
              <a:t>will </a:t>
            </a:r>
            <a:r>
              <a:rPr lang="en-US" dirty="0">
                <a:solidFill>
                  <a:prstClr val="black"/>
                </a:solidFill>
              </a:rPr>
              <a:t>managed as one large </a:t>
            </a:r>
            <a:r>
              <a:rPr lang="en-US" dirty="0" smtClean="0">
                <a:solidFill>
                  <a:prstClr val="black"/>
                </a:solidFill>
              </a:rPr>
              <a:t>area… </a:t>
            </a:r>
            <a:endParaRPr lang="en-US" dirty="0">
              <a:solidFill>
                <a:prstClr val="black"/>
              </a:solidFill>
            </a:endParaRPr>
          </a:p>
          <a:p>
            <a:pPr lvl="2" indent="-228600">
              <a:buClr>
                <a:srgbClr val="97C461"/>
              </a:buClr>
              <a:buSzPct val="75000"/>
              <a:buFont typeface="Wingdings"/>
              <a:buChar char=""/>
            </a:pPr>
            <a:r>
              <a:rPr lang="en-US" sz="1400" dirty="0">
                <a:solidFill>
                  <a:prstClr val="black"/>
                </a:solidFill>
              </a:rPr>
              <a:t>Change the status of the existing </a:t>
            </a:r>
            <a:r>
              <a:rPr lang="en-US" sz="1400" dirty="0" smtClean="0">
                <a:solidFill>
                  <a:prstClr val="black"/>
                </a:solidFill>
              </a:rPr>
              <a:t>feed storage area </a:t>
            </a:r>
            <a:r>
              <a:rPr lang="en-US" sz="1400" dirty="0">
                <a:solidFill>
                  <a:prstClr val="black"/>
                </a:solidFill>
              </a:rPr>
              <a:t>to </a:t>
            </a:r>
            <a:r>
              <a:rPr lang="en-US" sz="1400" i="1" dirty="0">
                <a:solidFill>
                  <a:prstClr val="black"/>
                </a:solidFill>
              </a:rPr>
              <a:t>Proposed</a:t>
            </a:r>
            <a:r>
              <a:rPr lang="en-US" sz="1400" dirty="0">
                <a:solidFill>
                  <a:prstClr val="black"/>
                </a:solidFill>
              </a:rPr>
              <a:t> and indicate the new overall </a:t>
            </a:r>
            <a:r>
              <a:rPr lang="en-US" sz="1400" dirty="0" smtClean="0">
                <a:solidFill>
                  <a:prstClr val="black"/>
                </a:solidFill>
              </a:rPr>
              <a:t>(existing </a:t>
            </a:r>
            <a:r>
              <a:rPr lang="en-US" sz="1400" dirty="0">
                <a:solidFill>
                  <a:prstClr val="black"/>
                </a:solidFill>
              </a:rPr>
              <a:t>+ addition) dimensions. </a:t>
            </a:r>
          </a:p>
          <a:p>
            <a:pPr marL="517525" lvl="0">
              <a:buClr>
                <a:srgbClr val="97C461"/>
              </a:buClr>
              <a:buSzPct val="60000"/>
            </a:pPr>
            <a:r>
              <a:rPr lang="en-US" dirty="0">
                <a:solidFill>
                  <a:prstClr val="black"/>
                </a:solidFill>
              </a:rPr>
              <a:t>If the </a:t>
            </a:r>
            <a:r>
              <a:rPr lang="en-US" dirty="0" smtClean="0">
                <a:solidFill>
                  <a:prstClr val="black"/>
                </a:solidFill>
              </a:rPr>
              <a:t>addition is </a:t>
            </a:r>
            <a:r>
              <a:rPr lang="en-US" dirty="0">
                <a:solidFill>
                  <a:prstClr val="black"/>
                </a:solidFill>
              </a:rPr>
              <a:t>managed as a “separate” </a:t>
            </a:r>
            <a:r>
              <a:rPr lang="en-US" dirty="0" smtClean="0">
                <a:solidFill>
                  <a:prstClr val="black"/>
                </a:solidFill>
              </a:rPr>
              <a:t>area </a:t>
            </a:r>
            <a:r>
              <a:rPr lang="en-US" dirty="0">
                <a:solidFill>
                  <a:prstClr val="black"/>
                </a:solidFill>
              </a:rPr>
              <a:t>…</a:t>
            </a:r>
          </a:p>
          <a:p>
            <a:pPr lvl="2" indent="-228600">
              <a:buClr>
                <a:srgbClr val="97C461"/>
              </a:buClr>
              <a:buSzPct val="75000"/>
              <a:buFont typeface="Wingdings"/>
              <a:buChar char=""/>
            </a:pPr>
            <a:r>
              <a:rPr lang="en-US" sz="1400" dirty="0">
                <a:solidFill>
                  <a:prstClr val="black"/>
                </a:solidFill>
              </a:rPr>
              <a:t>List the addition as a </a:t>
            </a:r>
            <a:r>
              <a:rPr lang="en-US" sz="1400" i="1" dirty="0">
                <a:solidFill>
                  <a:prstClr val="black"/>
                </a:solidFill>
              </a:rPr>
              <a:t>New</a:t>
            </a:r>
            <a:r>
              <a:rPr lang="en-US" sz="1400" dirty="0">
                <a:solidFill>
                  <a:prstClr val="black"/>
                </a:solidFill>
              </a:rPr>
              <a:t> </a:t>
            </a:r>
            <a:r>
              <a:rPr lang="en-US" sz="1400" dirty="0" smtClean="0">
                <a:solidFill>
                  <a:prstClr val="black"/>
                </a:solidFill>
              </a:rPr>
              <a:t>feed storage area. </a:t>
            </a:r>
            <a:endParaRPr lang="en-US" sz="1400" dirty="0">
              <a:solidFill>
                <a:prstClr val="black"/>
              </a:solidFill>
            </a:endParaRPr>
          </a:p>
          <a:p>
            <a:pPr marL="276225" lvl="0" indent="-276225">
              <a:spcBef>
                <a:spcPts val="700"/>
              </a:spcBef>
              <a:buClr>
                <a:srgbClr val="97C461"/>
              </a:buClr>
              <a:buSzPct val="60000"/>
            </a:pPr>
            <a:r>
              <a:rPr lang="en-US" dirty="0">
                <a:solidFill>
                  <a:prstClr val="black"/>
                </a:solidFill>
              </a:rPr>
              <a:t>Q: I have a </a:t>
            </a:r>
            <a:r>
              <a:rPr lang="en-US" dirty="0" smtClean="0">
                <a:solidFill>
                  <a:prstClr val="black"/>
                </a:solidFill>
              </a:rPr>
              <a:t>feed storage area </a:t>
            </a:r>
            <a:r>
              <a:rPr lang="en-US" dirty="0">
                <a:solidFill>
                  <a:prstClr val="black"/>
                </a:solidFill>
              </a:rPr>
              <a:t>that was permitted but I have not yet started construction, what should I select for status</a:t>
            </a:r>
          </a:p>
          <a:p>
            <a:pPr marL="276225" lvl="0" indent="-276225">
              <a:buClr>
                <a:srgbClr val="97C461"/>
              </a:buClr>
              <a:buSzPct val="60000"/>
            </a:pPr>
            <a:r>
              <a:rPr lang="en-US" dirty="0">
                <a:solidFill>
                  <a:prstClr val="black"/>
                </a:solidFill>
              </a:rPr>
              <a:t>	A: List this </a:t>
            </a:r>
            <a:r>
              <a:rPr lang="en-US" dirty="0" smtClean="0">
                <a:solidFill>
                  <a:prstClr val="black"/>
                </a:solidFill>
              </a:rPr>
              <a:t>feed storage area </a:t>
            </a:r>
            <a:r>
              <a:rPr lang="en-US" dirty="0">
                <a:solidFill>
                  <a:prstClr val="black"/>
                </a:solidFill>
              </a:rPr>
              <a:t>as </a:t>
            </a:r>
            <a:r>
              <a:rPr lang="en-US" i="1" dirty="0">
                <a:solidFill>
                  <a:prstClr val="black"/>
                </a:solidFill>
              </a:rPr>
              <a:t>Under </a:t>
            </a:r>
            <a:r>
              <a:rPr lang="en-US" i="1" dirty="0" smtClean="0">
                <a:solidFill>
                  <a:prstClr val="black"/>
                </a:solidFill>
              </a:rPr>
              <a:t>Construction</a:t>
            </a:r>
            <a:r>
              <a:rPr lang="en-US" dirty="0" smtClean="0">
                <a:solidFill>
                  <a:prstClr val="black"/>
                </a:solidFill>
              </a:rPr>
              <a:t> </a:t>
            </a:r>
            <a:endParaRPr lang="en-US" dirty="0">
              <a:solidFill>
                <a:prstClr val="black"/>
              </a:solidFill>
            </a:endParaRPr>
          </a:p>
          <a:p>
            <a:pPr marL="276225" lvl="0" indent="-276225">
              <a:spcBef>
                <a:spcPts val="700"/>
              </a:spcBef>
              <a:buClr>
                <a:srgbClr val="97C461"/>
              </a:buClr>
              <a:buSzPct val="60000"/>
            </a:pPr>
            <a:r>
              <a:rPr lang="en-US" dirty="0">
                <a:solidFill>
                  <a:prstClr val="black"/>
                </a:solidFill>
              </a:rPr>
              <a:t>Q: I have closed a </a:t>
            </a:r>
            <a:r>
              <a:rPr lang="en-US" dirty="0" smtClean="0">
                <a:solidFill>
                  <a:prstClr val="black"/>
                </a:solidFill>
              </a:rPr>
              <a:t>feed storage area, </a:t>
            </a:r>
            <a:r>
              <a:rPr lang="en-US" dirty="0">
                <a:solidFill>
                  <a:prstClr val="black"/>
                </a:solidFill>
              </a:rPr>
              <a:t>what should I select for status</a:t>
            </a:r>
          </a:p>
          <a:p>
            <a:pPr marL="276225" lvl="0" indent="-276225">
              <a:buClr>
                <a:srgbClr val="97C461"/>
              </a:buClr>
              <a:buSzPct val="60000"/>
            </a:pPr>
            <a:r>
              <a:rPr lang="en-US" dirty="0">
                <a:solidFill>
                  <a:prstClr val="black"/>
                </a:solidFill>
              </a:rPr>
              <a:t>	A: </a:t>
            </a:r>
            <a:r>
              <a:rPr lang="en-US" dirty="0" smtClean="0">
                <a:solidFill>
                  <a:prstClr val="black"/>
                </a:solidFill>
              </a:rPr>
              <a:t>Use status of </a:t>
            </a:r>
            <a:r>
              <a:rPr lang="en-US" i="1" dirty="0" smtClean="0">
                <a:solidFill>
                  <a:prstClr val="black"/>
                </a:solidFill>
              </a:rPr>
              <a:t>To </a:t>
            </a:r>
            <a:r>
              <a:rPr lang="en-US" i="1" dirty="0">
                <a:solidFill>
                  <a:prstClr val="black"/>
                </a:solidFill>
              </a:rPr>
              <a:t>Be Eliminated </a:t>
            </a:r>
            <a:r>
              <a:rPr lang="en-US" sz="1400" i="1" dirty="0">
                <a:solidFill>
                  <a:prstClr val="black"/>
                </a:solidFill>
              </a:rPr>
              <a:t>(</a:t>
            </a:r>
            <a:r>
              <a:rPr lang="en-US" sz="1400" dirty="0">
                <a:solidFill>
                  <a:prstClr val="black"/>
                </a:solidFill>
              </a:rPr>
              <a:t>even though it has already been closed</a:t>
            </a:r>
            <a:r>
              <a:rPr lang="en-US" sz="1400" dirty="0" smtClean="0">
                <a:solidFill>
                  <a:prstClr val="black"/>
                </a:solidFill>
              </a:rPr>
              <a:t>)</a:t>
            </a:r>
            <a:r>
              <a:rPr lang="en-US" dirty="0" smtClean="0">
                <a:solidFill>
                  <a:prstClr val="black"/>
                </a:solidFill>
              </a:rPr>
              <a:t> </a:t>
            </a:r>
            <a:endParaRPr lang="en-US" dirty="0">
              <a:solidFill>
                <a:prstClr val="black"/>
              </a:solidFill>
            </a:endParaRPr>
          </a:p>
        </p:txBody>
      </p:sp>
      <p:sp>
        <p:nvSpPr>
          <p:cNvPr id="38" name="Structure Info"/>
          <p:cNvSpPr/>
          <p:nvPr/>
        </p:nvSpPr>
        <p:spPr>
          <a:xfrm>
            <a:off x="1763398" y="2425130"/>
            <a:ext cx="5183038" cy="1327807"/>
          </a:xfrm>
          <a:prstGeom prst="wedgeRoundRectCallout">
            <a:avLst>
              <a:gd name="adj1" fmla="val -43532"/>
              <a:gd name="adj2" fmla="val 16616"/>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Structure Name</a:t>
            </a:r>
          </a:p>
          <a:p>
            <a:r>
              <a:rPr lang="en-US" dirty="0" smtClean="0">
                <a:solidFill>
                  <a:schemeClr val="tx1"/>
                </a:solidFill>
              </a:rPr>
              <a:t>Enter the common name for the feed storage area</a:t>
            </a:r>
          </a:p>
          <a:p>
            <a:r>
              <a:rPr lang="en-US" dirty="0" smtClean="0">
                <a:solidFill>
                  <a:schemeClr val="tx1"/>
                </a:solidFill>
              </a:rPr>
              <a:t>It must be unique from other structures at the facility</a:t>
            </a:r>
          </a:p>
          <a:p>
            <a:r>
              <a:rPr lang="en-US" dirty="0" smtClean="0">
                <a:solidFill>
                  <a:schemeClr val="tx1"/>
                </a:solidFill>
              </a:rPr>
              <a:t>Example: Silage pile, </a:t>
            </a:r>
            <a:r>
              <a:rPr lang="en-US" dirty="0" err="1" smtClean="0">
                <a:solidFill>
                  <a:schemeClr val="tx1"/>
                </a:solidFill>
              </a:rPr>
              <a:t>Earlage</a:t>
            </a:r>
            <a:r>
              <a:rPr lang="en-US" dirty="0" smtClean="0">
                <a:solidFill>
                  <a:schemeClr val="tx1"/>
                </a:solidFill>
              </a:rPr>
              <a:t>, etc.</a:t>
            </a:r>
          </a:p>
        </p:txBody>
      </p:sp>
      <p:sp>
        <p:nvSpPr>
          <p:cNvPr id="30" name="Shape Info"/>
          <p:cNvSpPr/>
          <p:nvPr/>
        </p:nvSpPr>
        <p:spPr>
          <a:xfrm>
            <a:off x="3280596" y="3369596"/>
            <a:ext cx="5329394" cy="913193"/>
          </a:xfrm>
          <a:prstGeom prst="wedgeRoundRectCallout">
            <a:avLst>
              <a:gd name="adj1" fmla="val 13502"/>
              <a:gd name="adj2" fmla="val 14907"/>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Shape</a:t>
            </a:r>
          </a:p>
          <a:p>
            <a:pPr marL="276225" lvl="0" indent="-276225">
              <a:spcBef>
                <a:spcPts val="700"/>
              </a:spcBef>
              <a:buClr>
                <a:srgbClr val="97C461"/>
              </a:buClr>
              <a:buSzPct val="60000"/>
            </a:pPr>
            <a:r>
              <a:rPr lang="en-US" dirty="0" smtClean="0">
                <a:solidFill>
                  <a:prstClr val="black"/>
                </a:solidFill>
              </a:rPr>
              <a:t>Select the general shape of the feed storage area.</a:t>
            </a:r>
          </a:p>
        </p:txBody>
      </p:sp>
      <p:sp>
        <p:nvSpPr>
          <p:cNvPr id="35" name="Dimensions INfo"/>
          <p:cNvSpPr/>
          <p:nvPr/>
        </p:nvSpPr>
        <p:spPr>
          <a:xfrm>
            <a:off x="2904608" y="2391022"/>
            <a:ext cx="5769675" cy="1872411"/>
          </a:xfrm>
          <a:prstGeom prst="wedgeRoundRectCallout">
            <a:avLst>
              <a:gd name="adj1" fmla="val 13502"/>
              <a:gd name="adj2" fmla="val 14907"/>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Length, Width, &amp; Surface Area</a:t>
            </a:r>
          </a:p>
          <a:p>
            <a:pPr marL="276225" lvl="0" indent="-276225">
              <a:spcBef>
                <a:spcPts val="700"/>
              </a:spcBef>
              <a:buClr>
                <a:srgbClr val="97C461"/>
              </a:buClr>
              <a:buSzPct val="60000"/>
            </a:pPr>
            <a:r>
              <a:rPr lang="en-US" dirty="0">
                <a:solidFill>
                  <a:prstClr val="black"/>
                </a:solidFill>
              </a:rPr>
              <a:t>Q: I have </a:t>
            </a:r>
            <a:r>
              <a:rPr lang="en-US" dirty="0" smtClean="0">
                <a:solidFill>
                  <a:prstClr val="black"/>
                </a:solidFill>
              </a:rPr>
              <a:t>an irregular shaped structure how do I enter the information</a:t>
            </a:r>
            <a:endParaRPr lang="en-US" dirty="0">
              <a:solidFill>
                <a:prstClr val="black"/>
              </a:solidFill>
            </a:endParaRPr>
          </a:p>
          <a:p>
            <a:pPr marL="519113" lvl="0" indent="-228600">
              <a:spcBef>
                <a:spcPts val="700"/>
              </a:spcBef>
              <a:buClr>
                <a:srgbClr val="97C461"/>
              </a:buClr>
              <a:buSzPct val="60000"/>
            </a:pPr>
            <a:r>
              <a:rPr lang="en-US" dirty="0" smtClean="0">
                <a:solidFill>
                  <a:prstClr val="black"/>
                </a:solidFill>
              </a:rPr>
              <a:t>A: </a:t>
            </a:r>
            <a:r>
              <a:rPr lang="en-US" dirty="0">
                <a:solidFill>
                  <a:schemeClr val="tx1"/>
                </a:solidFill>
              </a:rPr>
              <a:t>Enter the largest length and width in feet AND the surface area in square feet</a:t>
            </a:r>
          </a:p>
        </p:txBody>
      </p:sp>
      <p:grpSp>
        <p:nvGrpSpPr>
          <p:cNvPr id="29" name="Group 28"/>
          <p:cNvGrpSpPr/>
          <p:nvPr/>
        </p:nvGrpSpPr>
        <p:grpSpPr>
          <a:xfrm>
            <a:off x="8403178" y="211923"/>
            <a:ext cx="369693" cy="365760"/>
            <a:chOff x="8403178" y="211923"/>
            <a:chExt cx="369693" cy="365760"/>
          </a:xfrm>
        </p:grpSpPr>
        <p:sp>
          <p:nvSpPr>
            <p:cNvPr id="42" name="Rectangle 41"/>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ction Button: Home 42">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355372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6" restart="whenNotActive" fill="hold" evtFilter="cancelBubble" nodeType="interactiveSeq">
                <p:stCondLst>
                  <p:cond evt="onClick" delay="0">
                    <p:tgtEl>
                      <p:spTgt spid="37"/>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5" restart="whenNotActive" fill="hold" evtFilter="cancelBubble" nodeType="interactiveSeq">
                <p:stCondLst>
                  <p:cond evt="onClick" delay="0">
                    <p:tgtEl>
                      <p:spTgt spid="32"/>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31" grpId="0" animBg="1"/>
      <p:bldP spid="31" grpId="1" animBg="1"/>
      <p:bldP spid="38" grpId="0" animBg="1"/>
      <p:bldP spid="38" grpId="1" animBg="1"/>
      <p:bldP spid="30" grpId="0" animBg="1"/>
      <p:bldP spid="30" grpId="1" animBg="1"/>
      <p:bldP spid="35" grpId="0" animBg="1"/>
      <p:bldP spid="35" grpId="1"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the feed storage area</a:t>
            </a:r>
            <a:endParaRPr lang="en-US" dirty="0"/>
          </a:p>
        </p:txBody>
      </p:sp>
      <p:sp>
        <p:nvSpPr>
          <p:cNvPr id="3" name="Content Placeholder 2"/>
          <p:cNvSpPr>
            <a:spLocks noGrp="1"/>
          </p:cNvSpPr>
          <p:nvPr>
            <p:ph sz="quarter" idx="1"/>
          </p:nvPr>
        </p:nvSpPr>
        <p:spPr>
          <a:xfrm>
            <a:off x="609600" y="1583997"/>
            <a:ext cx="8153400" cy="1616402"/>
          </a:xfrm>
        </p:spPr>
        <p:txBody>
          <a:bodyPr>
            <a:normAutofit fontScale="70000" lnSpcReduction="20000"/>
          </a:bodyPr>
          <a:lstStyle/>
          <a:p>
            <a:r>
              <a:rPr lang="en-US" dirty="0"/>
              <a:t>Use the Map to </a:t>
            </a:r>
            <a:r>
              <a:rPr lang="en-US" dirty="0" smtClean="0"/>
              <a:t>identify the location of each feed storage area</a:t>
            </a:r>
            <a:endParaRPr lang="en-US" dirty="0"/>
          </a:p>
          <a:p>
            <a:pPr marL="569913" lvl="1" indent="-225425">
              <a:buFont typeface="+mj-lt"/>
              <a:buAutoNum type="arabicPeriod"/>
            </a:pPr>
            <a:r>
              <a:rPr lang="en-US" dirty="0"/>
              <a:t>Zoom in or out and drag across the map to locate </a:t>
            </a:r>
            <a:r>
              <a:rPr lang="en-US" dirty="0" smtClean="0"/>
              <a:t>the feed storage area.</a:t>
            </a:r>
            <a:endParaRPr lang="en-US" dirty="0"/>
          </a:p>
          <a:p>
            <a:pPr marL="569913" lvl="1" indent="-225425">
              <a:buFont typeface="+mj-lt"/>
              <a:buAutoNum type="arabicPeriod"/>
            </a:pPr>
            <a:r>
              <a:rPr lang="en-US" dirty="0"/>
              <a:t>Click a point in the </a:t>
            </a:r>
            <a:r>
              <a:rPr lang="en-US" u="sng" dirty="0"/>
              <a:t>center of </a:t>
            </a:r>
            <a:r>
              <a:rPr lang="en-US" u="sng" dirty="0" smtClean="0"/>
              <a:t>the feed storage area</a:t>
            </a:r>
            <a:r>
              <a:rPr lang="en-US" dirty="0" smtClean="0"/>
              <a:t>.</a:t>
            </a:r>
            <a:endParaRPr lang="en-US" dirty="0"/>
          </a:p>
          <a:p>
            <a:pPr marL="569913" lvl="1" indent="-225425">
              <a:buFont typeface="+mj-lt"/>
              <a:buAutoNum type="arabicPeriod"/>
            </a:pPr>
            <a:r>
              <a:rPr lang="en-US" dirty="0"/>
              <a:t>When a dot appears, click on the save icon below the map. </a:t>
            </a:r>
          </a:p>
          <a:p>
            <a:r>
              <a:rPr lang="en-US" dirty="0"/>
              <a:t>You do not need to do anything with the </a:t>
            </a:r>
            <a:r>
              <a:rPr lang="en-US" dirty="0" smtClean="0"/>
              <a:t>coordinates box</a:t>
            </a:r>
            <a:endParaRPr lang="en-US" dirty="0"/>
          </a:p>
        </p:txBody>
      </p:sp>
      <p:pic>
        <p:nvPicPr>
          <p:cNvPr id="5" name="Content Placeholder 4"/>
          <p:cNvPicPr>
            <a:picLocks noGrp="1" noChangeAspect="1"/>
          </p:cNvPicPr>
          <p:nvPr>
            <p:ph sz="quarter" idx="2"/>
          </p:nvPr>
        </p:nvPicPr>
        <p:blipFill>
          <a:blip r:embed="rId5"/>
          <a:stretch>
            <a:fillRect/>
          </a:stretch>
        </p:blipFill>
        <p:spPr>
          <a:xfrm>
            <a:off x="566496" y="3355705"/>
            <a:ext cx="8196504" cy="2941577"/>
          </a:xfrm>
          <a:prstGeom prst="rect">
            <a:avLst/>
          </a:prstGeom>
        </p:spPr>
      </p:pic>
      <p:sp>
        <p:nvSpPr>
          <p:cNvPr id="6" name="Up Arrow 5"/>
          <p:cNvSpPr/>
          <p:nvPr/>
        </p:nvSpPr>
        <p:spPr>
          <a:xfrm rot="16200000">
            <a:off x="5513189" y="5852000"/>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8403178" y="211923"/>
            <a:ext cx="369693" cy="365760"/>
            <a:chOff x="8403178" y="211923"/>
            <a:chExt cx="369693" cy="365760"/>
          </a:xfrm>
        </p:grpSpPr>
        <p:sp>
          <p:nvSpPr>
            <p:cNvPr id="10" name="Rectangle 9"/>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Home 10">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16677"/>
            <a:ext cx="228600" cy="228600"/>
          </a:xfrm>
          <a:prstGeom prst="rect">
            <a:avLst/>
          </a:prstGeom>
        </p:spPr>
      </p:pic>
      <p:sp>
        <p:nvSpPr>
          <p:cNvPr id="12" name="Cross 11"/>
          <p:cNvSpPr/>
          <p:nvPr/>
        </p:nvSpPr>
        <p:spPr>
          <a:xfrm rot="2700000">
            <a:off x="925936" y="3226292"/>
            <a:ext cx="3200400" cy="3200400"/>
          </a:xfrm>
          <a:prstGeom prst="plus">
            <a:avLst>
              <a:gd name="adj" fmla="val 44378"/>
            </a:avLst>
          </a:prstGeom>
          <a:solidFill>
            <a:schemeClr val="bg2">
              <a:lumMod val="75000"/>
              <a:alpha val="5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56004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Mortality management</a:t>
            </a:r>
            <a:endParaRPr lang="en-US" sz="2700" dirty="0"/>
          </a:p>
        </p:txBody>
      </p:sp>
      <p:sp>
        <p:nvSpPr>
          <p:cNvPr id="3" name="Content Placeholder 2"/>
          <p:cNvSpPr>
            <a:spLocks noGrp="1"/>
          </p:cNvSpPr>
          <p:nvPr>
            <p:ph sz="quarter" idx="1"/>
          </p:nvPr>
        </p:nvSpPr>
        <p:spPr>
          <a:xfrm>
            <a:off x="612647" y="1600200"/>
            <a:ext cx="8153401" cy="3368615"/>
          </a:xfrm>
        </p:spPr>
        <p:txBody>
          <a:bodyPr>
            <a:normAutofit fontScale="92500" lnSpcReduction="10000"/>
          </a:bodyPr>
          <a:lstStyle/>
          <a:p>
            <a:r>
              <a:rPr lang="en-US" dirty="0" smtClean="0"/>
              <a:t>Answer the </a:t>
            </a:r>
            <a:r>
              <a:rPr lang="en-US" dirty="0"/>
              <a:t>m</a:t>
            </a:r>
            <a:r>
              <a:rPr lang="en-US" dirty="0" smtClean="0"/>
              <a:t>ortality question </a:t>
            </a:r>
            <a:r>
              <a:rPr lang="en-US" dirty="0"/>
              <a:t>at the top of the </a:t>
            </a:r>
            <a:r>
              <a:rPr lang="en-US" dirty="0" smtClean="0"/>
              <a:t>screen</a:t>
            </a:r>
            <a:endParaRPr lang="en-US" dirty="0"/>
          </a:p>
          <a:p>
            <a:pPr lvl="1"/>
            <a:r>
              <a:rPr lang="en-US" dirty="0" smtClean="0"/>
              <a:t>Not all mortality areas need to be permitted</a:t>
            </a:r>
          </a:p>
          <a:p>
            <a:pPr lvl="2"/>
            <a:r>
              <a:rPr lang="en-US" dirty="0" smtClean="0"/>
              <a:t>Only compost areas that use manure or litter </a:t>
            </a:r>
            <a:br>
              <a:rPr lang="en-US" dirty="0" smtClean="0"/>
            </a:br>
            <a:r>
              <a:rPr lang="en-US" dirty="0" smtClean="0"/>
              <a:t>as the compost material</a:t>
            </a:r>
            <a:endParaRPr lang="en-US" sz="1900" dirty="0" smtClean="0"/>
          </a:p>
          <a:p>
            <a:pPr lvl="3"/>
            <a:r>
              <a:rPr lang="en-US" dirty="0" smtClean="0"/>
              <a:t>Does not include dead boxes, burial sites, incinerators, etc.</a:t>
            </a:r>
          </a:p>
          <a:p>
            <a:pPr lvl="3"/>
            <a:r>
              <a:rPr lang="en-US" dirty="0" smtClean="0"/>
              <a:t>Does not include mortality compost that use wood shavings for the compost material</a:t>
            </a:r>
          </a:p>
          <a:p>
            <a:r>
              <a:rPr lang="en-US" dirty="0" smtClean="0"/>
              <a:t>Enter each mortality compost area separately</a:t>
            </a:r>
          </a:p>
          <a:p>
            <a:r>
              <a:rPr lang="en-US" dirty="0" smtClean="0"/>
              <a:t>Click the          button to add more structures</a:t>
            </a:r>
          </a:p>
        </p:txBody>
      </p:sp>
      <p:pic>
        <p:nvPicPr>
          <p:cNvPr id="4" name="Picture 3"/>
          <p:cNvPicPr>
            <a:picLocks noChangeAspect="1"/>
          </p:cNvPicPr>
          <p:nvPr/>
        </p:nvPicPr>
        <p:blipFill>
          <a:blip r:embed="rId5"/>
          <a:stretch>
            <a:fillRect/>
          </a:stretch>
        </p:blipFill>
        <p:spPr>
          <a:xfrm>
            <a:off x="2309444" y="4459307"/>
            <a:ext cx="724001" cy="381053"/>
          </a:xfrm>
          <a:prstGeom prst="rect">
            <a:avLst/>
          </a:prstGeom>
        </p:spPr>
      </p:pic>
      <p:grpSp>
        <p:nvGrpSpPr>
          <p:cNvPr id="6" name="Group 5"/>
          <p:cNvGrpSpPr/>
          <p:nvPr/>
        </p:nvGrpSpPr>
        <p:grpSpPr>
          <a:xfrm>
            <a:off x="8403178" y="211923"/>
            <a:ext cx="369693" cy="365760"/>
            <a:chOff x="8403178" y="211923"/>
            <a:chExt cx="369693" cy="365760"/>
          </a:xfrm>
        </p:grpSpPr>
        <p:sp>
          <p:nvSpPr>
            <p:cNvPr id="7" name="Rectangle 6"/>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Rev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1817799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2"/>
          </p:nvPr>
        </p:nvPicPr>
        <p:blipFill>
          <a:blip r:embed="rId5"/>
          <a:stretch>
            <a:fillRect/>
          </a:stretch>
        </p:blipFill>
        <p:spPr>
          <a:xfrm>
            <a:off x="736150" y="4190338"/>
            <a:ext cx="7292306" cy="1634304"/>
          </a:xfrm>
          <a:prstGeom prst="rect">
            <a:avLst/>
          </a:prstGeom>
        </p:spPr>
      </p:pic>
      <p:sp>
        <p:nvSpPr>
          <p:cNvPr id="2" name="Title 1"/>
          <p:cNvSpPr>
            <a:spLocks noGrp="1"/>
          </p:cNvSpPr>
          <p:nvPr>
            <p:ph type="title"/>
          </p:nvPr>
        </p:nvSpPr>
        <p:spPr/>
        <p:txBody>
          <a:bodyPr>
            <a:normAutofit fontScale="90000"/>
          </a:bodyPr>
          <a:lstStyle/>
          <a:p>
            <a:r>
              <a:rPr lang="en-US" dirty="0" smtClean="0"/>
              <a:t>Mortality compost areas</a:t>
            </a:r>
            <a:br>
              <a:rPr lang="en-US" dirty="0" smtClean="0"/>
            </a:br>
            <a:r>
              <a:rPr lang="en-US" sz="2700" dirty="0" smtClean="0"/>
              <a:t>Sites with existing information</a:t>
            </a:r>
            <a:endParaRPr lang="en-US" sz="2700" dirty="0"/>
          </a:p>
        </p:txBody>
      </p:sp>
      <p:sp>
        <p:nvSpPr>
          <p:cNvPr id="6" name="Content Placeholder 5"/>
          <p:cNvSpPr>
            <a:spLocks noGrp="1"/>
          </p:cNvSpPr>
          <p:nvPr>
            <p:ph sz="quarter" idx="1"/>
          </p:nvPr>
        </p:nvSpPr>
        <p:spPr/>
        <p:txBody>
          <a:bodyPr>
            <a:normAutofit fontScale="92500" lnSpcReduction="20000"/>
          </a:bodyPr>
          <a:lstStyle/>
          <a:p>
            <a:r>
              <a:rPr lang="en-US" dirty="0" smtClean="0"/>
              <a:t>Click the edit button     to edit existing structure info</a:t>
            </a:r>
          </a:p>
          <a:p>
            <a:pPr lvl="1"/>
            <a:r>
              <a:rPr lang="en-US" dirty="0" smtClean="0"/>
              <a:t>For mortality compost areas with status of “Proposed”, </a:t>
            </a:r>
            <a:br>
              <a:rPr lang="en-US" dirty="0" smtClean="0"/>
            </a:br>
            <a:r>
              <a:rPr lang="en-US" dirty="0" smtClean="0"/>
              <a:t>edit the status to …</a:t>
            </a:r>
          </a:p>
          <a:p>
            <a:pPr lvl="2"/>
            <a:r>
              <a:rPr lang="en-US" i="1" dirty="0" smtClean="0"/>
              <a:t>Active</a:t>
            </a:r>
            <a:r>
              <a:rPr lang="en-US" dirty="0" smtClean="0"/>
              <a:t> - construction completed</a:t>
            </a:r>
          </a:p>
          <a:p>
            <a:pPr lvl="2"/>
            <a:r>
              <a:rPr lang="en-US" i="1" dirty="0" smtClean="0"/>
              <a:t>Under Construction </a:t>
            </a:r>
            <a:r>
              <a:rPr lang="en-US" dirty="0" smtClean="0"/>
              <a:t>- actively being built or </a:t>
            </a:r>
            <a:br>
              <a:rPr lang="en-US" dirty="0" smtClean="0"/>
            </a:br>
            <a:r>
              <a:rPr lang="en-US" dirty="0" smtClean="0"/>
              <a:t>still planned but construction not yet started</a:t>
            </a:r>
            <a:endParaRPr lang="en-US" dirty="0"/>
          </a:p>
        </p:txBody>
      </p:sp>
      <p:pic>
        <p:nvPicPr>
          <p:cNvPr id="14" name="Picture 13"/>
          <p:cNvPicPr>
            <a:picLocks noChangeAspect="1"/>
          </p:cNvPicPr>
          <p:nvPr/>
        </p:nvPicPr>
        <p:blipFill>
          <a:blip r:embed="rId6"/>
          <a:stretch>
            <a:fillRect/>
          </a:stretch>
        </p:blipFill>
        <p:spPr>
          <a:xfrm>
            <a:off x="3787894" y="1640842"/>
            <a:ext cx="376583" cy="376583"/>
          </a:xfrm>
          <a:prstGeom prst="rect">
            <a:avLst/>
          </a:prstGeom>
        </p:spPr>
      </p:pic>
      <p:grpSp>
        <p:nvGrpSpPr>
          <p:cNvPr id="8" name="Group 7"/>
          <p:cNvGrpSpPr/>
          <p:nvPr/>
        </p:nvGrpSpPr>
        <p:grpSpPr>
          <a:xfrm>
            <a:off x="6862635" y="4046381"/>
            <a:ext cx="963828" cy="1537237"/>
            <a:chOff x="6862635" y="4046381"/>
            <a:chExt cx="963828" cy="1537237"/>
          </a:xfrm>
        </p:grpSpPr>
        <p:pic>
          <p:nvPicPr>
            <p:cNvPr id="12" name="Content Placeholder 4"/>
            <p:cNvPicPr>
              <a:picLocks noChangeAspect="1"/>
            </p:cNvPicPr>
            <p:nvPr/>
          </p:nvPicPr>
          <p:blipFill rotWithShape="1">
            <a:blip r:embed="rId7"/>
            <a:srcRect l="82767" t="71811" r="3341" b="10078"/>
            <a:stretch/>
          </p:blipFill>
          <p:spPr>
            <a:xfrm>
              <a:off x="6862635" y="5221308"/>
              <a:ext cx="931652" cy="362310"/>
            </a:xfrm>
            <a:prstGeom prst="rect">
              <a:avLst/>
            </a:prstGeom>
          </p:spPr>
        </p:pic>
        <p:pic>
          <p:nvPicPr>
            <p:cNvPr id="17" name="Content Placeholder 4"/>
            <p:cNvPicPr>
              <a:picLocks noChangeAspect="1"/>
            </p:cNvPicPr>
            <p:nvPr/>
          </p:nvPicPr>
          <p:blipFill rotWithShape="1">
            <a:blip r:embed="rId7"/>
            <a:srcRect l="85726" t="8853" r="3341" b="75192"/>
            <a:stretch/>
          </p:blipFill>
          <p:spPr>
            <a:xfrm>
              <a:off x="7093218" y="4495919"/>
              <a:ext cx="733245" cy="319177"/>
            </a:xfrm>
            <a:prstGeom prst="rect">
              <a:avLst/>
            </a:prstGeom>
          </p:spPr>
        </p:pic>
        <p:sp>
          <p:nvSpPr>
            <p:cNvPr id="16" name="Up Arrow 15"/>
            <p:cNvSpPr/>
            <p:nvPr/>
          </p:nvSpPr>
          <p:spPr>
            <a:xfrm rot="5400000">
              <a:off x="7072589" y="5176327"/>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rot="10800000">
              <a:off x="7339713" y="4046381"/>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8403178" y="211923"/>
            <a:ext cx="369693" cy="365760"/>
            <a:chOff x="8403178" y="211923"/>
            <a:chExt cx="369693" cy="365760"/>
          </a:xfrm>
        </p:grpSpPr>
        <p:sp>
          <p:nvSpPr>
            <p:cNvPr id="20" name="Rectangle 19"/>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Home 20">
              <a:hlinkClick r:id="rId8"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15400" y="0"/>
            <a:ext cx="228600" cy="228600"/>
          </a:xfrm>
          <a:prstGeom prst="rect">
            <a:avLst/>
          </a:prstGeom>
        </p:spPr>
      </p:pic>
    </p:spTree>
    <p:extLst>
      <p:ext uri="{BB962C8B-B14F-4D97-AF65-F5344CB8AC3E}">
        <p14:creationId xmlns:p14="http://schemas.microsoft.com/office/powerpoint/2010/main" val="2059804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3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2"/>
          </p:nvPr>
        </p:nvPicPr>
        <p:blipFill>
          <a:blip r:embed="rId5"/>
          <a:stretch>
            <a:fillRect/>
          </a:stretch>
        </p:blipFill>
        <p:spPr>
          <a:xfrm>
            <a:off x="293302" y="2613702"/>
            <a:ext cx="8068801" cy="1857634"/>
          </a:xfrm>
          <a:prstGeom prst="rect">
            <a:avLst/>
          </a:prstGeom>
        </p:spPr>
      </p:pic>
      <p:sp>
        <p:nvSpPr>
          <p:cNvPr id="46" name="status help"/>
          <p:cNvSpPr/>
          <p:nvPr/>
        </p:nvSpPr>
        <p:spPr>
          <a:xfrm>
            <a:off x="3426952" y="2436318"/>
            <a:ext cx="5183038" cy="598477"/>
          </a:xfrm>
          <a:prstGeom prst="wedgeRoundRectCallout">
            <a:avLst>
              <a:gd name="adj1" fmla="val -63184"/>
              <a:gd name="adj2" fmla="val 18834"/>
              <a:gd name="adj3" fmla="val 16667"/>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smtClean="0">
                <a:solidFill>
                  <a:schemeClr val="bg1">
                    <a:lumMod val="65000"/>
                  </a:schemeClr>
                </a:solidFill>
              </a:rPr>
              <a:t>For existing facilities that recently completed construction, be sure to change the status of the completed structures from </a:t>
            </a:r>
            <a:r>
              <a:rPr lang="en-US" sz="1400" i="1" dirty="0" smtClean="0">
                <a:solidFill>
                  <a:schemeClr val="bg1">
                    <a:lumMod val="65000"/>
                  </a:schemeClr>
                </a:solidFill>
              </a:rPr>
              <a:t>Proposed</a:t>
            </a:r>
            <a:r>
              <a:rPr lang="en-US" sz="1400" dirty="0" smtClean="0">
                <a:solidFill>
                  <a:schemeClr val="bg1">
                    <a:lumMod val="65000"/>
                  </a:schemeClr>
                </a:solidFill>
              </a:rPr>
              <a:t> to </a:t>
            </a:r>
            <a:r>
              <a:rPr lang="en-US" sz="1400" i="1" dirty="0" smtClean="0">
                <a:solidFill>
                  <a:schemeClr val="bg1">
                    <a:lumMod val="65000"/>
                  </a:schemeClr>
                </a:solidFill>
              </a:rPr>
              <a:t>Active</a:t>
            </a:r>
            <a:r>
              <a:rPr lang="en-US" sz="1400" dirty="0" smtClean="0">
                <a:solidFill>
                  <a:schemeClr val="bg1">
                    <a:lumMod val="65000"/>
                  </a:schemeClr>
                </a:solidFill>
              </a:rPr>
              <a:t>.</a:t>
            </a:r>
          </a:p>
        </p:txBody>
      </p:sp>
      <p:sp>
        <p:nvSpPr>
          <p:cNvPr id="28" name="Content Placeholder 27"/>
          <p:cNvSpPr>
            <a:spLocks noGrp="1"/>
          </p:cNvSpPr>
          <p:nvPr>
            <p:ph sz="quarter" idx="1"/>
          </p:nvPr>
        </p:nvSpPr>
        <p:spPr>
          <a:xfrm>
            <a:off x="609600" y="1640842"/>
            <a:ext cx="8153400" cy="929340"/>
          </a:xfrm>
        </p:spPr>
        <p:txBody>
          <a:bodyPr>
            <a:normAutofit fontScale="77500" lnSpcReduction="20000"/>
          </a:bodyPr>
          <a:lstStyle/>
          <a:p>
            <a:r>
              <a:rPr lang="en-US" dirty="0" smtClean="0"/>
              <a:t>Click any data entry field for answers to frequently asked questions</a:t>
            </a:r>
          </a:p>
          <a:p>
            <a:pPr lvl="1"/>
            <a:r>
              <a:rPr lang="en-US" dirty="0" smtClean="0"/>
              <a:t>Click the data entry field a second time to hide the info</a:t>
            </a:r>
            <a:endParaRPr lang="en-US" dirty="0"/>
          </a:p>
        </p:txBody>
      </p:sp>
      <p:sp>
        <p:nvSpPr>
          <p:cNvPr id="2" name="Title 1"/>
          <p:cNvSpPr>
            <a:spLocks noGrp="1"/>
          </p:cNvSpPr>
          <p:nvPr>
            <p:ph type="title"/>
          </p:nvPr>
        </p:nvSpPr>
        <p:spPr/>
        <p:txBody>
          <a:bodyPr>
            <a:normAutofit fontScale="90000"/>
          </a:bodyPr>
          <a:lstStyle/>
          <a:p>
            <a:r>
              <a:rPr lang="en-US" dirty="0" smtClean="0"/>
              <a:t>Mortality management</a:t>
            </a:r>
            <a:br>
              <a:rPr lang="en-US" dirty="0" smtClean="0"/>
            </a:br>
            <a:r>
              <a:rPr lang="en-US" sz="2700" dirty="0" smtClean="0"/>
              <a:t>Physical characteristics of each mortality compost area</a:t>
            </a:r>
            <a:endParaRPr lang="en-US" sz="2700" dirty="0"/>
          </a:p>
        </p:txBody>
      </p:sp>
      <p:sp>
        <p:nvSpPr>
          <p:cNvPr id="40" name="Rectangle 39"/>
          <p:cNvSpPr/>
          <p:nvPr/>
        </p:nvSpPr>
        <p:spPr>
          <a:xfrm rot="19800000">
            <a:off x="2378" y="186284"/>
            <a:ext cx="805516" cy="225349"/>
          </a:xfrm>
          <a:prstGeom prst="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Arial" panose="020B0604020202020204" pitchFamily="34" charset="0"/>
                <a:cs typeface="Arial" panose="020B0604020202020204" pitchFamily="34" charset="0"/>
              </a:rPr>
              <a:t>Interactive</a:t>
            </a:r>
            <a:endParaRPr lang="en-US" sz="1050" dirty="0">
              <a:solidFill>
                <a:schemeClr val="bg2">
                  <a:lumMod val="75000"/>
                </a:schemeClr>
              </a:solidFill>
              <a:latin typeface="Arial" panose="020B0604020202020204" pitchFamily="34" charset="0"/>
              <a:cs typeface="Arial" panose="020B0604020202020204" pitchFamily="34" charset="0"/>
            </a:endParaRPr>
          </a:p>
        </p:txBody>
      </p:sp>
      <p:sp>
        <p:nvSpPr>
          <p:cNvPr id="32" name="Status">
            <a:hlinkClick r:id="" action="ppaction://noaction" highlightClick="1"/>
          </p:cNvPr>
          <p:cNvSpPr/>
          <p:nvPr/>
        </p:nvSpPr>
        <p:spPr>
          <a:xfrm>
            <a:off x="414067" y="2599603"/>
            <a:ext cx="2562046" cy="53688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ructure">
            <a:hlinkClick r:id="" action="ppaction://noaction" highlightClick="1"/>
          </p:cNvPr>
          <p:cNvSpPr/>
          <p:nvPr/>
        </p:nvSpPr>
        <p:spPr>
          <a:xfrm>
            <a:off x="414066" y="3192623"/>
            <a:ext cx="8348933" cy="571501"/>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mensions">
            <a:hlinkClick r:id="" action="ppaction://noaction" highlightClick="1"/>
          </p:cNvPr>
          <p:cNvSpPr/>
          <p:nvPr/>
        </p:nvSpPr>
        <p:spPr>
          <a:xfrm>
            <a:off x="414066" y="3835810"/>
            <a:ext cx="8272734" cy="57938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tus Info"/>
          <p:cNvSpPr/>
          <p:nvPr/>
        </p:nvSpPr>
        <p:spPr>
          <a:xfrm>
            <a:off x="1480123" y="2359997"/>
            <a:ext cx="7226610" cy="3681615"/>
          </a:xfrm>
          <a:prstGeom prst="roundRect">
            <a:avLst>
              <a:gd name="adj" fmla="val 6514"/>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Status</a:t>
            </a:r>
          </a:p>
          <a:p>
            <a:pPr marL="276225" lvl="0" indent="-276225">
              <a:spcBef>
                <a:spcPts val="700"/>
              </a:spcBef>
              <a:buClr>
                <a:srgbClr val="97C461"/>
              </a:buClr>
              <a:buSzPct val="60000"/>
            </a:pPr>
            <a:r>
              <a:rPr lang="en-US" dirty="0" smtClean="0">
                <a:solidFill>
                  <a:prstClr val="black"/>
                </a:solidFill>
              </a:rPr>
              <a:t>Q: I am adding on to a mortality area, how do I enter that </a:t>
            </a:r>
          </a:p>
          <a:p>
            <a:pPr marL="276225" lvl="0" indent="-276225">
              <a:spcBef>
                <a:spcPts val="300"/>
              </a:spcBef>
              <a:buClr>
                <a:srgbClr val="97C461"/>
              </a:buClr>
              <a:buSzPct val="60000"/>
            </a:pPr>
            <a:r>
              <a:rPr lang="en-US" dirty="0">
                <a:solidFill>
                  <a:prstClr val="black"/>
                </a:solidFill>
              </a:rPr>
              <a:t>	A: If the addition plus existing </a:t>
            </a:r>
            <a:r>
              <a:rPr lang="en-US" dirty="0" smtClean="0">
                <a:solidFill>
                  <a:prstClr val="black"/>
                </a:solidFill>
              </a:rPr>
              <a:t>will </a:t>
            </a:r>
            <a:r>
              <a:rPr lang="en-US" dirty="0">
                <a:solidFill>
                  <a:prstClr val="black"/>
                </a:solidFill>
              </a:rPr>
              <a:t>managed as one large </a:t>
            </a:r>
            <a:r>
              <a:rPr lang="en-US" dirty="0" smtClean="0">
                <a:solidFill>
                  <a:prstClr val="black"/>
                </a:solidFill>
              </a:rPr>
              <a:t>area… </a:t>
            </a:r>
            <a:endParaRPr lang="en-US" dirty="0">
              <a:solidFill>
                <a:prstClr val="black"/>
              </a:solidFill>
            </a:endParaRPr>
          </a:p>
          <a:p>
            <a:pPr lvl="2" indent="-228600">
              <a:buClr>
                <a:srgbClr val="97C461"/>
              </a:buClr>
              <a:buSzPct val="75000"/>
              <a:buFont typeface="Wingdings"/>
              <a:buChar char=""/>
            </a:pPr>
            <a:r>
              <a:rPr lang="en-US" sz="1400" dirty="0">
                <a:solidFill>
                  <a:prstClr val="black"/>
                </a:solidFill>
              </a:rPr>
              <a:t>Change the status of the existing </a:t>
            </a:r>
            <a:r>
              <a:rPr lang="en-US" sz="1400" dirty="0" smtClean="0">
                <a:solidFill>
                  <a:prstClr val="black"/>
                </a:solidFill>
              </a:rPr>
              <a:t>mortality storage area </a:t>
            </a:r>
            <a:r>
              <a:rPr lang="en-US" sz="1400" dirty="0">
                <a:solidFill>
                  <a:prstClr val="black"/>
                </a:solidFill>
              </a:rPr>
              <a:t>to </a:t>
            </a:r>
            <a:r>
              <a:rPr lang="en-US" sz="1400" i="1" dirty="0">
                <a:solidFill>
                  <a:prstClr val="black"/>
                </a:solidFill>
              </a:rPr>
              <a:t>Proposed</a:t>
            </a:r>
            <a:r>
              <a:rPr lang="en-US" sz="1400" dirty="0">
                <a:solidFill>
                  <a:prstClr val="black"/>
                </a:solidFill>
              </a:rPr>
              <a:t> and indicate the new overall </a:t>
            </a:r>
            <a:r>
              <a:rPr lang="en-US" sz="1400" dirty="0" smtClean="0">
                <a:solidFill>
                  <a:prstClr val="black"/>
                </a:solidFill>
              </a:rPr>
              <a:t>(existing </a:t>
            </a:r>
            <a:r>
              <a:rPr lang="en-US" sz="1400" dirty="0">
                <a:solidFill>
                  <a:prstClr val="black"/>
                </a:solidFill>
              </a:rPr>
              <a:t>+ addition) dimensions. </a:t>
            </a:r>
          </a:p>
          <a:p>
            <a:pPr marL="517525" lvl="0">
              <a:buClr>
                <a:srgbClr val="97C461"/>
              </a:buClr>
              <a:buSzPct val="60000"/>
            </a:pPr>
            <a:r>
              <a:rPr lang="en-US" dirty="0">
                <a:solidFill>
                  <a:prstClr val="black"/>
                </a:solidFill>
              </a:rPr>
              <a:t>If the </a:t>
            </a:r>
            <a:r>
              <a:rPr lang="en-US" dirty="0" smtClean="0">
                <a:solidFill>
                  <a:prstClr val="black"/>
                </a:solidFill>
              </a:rPr>
              <a:t>addition is </a:t>
            </a:r>
            <a:r>
              <a:rPr lang="en-US" dirty="0">
                <a:solidFill>
                  <a:prstClr val="black"/>
                </a:solidFill>
              </a:rPr>
              <a:t>managed as a “separate” </a:t>
            </a:r>
            <a:r>
              <a:rPr lang="en-US" dirty="0" smtClean="0">
                <a:solidFill>
                  <a:prstClr val="black"/>
                </a:solidFill>
              </a:rPr>
              <a:t>area </a:t>
            </a:r>
            <a:r>
              <a:rPr lang="en-US" dirty="0">
                <a:solidFill>
                  <a:prstClr val="black"/>
                </a:solidFill>
              </a:rPr>
              <a:t>…</a:t>
            </a:r>
          </a:p>
          <a:p>
            <a:pPr lvl="2" indent="-228600">
              <a:buClr>
                <a:srgbClr val="97C461"/>
              </a:buClr>
              <a:buSzPct val="75000"/>
              <a:buFont typeface="Wingdings"/>
              <a:buChar char=""/>
            </a:pPr>
            <a:r>
              <a:rPr lang="en-US" sz="1400" dirty="0">
                <a:solidFill>
                  <a:prstClr val="black"/>
                </a:solidFill>
              </a:rPr>
              <a:t>List the addition as a </a:t>
            </a:r>
            <a:r>
              <a:rPr lang="en-US" sz="1400" i="1" dirty="0">
                <a:solidFill>
                  <a:prstClr val="black"/>
                </a:solidFill>
              </a:rPr>
              <a:t>New</a:t>
            </a:r>
            <a:r>
              <a:rPr lang="en-US" sz="1400" dirty="0">
                <a:solidFill>
                  <a:prstClr val="black"/>
                </a:solidFill>
              </a:rPr>
              <a:t> </a:t>
            </a:r>
            <a:r>
              <a:rPr lang="en-US" sz="1400" dirty="0" smtClean="0">
                <a:solidFill>
                  <a:prstClr val="black"/>
                </a:solidFill>
              </a:rPr>
              <a:t>mortality area. </a:t>
            </a:r>
            <a:endParaRPr lang="en-US" sz="1400" dirty="0">
              <a:solidFill>
                <a:prstClr val="black"/>
              </a:solidFill>
            </a:endParaRPr>
          </a:p>
          <a:p>
            <a:pPr marL="276225" lvl="0" indent="-276225">
              <a:spcBef>
                <a:spcPts val="700"/>
              </a:spcBef>
              <a:buClr>
                <a:srgbClr val="97C461"/>
              </a:buClr>
              <a:buSzPct val="60000"/>
            </a:pPr>
            <a:r>
              <a:rPr lang="en-US" dirty="0">
                <a:solidFill>
                  <a:prstClr val="black"/>
                </a:solidFill>
              </a:rPr>
              <a:t>Q: I have a </a:t>
            </a:r>
            <a:r>
              <a:rPr lang="en-US" dirty="0" smtClean="0">
                <a:solidFill>
                  <a:prstClr val="black"/>
                </a:solidFill>
              </a:rPr>
              <a:t>mortality management area </a:t>
            </a:r>
            <a:r>
              <a:rPr lang="en-US" dirty="0">
                <a:solidFill>
                  <a:prstClr val="black"/>
                </a:solidFill>
              </a:rPr>
              <a:t>that was permitted but I have not yet started construction, what should I select for status</a:t>
            </a:r>
          </a:p>
          <a:p>
            <a:pPr marL="276225" lvl="0" indent="-276225">
              <a:buClr>
                <a:srgbClr val="97C461"/>
              </a:buClr>
              <a:buSzPct val="60000"/>
            </a:pPr>
            <a:r>
              <a:rPr lang="en-US" dirty="0">
                <a:solidFill>
                  <a:prstClr val="black"/>
                </a:solidFill>
              </a:rPr>
              <a:t>	A: List this </a:t>
            </a:r>
            <a:r>
              <a:rPr lang="en-US" dirty="0" smtClean="0">
                <a:solidFill>
                  <a:prstClr val="black"/>
                </a:solidFill>
              </a:rPr>
              <a:t>mortality area </a:t>
            </a:r>
            <a:r>
              <a:rPr lang="en-US" dirty="0">
                <a:solidFill>
                  <a:prstClr val="black"/>
                </a:solidFill>
              </a:rPr>
              <a:t>as </a:t>
            </a:r>
            <a:r>
              <a:rPr lang="en-US" i="1" dirty="0">
                <a:solidFill>
                  <a:prstClr val="black"/>
                </a:solidFill>
              </a:rPr>
              <a:t>Under </a:t>
            </a:r>
            <a:r>
              <a:rPr lang="en-US" i="1" dirty="0" smtClean="0">
                <a:solidFill>
                  <a:prstClr val="black"/>
                </a:solidFill>
              </a:rPr>
              <a:t>Construction</a:t>
            </a:r>
            <a:r>
              <a:rPr lang="en-US" dirty="0" smtClean="0">
                <a:solidFill>
                  <a:prstClr val="black"/>
                </a:solidFill>
              </a:rPr>
              <a:t> </a:t>
            </a:r>
            <a:endParaRPr lang="en-US" dirty="0">
              <a:solidFill>
                <a:prstClr val="black"/>
              </a:solidFill>
            </a:endParaRPr>
          </a:p>
          <a:p>
            <a:pPr marL="276225" lvl="0" indent="-276225">
              <a:spcBef>
                <a:spcPts val="700"/>
              </a:spcBef>
              <a:buClr>
                <a:srgbClr val="97C461"/>
              </a:buClr>
              <a:buSzPct val="60000"/>
            </a:pPr>
            <a:r>
              <a:rPr lang="en-US" dirty="0">
                <a:solidFill>
                  <a:prstClr val="black"/>
                </a:solidFill>
              </a:rPr>
              <a:t>Q: I have closed a </a:t>
            </a:r>
            <a:r>
              <a:rPr lang="en-US" dirty="0" smtClean="0">
                <a:solidFill>
                  <a:prstClr val="black"/>
                </a:solidFill>
              </a:rPr>
              <a:t>mortality compost area, </a:t>
            </a:r>
            <a:r>
              <a:rPr lang="en-US" dirty="0">
                <a:solidFill>
                  <a:prstClr val="black"/>
                </a:solidFill>
              </a:rPr>
              <a:t>what should I select for status</a:t>
            </a:r>
          </a:p>
          <a:p>
            <a:pPr marL="276225" lvl="0" indent="-276225">
              <a:buClr>
                <a:srgbClr val="97C461"/>
              </a:buClr>
              <a:buSzPct val="60000"/>
            </a:pPr>
            <a:r>
              <a:rPr lang="en-US" dirty="0">
                <a:solidFill>
                  <a:prstClr val="black"/>
                </a:solidFill>
              </a:rPr>
              <a:t>	A: </a:t>
            </a:r>
            <a:r>
              <a:rPr lang="en-US" dirty="0" smtClean="0">
                <a:solidFill>
                  <a:prstClr val="black"/>
                </a:solidFill>
              </a:rPr>
              <a:t>Use status of </a:t>
            </a:r>
            <a:r>
              <a:rPr lang="en-US" i="1" dirty="0" smtClean="0">
                <a:solidFill>
                  <a:prstClr val="black"/>
                </a:solidFill>
              </a:rPr>
              <a:t>To </a:t>
            </a:r>
            <a:r>
              <a:rPr lang="en-US" i="1" dirty="0">
                <a:solidFill>
                  <a:prstClr val="black"/>
                </a:solidFill>
              </a:rPr>
              <a:t>Be Eliminated </a:t>
            </a:r>
            <a:r>
              <a:rPr lang="en-US" sz="1400" i="1" dirty="0">
                <a:solidFill>
                  <a:prstClr val="black"/>
                </a:solidFill>
              </a:rPr>
              <a:t>(</a:t>
            </a:r>
            <a:r>
              <a:rPr lang="en-US" sz="1400" dirty="0">
                <a:solidFill>
                  <a:prstClr val="black"/>
                </a:solidFill>
              </a:rPr>
              <a:t>even though it has already been closed</a:t>
            </a:r>
            <a:r>
              <a:rPr lang="en-US" sz="1400" dirty="0" smtClean="0">
                <a:solidFill>
                  <a:prstClr val="black"/>
                </a:solidFill>
              </a:rPr>
              <a:t>)</a:t>
            </a:r>
            <a:r>
              <a:rPr lang="en-US" dirty="0" smtClean="0">
                <a:solidFill>
                  <a:prstClr val="black"/>
                </a:solidFill>
              </a:rPr>
              <a:t> </a:t>
            </a:r>
            <a:endParaRPr lang="en-US" dirty="0">
              <a:solidFill>
                <a:prstClr val="black"/>
              </a:solidFill>
            </a:endParaRPr>
          </a:p>
        </p:txBody>
      </p:sp>
      <p:sp>
        <p:nvSpPr>
          <p:cNvPr id="38" name="Structure Info"/>
          <p:cNvSpPr/>
          <p:nvPr/>
        </p:nvSpPr>
        <p:spPr>
          <a:xfrm>
            <a:off x="1695090" y="3722872"/>
            <a:ext cx="5183038" cy="1016810"/>
          </a:xfrm>
          <a:prstGeom prst="wedgeRoundRectCallout">
            <a:avLst>
              <a:gd name="adj1" fmla="val -43532"/>
              <a:gd name="adj2" fmla="val 16616"/>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Structure Name</a:t>
            </a:r>
          </a:p>
          <a:p>
            <a:r>
              <a:rPr lang="en-US" dirty="0" smtClean="0">
                <a:solidFill>
                  <a:schemeClr val="tx1"/>
                </a:solidFill>
              </a:rPr>
              <a:t>Enter the common name for the mortality area</a:t>
            </a:r>
          </a:p>
          <a:p>
            <a:r>
              <a:rPr lang="en-US" dirty="0" smtClean="0">
                <a:solidFill>
                  <a:schemeClr val="tx1"/>
                </a:solidFill>
              </a:rPr>
              <a:t>It must be unique from other structures at the facility</a:t>
            </a:r>
          </a:p>
        </p:txBody>
      </p:sp>
      <p:sp>
        <p:nvSpPr>
          <p:cNvPr id="35" name="Dimensions INfo"/>
          <p:cNvSpPr/>
          <p:nvPr/>
        </p:nvSpPr>
        <p:spPr>
          <a:xfrm>
            <a:off x="2840315" y="4397175"/>
            <a:ext cx="5769675" cy="1872411"/>
          </a:xfrm>
          <a:prstGeom prst="wedgeRoundRectCallout">
            <a:avLst>
              <a:gd name="adj1" fmla="val 13502"/>
              <a:gd name="adj2" fmla="val 14907"/>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Length, Width, &amp; Surface Area</a:t>
            </a:r>
          </a:p>
          <a:p>
            <a:pPr marL="276225" lvl="0" indent="-276225">
              <a:spcBef>
                <a:spcPts val="700"/>
              </a:spcBef>
              <a:buClr>
                <a:srgbClr val="97C461"/>
              </a:buClr>
              <a:buSzPct val="60000"/>
            </a:pPr>
            <a:r>
              <a:rPr lang="en-US" dirty="0">
                <a:solidFill>
                  <a:prstClr val="black"/>
                </a:solidFill>
              </a:rPr>
              <a:t>Q: I have </a:t>
            </a:r>
            <a:r>
              <a:rPr lang="en-US" dirty="0" smtClean="0">
                <a:solidFill>
                  <a:prstClr val="black"/>
                </a:solidFill>
              </a:rPr>
              <a:t>an irregular shaped structure how do I enter the information</a:t>
            </a:r>
            <a:endParaRPr lang="en-US" dirty="0">
              <a:solidFill>
                <a:prstClr val="black"/>
              </a:solidFill>
            </a:endParaRPr>
          </a:p>
          <a:p>
            <a:pPr marL="519113" lvl="0" indent="-228600">
              <a:spcBef>
                <a:spcPts val="700"/>
              </a:spcBef>
              <a:buClr>
                <a:srgbClr val="97C461"/>
              </a:buClr>
              <a:buSzPct val="60000"/>
            </a:pPr>
            <a:r>
              <a:rPr lang="en-US" dirty="0" smtClean="0">
                <a:solidFill>
                  <a:prstClr val="black"/>
                </a:solidFill>
              </a:rPr>
              <a:t>A: </a:t>
            </a:r>
            <a:r>
              <a:rPr lang="en-US" dirty="0">
                <a:solidFill>
                  <a:schemeClr val="tx1"/>
                </a:solidFill>
              </a:rPr>
              <a:t>Enter the largest length and width in feet AND the surface area in square feet</a:t>
            </a:r>
          </a:p>
        </p:txBody>
      </p:sp>
      <p:grpSp>
        <p:nvGrpSpPr>
          <p:cNvPr id="18" name="Group 17"/>
          <p:cNvGrpSpPr/>
          <p:nvPr/>
        </p:nvGrpSpPr>
        <p:grpSpPr>
          <a:xfrm>
            <a:off x="8403178" y="211923"/>
            <a:ext cx="369693" cy="365760"/>
            <a:chOff x="8403178" y="211923"/>
            <a:chExt cx="369693" cy="365760"/>
          </a:xfrm>
        </p:grpSpPr>
        <p:sp>
          <p:nvSpPr>
            <p:cNvPr id="19" name="Rectangle 18"/>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Home 19">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3263957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34" fill="hold" display="0">
                  <p:stCondLst>
                    <p:cond delay="indefinite"/>
                  </p:stCondLst>
                  <p:endCondLst>
                    <p:cond evt="onStopAudio" delay="0">
                      <p:tgtEl>
                        <p:sldTgt/>
                      </p:tgtEl>
                    </p:cond>
                  </p:endCondLst>
                </p:cTn>
                <p:tgtEl>
                  <p:spTgt spid="3"/>
                </p:tgtEl>
              </p:cMediaNode>
            </p:audio>
          </p:childTnLst>
        </p:cTn>
      </p:par>
    </p:tnLst>
    <p:bldLst>
      <p:bldP spid="31" grpId="0" animBg="1"/>
      <p:bldP spid="31" grpId="1" animBg="1"/>
      <p:bldP spid="38" grpId="0" animBg="1"/>
      <p:bldP spid="38" grpId="1" animBg="1"/>
      <p:bldP spid="35" grpId="0" animBg="1"/>
      <p:bldP spid="3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up an </a:t>
            </a:r>
            <a:r>
              <a:rPr lang="en-US" dirty="0" smtClean="0"/>
              <a:t>account </a:t>
            </a:r>
            <a:r>
              <a:rPr lang="en-US" sz="2400" dirty="0" smtClean="0"/>
              <a:t>(continued)</a:t>
            </a:r>
            <a:endParaRPr lang="en-US" dirty="0"/>
          </a:p>
        </p:txBody>
      </p:sp>
      <p:sp>
        <p:nvSpPr>
          <p:cNvPr id="3" name="Content Placeholder 2"/>
          <p:cNvSpPr>
            <a:spLocks noGrp="1"/>
          </p:cNvSpPr>
          <p:nvPr>
            <p:ph sz="quarter" idx="1"/>
          </p:nvPr>
        </p:nvSpPr>
        <p:spPr/>
        <p:txBody>
          <a:bodyPr/>
          <a:lstStyle/>
          <a:p>
            <a:r>
              <a:rPr lang="en-US" dirty="0" smtClean="0"/>
              <a:t>You will receive a verification email </a:t>
            </a:r>
            <a:r>
              <a:rPr lang="en-US" sz="1800" dirty="0" smtClean="0"/>
              <a:t>(example below)</a:t>
            </a:r>
            <a:endParaRPr lang="en-US" dirty="0" smtClean="0"/>
          </a:p>
          <a:p>
            <a:pPr lvl="1"/>
            <a:r>
              <a:rPr lang="en-US" dirty="0" smtClean="0"/>
              <a:t>Click the verification link to complete account setup</a:t>
            </a:r>
          </a:p>
        </p:txBody>
      </p:sp>
      <p:grpSp>
        <p:nvGrpSpPr>
          <p:cNvPr id="9" name="Group 8"/>
          <p:cNvGrpSpPr/>
          <p:nvPr/>
        </p:nvGrpSpPr>
        <p:grpSpPr>
          <a:xfrm>
            <a:off x="992001" y="2816905"/>
            <a:ext cx="7394693" cy="3279095"/>
            <a:chOff x="951566" y="2816905"/>
            <a:chExt cx="7394693" cy="3279095"/>
          </a:xfrm>
        </p:grpSpPr>
        <p:pic>
          <p:nvPicPr>
            <p:cNvPr id="4" name="Picture 3"/>
            <p:cNvPicPr>
              <a:picLocks noChangeAspect="1"/>
            </p:cNvPicPr>
            <p:nvPr/>
          </p:nvPicPr>
          <p:blipFill>
            <a:blip r:embed="rId5"/>
            <a:stretch>
              <a:fillRect/>
            </a:stretch>
          </p:blipFill>
          <p:spPr>
            <a:xfrm>
              <a:off x="951566" y="2816905"/>
              <a:ext cx="7394693" cy="3279095"/>
            </a:xfrm>
            <a:prstGeom prst="rect">
              <a:avLst/>
            </a:prstGeom>
            <a:ln>
              <a:solidFill>
                <a:schemeClr val="bg1">
                  <a:lumMod val="75000"/>
                </a:schemeClr>
              </a:solidFill>
            </a:ln>
          </p:spPr>
        </p:pic>
        <p:sp>
          <p:nvSpPr>
            <p:cNvPr id="6" name="Rectangle 5"/>
            <p:cNvSpPr/>
            <p:nvPr/>
          </p:nvSpPr>
          <p:spPr>
            <a:xfrm>
              <a:off x="1912885" y="3730658"/>
              <a:ext cx="1114095" cy="165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Example</a:t>
              </a:r>
              <a:endParaRPr lang="en-US" sz="1200" dirty="0">
                <a:solidFill>
                  <a:schemeClr val="tx1"/>
                </a:solidFill>
              </a:endParaRPr>
            </a:p>
          </p:txBody>
        </p:sp>
      </p:grpSp>
      <p:sp>
        <p:nvSpPr>
          <p:cNvPr id="10" name="Up Arrow 9"/>
          <p:cNvSpPr/>
          <p:nvPr/>
        </p:nvSpPr>
        <p:spPr>
          <a:xfrm rot="5400000">
            <a:off x="650414" y="4204205"/>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53068" y="2873490"/>
            <a:ext cx="1114095" cy="165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Feedlot DEMO</a:t>
            </a:r>
            <a:endParaRPr lang="en-US" sz="1200" dirty="0">
              <a:solidFill>
                <a:schemeClr val="tx1"/>
              </a:solidFill>
            </a:endParaRPr>
          </a:p>
        </p:txBody>
      </p:sp>
      <p:sp>
        <p:nvSpPr>
          <p:cNvPr id="12" name="Rectangle 11"/>
          <p:cNvSpPr/>
          <p:nvPr/>
        </p:nvSpPr>
        <p:spPr>
          <a:xfrm>
            <a:off x="2193407" y="3921484"/>
            <a:ext cx="2247856" cy="184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u="sng" dirty="0" smtClean="0">
                <a:solidFill>
                  <a:schemeClr val="accent4">
                    <a:lumMod val="75000"/>
                    <a:lumOff val="25000"/>
                  </a:schemeClr>
                </a:solidFill>
              </a:rPr>
              <a:t>Feedlot.DEMO@email.com</a:t>
            </a:r>
            <a:endParaRPr lang="en-US" sz="1200" u="sng" dirty="0">
              <a:solidFill>
                <a:schemeClr val="accent4">
                  <a:lumMod val="75000"/>
                  <a:lumOff val="25000"/>
                </a:schemeClr>
              </a:solidFill>
            </a:endParaRPr>
          </a:p>
        </p:txBody>
      </p:sp>
      <p:pic>
        <p:nvPicPr>
          <p:cNvPr id="7" name="Media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186414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the mortality area</a:t>
            </a:r>
            <a:endParaRPr lang="en-US" dirty="0"/>
          </a:p>
        </p:txBody>
      </p:sp>
      <p:sp>
        <p:nvSpPr>
          <p:cNvPr id="3" name="Content Placeholder 2"/>
          <p:cNvSpPr>
            <a:spLocks noGrp="1"/>
          </p:cNvSpPr>
          <p:nvPr>
            <p:ph sz="quarter" idx="1"/>
          </p:nvPr>
        </p:nvSpPr>
        <p:spPr>
          <a:xfrm>
            <a:off x="609600" y="1583997"/>
            <a:ext cx="8153400" cy="1616402"/>
          </a:xfrm>
        </p:spPr>
        <p:txBody>
          <a:bodyPr>
            <a:normAutofit fontScale="70000" lnSpcReduction="20000"/>
          </a:bodyPr>
          <a:lstStyle/>
          <a:p>
            <a:r>
              <a:rPr lang="en-US" dirty="0"/>
              <a:t>Use the Map to </a:t>
            </a:r>
            <a:r>
              <a:rPr lang="en-US" dirty="0" smtClean="0"/>
              <a:t>identify the location of each mortality compost area</a:t>
            </a:r>
            <a:endParaRPr lang="en-US" dirty="0"/>
          </a:p>
          <a:p>
            <a:pPr marL="569913" lvl="1" indent="-225425">
              <a:buFont typeface="+mj-lt"/>
              <a:buAutoNum type="arabicPeriod"/>
            </a:pPr>
            <a:r>
              <a:rPr lang="en-US" dirty="0"/>
              <a:t>Zoom in or out and drag across the map to locate </a:t>
            </a:r>
            <a:r>
              <a:rPr lang="en-US" dirty="0" smtClean="0"/>
              <a:t>the mortality compost area.</a:t>
            </a:r>
            <a:endParaRPr lang="en-US" dirty="0"/>
          </a:p>
          <a:p>
            <a:pPr marL="569913" lvl="1" indent="-225425">
              <a:buFont typeface="+mj-lt"/>
              <a:buAutoNum type="arabicPeriod"/>
            </a:pPr>
            <a:r>
              <a:rPr lang="en-US" dirty="0"/>
              <a:t>Click a point in the </a:t>
            </a:r>
            <a:r>
              <a:rPr lang="en-US" u="sng" dirty="0"/>
              <a:t>center of </a:t>
            </a:r>
            <a:r>
              <a:rPr lang="en-US" u="sng" dirty="0" smtClean="0"/>
              <a:t>the mortality compost area</a:t>
            </a:r>
            <a:r>
              <a:rPr lang="en-US" dirty="0" smtClean="0"/>
              <a:t>.</a:t>
            </a:r>
            <a:endParaRPr lang="en-US" dirty="0"/>
          </a:p>
          <a:p>
            <a:pPr marL="569913" lvl="1" indent="-225425">
              <a:buFont typeface="+mj-lt"/>
              <a:buAutoNum type="arabicPeriod"/>
            </a:pPr>
            <a:r>
              <a:rPr lang="en-US" dirty="0"/>
              <a:t>When a dot appears, click on the save icon below the map. </a:t>
            </a:r>
          </a:p>
          <a:p>
            <a:r>
              <a:rPr lang="en-US" dirty="0"/>
              <a:t>You do not need to do anything with the </a:t>
            </a:r>
            <a:r>
              <a:rPr lang="en-US" dirty="0" smtClean="0"/>
              <a:t>coordinates box</a:t>
            </a:r>
            <a:endParaRPr lang="en-US" dirty="0"/>
          </a:p>
        </p:txBody>
      </p:sp>
      <p:pic>
        <p:nvPicPr>
          <p:cNvPr id="5" name="Content Placeholder 4"/>
          <p:cNvPicPr>
            <a:picLocks noGrp="1" noChangeAspect="1"/>
          </p:cNvPicPr>
          <p:nvPr>
            <p:ph sz="quarter" idx="2"/>
          </p:nvPr>
        </p:nvPicPr>
        <p:blipFill>
          <a:blip r:embed="rId5"/>
          <a:stretch>
            <a:fillRect/>
          </a:stretch>
        </p:blipFill>
        <p:spPr>
          <a:xfrm>
            <a:off x="566496" y="3355705"/>
            <a:ext cx="8196504" cy="2941577"/>
          </a:xfrm>
          <a:prstGeom prst="rect">
            <a:avLst/>
          </a:prstGeom>
        </p:spPr>
      </p:pic>
      <p:sp>
        <p:nvSpPr>
          <p:cNvPr id="6" name="Up Arrow 5"/>
          <p:cNvSpPr/>
          <p:nvPr/>
        </p:nvSpPr>
        <p:spPr>
          <a:xfrm rot="16200000">
            <a:off x="5513189" y="5852000"/>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8403178" y="211923"/>
            <a:ext cx="369693" cy="365760"/>
            <a:chOff x="8403178" y="211923"/>
            <a:chExt cx="369693" cy="365760"/>
          </a:xfrm>
        </p:grpSpPr>
        <p:sp>
          <p:nvSpPr>
            <p:cNvPr id="10" name="Rectangle 9"/>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Home 10">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
        <p:nvSpPr>
          <p:cNvPr id="12" name="Cross 11"/>
          <p:cNvSpPr/>
          <p:nvPr/>
        </p:nvSpPr>
        <p:spPr>
          <a:xfrm rot="2700000">
            <a:off x="925936" y="3226292"/>
            <a:ext cx="3200400" cy="3200400"/>
          </a:xfrm>
          <a:prstGeom prst="plus">
            <a:avLst>
              <a:gd name="adj" fmla="val 44378"/>
            </a:avLst>
          </a:prstGeom>
          <a:solidFill>
            <a:schemeClr val="bg2">
              <a:lumMod val="75000"/>
              <a:alpha val="5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68749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Air emissions plan</a:t>
            </a:r>
            <a:endParaRPr lang="en-US" sz="2700" dirty="0"/>
          </a:p>
        </p:txBody>
      </p:sp>
      <p:sp>
        <p:nvSpPr>
          <p:cNvPr id="3" name="Content Placeholder 2"/>
          <p:cNvSpPr>
            <a:spLocks noGrp="1"/>
          </p:cNvSpPr>
          <p:nvPr>
            <p:ph sz="quarter" idx="1"/>
          </p:nvPr>
        </p:nvSpPr>
        <p:spPr/>
        <p:txBody>
          <a:bodyPr>
            <a:normAutofit fontScale="92500" lnSpcReduction="10000"/>
          </a:bodyPr>
          <a:lstStyle/>
          <a:p>
            <a:r>
              <a:rPr lang="en-US" dirty="0" smtClean="0"/>
              <a:t>Required for every NPDES and SDS permit application</a:t>
            </a:r>
          </a:p>
          <a:p>
            <a:pPr lvl="1"/>
            <a:r>
              <a:rPr lang="en-US" dirty="0" smtClean="0"/>
              <a:t>Read the information on the screen</a:t>
            </a:r>
          </a:p>
          <a:p>
            <a:pPr lvl="2"/>
            <a:r>
              <a:rPr lang="en-US" dirty="0"/>
              <a:t>Minimum requirements of an approvable air emissions plan</a:t>
            </a:r>
          </a:p>
          <a:p>
            <a:pPr lvl="2"/>
            <a:r>
              <a:rPr lang="en-US" dirty="0"/>
              <a:t>Can “add more” to the plan via an attached document</a:t>
            </a:r>
          </a:p>
          <a:p>
            <a:pPr lvl="1"/>
            <a:r>
              <a:rPr lang="en-US" dirty="0" smtClean="0"/>
              <a:t>Check the box at the top of the screen</a:t>
            </a:r>
          </a:p>
          <a:p>
            <a:pPr marL="685800" lvl="2" indent="0">
              <a:buNone/>
            </a:pPr>
            <a:endParaRPr lang="en-US" dirty="0" smtClean="0"/>
          </a:p>
        </p:txBody>
      </p:sp>
      <p:pic>
        <p:nvPicPr>
          <p:cNvPr id="7" name="Content Placeholder 6"/>
          <p:cNvPicPr>
            <a:picLocks noGrp="1" noChangeAspect="1"/>
          </p:cNvPicPr>
          <p:nvPr>
            <p:ph sz="quarter" idx="2"/>
          </p:nvPr>
        </p:nvPicPr>
        <p:blipFill>
          <a:blip r:embed="rId5"/>
          <a:stretch>
            <a:fillRect/>
          </a:stretch>
        </p:blipFill>
        <p:spPr>
          <a:xfrm>
            <a:off x="726634" y="4362150"/>
            <a:ext cx="7611537" cy="419158"/>
          </a:xfrm>
          <a:prstGeom prst="rect">
            <a:avLst/>
          </a:prstGeom>
          <a:effectLst>
            <a:outerShdw blurRad="50800" dist="38100" dir="5400000" algn="t" rotWithShape="0">
              <a:prstClr val="black">
                <a:alpha val="40000"/>
              </a:prstClr>
            </a:outerShdw>
          </a:effectLst>
        </p:spPr>
      </p:pic>
      <p:sp>
        <p:nvSpPr>
          <p:cNvPr id="8" name="Up Arrow 7"/>
          <p:cNvSpPr/>
          <p:nvPr/>
        </p:nvSpPr>
        <p:spPr>
          <a:xfrm rot="8100000">
            <a:off x="595255" y="4119983"/>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8403178" y="211923"/>
            <a:ext cx="369693" cy="365760"/>
            <a:chOff x="8403178" y="211923"/>
            <a:chExt cx="369693" cy="365760"/>
          </a:xfrm>
        </p:grpSpPr>
        <p:sp>
          <p:nvSpPr>
            <p:cNvPr id="10" name="Rectangle 9"/>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Home 10">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241157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Sensitive areas</a:t>
            </a:r>
            <a:endParaRPr lang="en-US" sz="2700" dirty="0"/>
          </a:p>
        </p:txBody>
      </p:sp>
      <p:sp>
        <p:nvSpPr>
          <p:cNvPr id="3" name="Content Placeholder 2"/>
          <p:cNvSpPr>
            <a:spLocks noGrp="1"/>
          </p:cNvSpPr>
          <p:nvPr>
            <p:ph sz="quarter" idx="1"/>
          </p:nvPr>
        </p:nvSpPr>
        <p:spPr>
          <a:xfrm>
            <a:off x="609600" y="1640842"/>
            <a:ext cx="8153400" cy="627905"/>
          </a:xfrm>
        </p:spPr>
        <p:txBody>
          <a:bodyPr>
            <a:normAutofit/>
          </a:bodyPr>
          <a:lstStyle/>
          <a:p>
            <a:r>
              <a:rPr lang="en-US" dirty="0" smtClean="0"/>
              <a:t>Answer the yes/no questions</a:t>
            </a:r>
          </a:p>
        </p:txBody>
      </p:sp>
      <p:sp>
        <p:nvSpPr>
          <p:cNvPr id="4" name="Content Placeholder 3"/>
          <p:cNvSpPr>
            <a:spLocks noGrp="1"/>
          </p:cNvSpPr>
          <p:nvPr>
            <p:ph sz="quarter" idx="2"/>
          </p:nvPr>
        </p:nvSpPr>
        <p:spPr>
          <a:xfrm>
            <a:off x="609600" y="2406770"/>
            <a:ext cx="8121501" cy="3708694"/>
          </a:xfrm>
        </p:spPr>
        <p:txBody>
          <a:bodyPr>
            <a:normAutofit/>
          </a:bodyPr>
          <a:lstStyle/>
          <a:p>
            <a:pPr marL="0" indent="0">
              <a:buNone/>
            </a:pPr>
            <a:r>
              <a:rPr lang="en-US" sz="2400" dirty="0" smtClean="0"/>
              <a:t>FAQ - How is “</a:t>
            </a:r>
            <a:r>
              <a:rPr lang="en-US" sz="2400" dirty="0" err="1" smtClean="0"/>
              <a:t>shoreland</a:t>
            </a:r>
            <a:r>
              <a:rPr lang="en-US" sz="2400" dirty="0" smtClean="0"/>
              <a:t>” determined</a:t>
            </a:r>
          </a:p>
          <a:p>
            <a:pPr lvl="1"/>
            <a:r>
              <a:rPr lang="en-US" sz="2000" dirty="0" smtClean="0"/>
              <a:t>Each county designates the areas that are considered </a:t>
            </a:r>
            <a:r>
              <a:rPr lang="en-US" sz="2000" dirty="0" err="1" smtClean="0"/>
              <a:t>shoreland</a:t>
            </a:r>
            <a:r>
              <a:rPr lang="en-US" sz="2000" dirty="0" smtClean="0"/>
              <a:t> </a:t>
            </a:r>
          </a:p>
          <a:p>
            <a:pPr lvl="2"/>
            <a:r>
              <a:rPr lang="en-US" sz="1700" dirty="0" smtClean="0"/>
              <a:t>Check with your county</a:t>
            </a:r>
          </a:p>
          <a:p>
            <a:pPr lvl="2"/>
            <a:r>
              <a:rPr lang="en-US" sz="1800" dirty="0" smtClean="0"/>
              <a:t>Generally within 1,000 ft of a lake or</a:t>
            </a:r>
            <a:br>
              <a:rPr lang="en-US" sz="1800" dirty="0" smtClean="0"/>
            </a:br>
            <a:r>
              <a:rPr lang="en-US" sz="1800" dirty="0" smtClean="0"/>
              <a:t>within 300 ft of a river/stream</a:t>
            </a:r>
          </a:p>
        </p:txBody>
      </p:sp>
      <p:grpSp>
        <p:nvGrpSpPr>
          <p:cNvPr id="9" name="Group 8"/>
          <p:cNvGrpSpPr/>
          <p:nvPr/>
        </p:nvGrpSpPr>
        <p:grpSpPr>
          <a:xfrm>
            <a:off x="8403178" y="211923"/>
            <a:ext cx="369693" cy="365760"/>
            <a:chOff x="8403178" y="211923"/>
            <a:chExt cx="369693" cy="365760"/>
          </a:xfrm>
        </p:grpSpPr>
        <p:sp>
          <p:nvSpPr>
            <p:cNvPr id="10" name="Rectangle 9"/>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Home 10">
              <a:hlinkClick r:id="rId5"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Rev (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1879515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Environmental review</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Answer the yes/no questions</a:t>
            </a:r>
          </a:p>
          <a:p>
            <a:pPr lvl="1"/>
            <a:r>
              <a:rPr lang="en-US" dirty="0" smtClean="0"/>
              <a:t>More may appear based upon your answers</a:t>
            </a:r>
          </a:p>
          <a:p>
            <a:pPr lvl="2"/>
            <a:r>
              <a:rPr lang="en-US" dirty="0" smtClean="0"/>
              <a:t>You will have to answer all of them before you can advance</a:t>
            </a:r>
          </a:p>
          <a:p>
            <a:r>
              <a:rPr lang="en-US" dirty="0" smtClean="0"/>
              <a:t>If environmental review is required you will need to …</a:t>
            </a:r>
          </a:p>
          <a:p>
            <a:pPr lvl="1"/>
            <a:r>
              <a:rPr lang="en-US" dirty="0" smtClean="0"/>
              <a:t>Upload the environmental assessment worksheet (EAW)</a:t>
            </a:r>
          </a:p>
          <a:p>
            <a:pPr lvl="2"/>
            <a:r>
              <a:rPr lang="en-US" dirty="0" smtClean="0"/>
              <a:t>With supporting materials</a:t>
            </a:r>
          </a:p>
          <a:p>
            <a:pPr lvl="1"/>
            <a:r>
              <a:rPr lang="en-US" dirty="0" smtClean="0"/>
              <a:t>Pay the associated fee</a:t>
            </a:r>
          </a:p>
          <a:p>
            <a:pPr lvl="2"/>
            <a:r>
              <a:rPr lang="en-US" dirty="0" smtClean="0"/>
              <a:t>In addition to the permit fee</a:t>
            </a:r>
          </a:p>
          <a:p>
            <a:pPr lvl="1"/>
            <a:r>
              <a:rPr lang="en-US" dirty="0" smtClean="0"/>
              <a:t>Wait for the completion of the environmental review process before a permit can be issued</a:t>
            </a:r>
          </a:p>
          <a:p>
            <a:pPr lvl="2"/>
            <a:r>
              <a:rPr lang="en-US" dirty="0" smtClean="0"/>
              <a:t>Expect 4-6 months</a:t>
            </a:r>
          </a:p>
        </p:txBody>
      </p:sp>
      <p:grpSp>
        <p:nvGrpSpPr>
          <p:cNvPr id="12" name="Group 11"/>
          <p:cNvGrpSpPr/>
          <p:nvPr/>
        </p:nvGrpSpPr>
        <p:grpSpPr>
          <a:xfrm>
            <a:off x="8403178" y="211923"/>
            <a:ext cx="369693" cy="365760"/>
            <a:chOff x="8403178" y="211923"/>
            <a:chExt cx="369693" cy="365760"/>
          </a:xfrm>
        </p:grpSpPr>
        <p:sp>
          <p:nvSpPr>
            <p:cNvPr id="13" name="Rectangle 12"/>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Home 13">
              <a:hlinkClick r:id="rId5"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478624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Mandatory </a:t>
            </a:r>
            <a:r>
              <a:rPr lang="en-US" dirty="0"/>
              <a:t>e</a:t>
            </a:r>
            <a:r>
              <a:rPr lang="en-US" dirty="0" smtClean="0"/>
              <a:t>nvironmental review</a:t>
            </a:r>
            <a:endParaRPr lang="en-US" dirty="0"/>
          </a:p>
        </p:txBody>
      </p:sp>
      <p:sp>
        <p:nvSpPr>
          <p:cNvPr id="3" name="Content Placeholder 2"/>
          <p:cNvSpPr>
            <a:spLocks noGrp="1"/>
          </p:cNvSpPr>
          <p:nvPr>
            <p:ph sz="quarter" idx="1"/>
          </p:nvPr>
        </p:nvSpPr>
        <p:spPr>
          <a:xfrm>
            <a:off x="612648" y="1600200"/>
            <a:ext cx="8153400" cy="4737538"/>
          </a:xfrm>
        </p:spPr>
        <p:txBody>
          <a:bodyPr>
            <a:normAutofit fontScale="92500"/>
          </a:bodyPr>
          <a:lstStyle/>
          <a:p>
            <a:r>
              <a:rPr lang="en-US" dirty="0" smtClean="0"/>
              <a:t>Mandatory for any of the following situations</a:t>
            </a:r>
          </a:p>
          <a:p>
            <a:pPr marL="834390" lvl="1" indent="-514350">
              <a:buFont typeface="+mj-lt"/>
              <a:buAutoNum type="arabicPeriod"/>
            </a:pPr>
            <a:r>
              <a:rPr lang="en-US" dirty="0" smtClean="0"/>
              <a:t>Brand new site with 1,000 or more AU</a:t>
            </a:r>
          </a:p>
          <a:p>
            <a:pPr marL="834390" lvl="1" indent="-514350">
              <a:buFont typeface="+mj-lt"/>
              <a:buAutoNum type="arabicPeriod"/>
            </a:pPr>
            <a:r>
              <a:rPr lang="en-US" dirty="0" smtClean="0"/>
              <a:t>Existing site expands by 1,000 or more AU within a </a:t>
            </a:r>
            <a:br>
              <a:rPr lang="en-US" dirty="0" smtClean="0"/>
            </a:br>
            <a:r>
              <a:rPr lang="en-US" dirty="0" smtClean="0"/>
              <a:t>3 year period</a:t>
            </a:r>
          </a:p>
          <a:p>
            <a:pPr marL="834390" lvl="1" indent="-514350">
              <a:buFont typeface="+mj-lt"/>
              <a:buAutoNum type="arabicPeriod"/>
            </a:pPr>
            <a:r>
              <a:rPr lang="en-US" dirty="0" smtClean="0"/>
              <a:t>Commonly owned sites within the same geographic area expand by a cumulative total of 1,000 or more AU within a 3 year period</a:t>
            </a:r>
          </a:p>
          <a:p>
            <a:pPr marL="1508760" lvl="4" indent="-320040">
              <a:spcBef>
                <a:spcPts val="700"/>
              </a:spcBef>
              <a:buSzPct val="60000"/>
              <a:buFont typeface="Wingdings"/>
              <a:buChar char=""/>
            </a:pPr>
            <a:r>
              <a:rPr lang="en-US" sz="2300" b="1" u="sng" dirty="0" smtClean="0"/>
              <a:t>Generally</a:t>
            </a:r>
            <a:r>
              <a:rPr lang="en-US" sz="2300" dirty="0" smtClean="0"/>
              <a:t> geographic area is less than 6 miles</a:t>
            </a:r>
          </a:p>
          <a:p>
            <a:pPr marL="1783080" lvl="5" indent="-320040">
              <a:spcBef>
                <a:spcPts val="700"/>
              </a:spcBef>
              <a:buSzPct val="60000"/>
              <a:buFont typeface="Wingdings"/>
              <a:buChar char=""/>
            </a:pPr>
            <a:r>
              <a:rPr lang="en-US" sz="2100" dirty="0" smtClean="0"/>
              <a:t>Does not mean that all sites within 6 miles are in the same geographic area – case by case determination</a:t>
            </a:r>
          </a:p>
          <a:p>
            <a:pPr marL="862013" lvl="1" indent="-515938" defTabSz="966788">
              <a:lnSpc>
                <a:spcPct val="110000"/>
              </a:lnSpc>
              <a:spcBef>
                <a:spcPts val="1200"/>
              </a:spcBef>
              <a:buSzPct val="60000"/>
              <a:buNone/>
            </a:pPr>
            <a:r>
              <a:rPr lang="en-US" sz="1800" dirty="0" smtClean="0"/>
              <a:t>Note: Thresholds </a:t>
            </a:r>
            <a:r>
              <a:rPr lang="en-US" sz="1800" dirty="0"/>
              <a:t>drop to 500 AU if in a sensitive area: </a:t>
            </a:r>
            <a:r>
              <a:rPr lang="en-US" sz="1800" dirty="0" smtClean="0"/>
              <a:t>Shoreland</a:t>
            </a:r>
            <a:r>
              <a:rPr lang="en-US" sz="1800" dirty="0"/>
              <a:t>, floodplain, </a:t>
            </a:r>
            <a:r>
              <a:rPr lang="en-US" sz="1800" dirty="0" smtClean="0"/>
              <a:t/>
            </a:r>
            <a:br>
              <a:rPr lang="en-US" sz="1800" dirty="0" smtClean="0"/>
            </a:br>
            <a:r>
              <a:rPr lang="en-US" sz="1800" dirty="0" smtClean="0"/>
              <a:t>&lt;</a:t>
            </a:r>
            <a:r>
              <a:rPr lang="en-US" sz="1800" dirty="0"/>
              <a:t>1,000 ft to a karst feature, </a:t>
            </a:r>
            <a:r>
              <a:rPr lang="en-US" sz="1800" dirty="0" smtClean="0"/>
              <a:t>vulnerable </a:t>
            </a:r>
            <a:r>
              <a:rPr lang="en-US" sz="1800" dirty="0"/>
              <a:t>DWSMA’s, or wild/scenic river </a:t>
            </a:r>
            <a:r>
              <a:rPr lang="en-US" sz="1800" dirty="0" smtClean="0"/>
              <a:t>districts </a:t>
            </a:r>
            <a:endParaRPr lang="en-US" sz="1800" dirty="0"/>
          </a:p>
        </p:txBody>
      </p:sp>
      <p:grpSp>
        <p:nvGrpSpPr>
          <p:cNvPr id="5" name="Group 4"/>
          <p:cNvGrpSpPr/>
          <p:nvPr/>
        </p:nvGrpSpPr>
        <p:grpSpPr>
          <a:xfrm>
            <a:off x="8403178" y="211923"/>
            <a:ext cx="369693" cy="365760"/>
            <a:chOff x="8403178" y="211923"/>
            <a:chExt cx="369693" cy="365760"/>
          </a:xfrm>
        </p:grpSpPr>
        <p:sp>
          <p:nvSpPr>
            <p:cNvPr id="6" name="Rectangle 5"/>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Home 6">
              <a:hlinkClick r:id="rId5"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1908299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Facility monitoring</a:t>
            </a:r>
            <a:endParaRPr lang="en-US" dirty="0"/>
          </a:p>
        </p:txBody>
      </p:sp>
      <p:sp>
        <p:nvSpPr>
          <p:cNvPr id="3" name="Content Placeholder 2"/>
          <p:cNvSpPr>
            <a:spLocks noGrp="1"/>
          </p:cNvSpPr>
          <p:nvPr>
            <p:ph sz="quarter" idx="1"/>
          </p:nvPr>
        </p:nvSpPr>
        <p:spPr/>
        <p:txBody>
          <a:bodyPr>
            <a:normAutofit/>
          </a:bodyPr>
          <a:lstStyle/>
          <a:p>
            <a:r>
              <a:rPr lang="en-US" dirty="0" smtClean="0"/>
              <a:t>Answer the initial yes/no question</a:t>
            </a:r>
          </a:p>
          <a:p>
            <a:pPr lvl="1"/>
            <a:r>
              <a:rPr lang="en-US" dirty="0" smtClean="0"/>
              <a:t>Answer yes if you are required by the MPCA to perform monitoring of your facility </a:t>
            </a:r>
            <a:r>
              <a:rPr lang="en-US" sz="1800" dirty="0" smtClean="0"/>
              <a:t>(not very common)</a:t>
            </a:r>
            <a:endParaRPr lang="en-US" dirty="0" smtClean="0"/>
          </a:p>
          <a:p>
            <a:pPr lvl="2"/>
            <a:r>
              <a:rPr lang="en-US" dirty="0" smtClean="0"/>
              <a:t>Typically groundwater or tile line monitoring</a:t>
            </a:r>
          </a:p>
          <a:p>
            <a:pPr lvl="2"/>
            <a:r>
              <a:rPr lang="en-US" dirty="0" smtClean="0"/>
              <a:t>You will need to …</a:t>
            </a:r>
          </a:p>
          <a:p>
            <a:pPr lvl="3"/>
            <a:r>
              <a:rPr lang="en-US" dirty="0" smtClean="0"/>
              <a:t>Upload the facility monitoring plan (on attachments screen)</a:t>
            </a:r>
          </a:p>
          <a:p>
            <a:pPr lvl="3"/>
            <a:r>
              <a:rPr lang="en-US" dirty="0" smtClean="0"/>
              <a:t>Provide information about each monitoring location</a:t>
            </a:r>
          </a:p>
          <a:p>
            <a:r>
              <a:rPr lang="en-US" dirty="0" smtClean="0"/>
              <a:t>Enter </a:t>
            </a:r>
            <a:r>
              <a:rPr lang="en-US" dirty="0"/>
              <a:t>each </a:t>
            </a:r>
            <a:r>
              <a:rPr lang="en-US" dirty="0" smtClean="0"/>
              <a:t>monitoring location separately</a:t>
            </a:r>
            <a:endParaRPr lang="en-US" dirty="0"/>
          </a:p>
          <a:p>
            <a:r>
              <a:rPr lang="en-US" dirty="0"/>
              <a:t>Click the          button to add more </a:t>
            </a:r>
            <a:r>
              <a:rPr lang="en-US" dirty="0" smtClean="0"/>
              <a:t>locations</a:t>
            </a:r>
            <a:endParaRPr lang="en-US" dirty="0"/>
          </a:p>
        </p:txBody>
      </p:sp>
      <p:grpSp>
        <p:nvGrpSpPr>
          <p:cNvPr id="7" name="Group 6"/>
          <p:cNvGrpSpPr/>
          <p:nvPr/>
        </p:nvGrpSpPr>
        <p:grpSpPr>
          <a:xfrm>
            <a:off x="8403178" y="211923"/>
            <a:ext cx="369693" cy="365760"/>
            <a:chOff x="8403178" y="211923"/>
            <a:chExt cx="369693" cy="365760"/>
          </a:xfrm>
        </p:grpSpPr>
        <p:sp>
          <p:nvSpPr>
            <p:cNvPr id="8" name="Rectangle 7"/>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rId5"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a:blip r:embed="rId6"/>
          <a:stretch>
            <a:fillRect/>
          </a:stretch>
        </p:blipFill>
        <p:spPr>
          <a:xfrm>
            <a:off x="2304788" y="5078356"/>
            <a:ext cx="931898" cy="490472"/>
          </a:xfrm>
          <a:prstGeom prst="rect">
            <a:avLst/>
          </a:prstGeom>
        </p:spPr>
      </p:pic>
      <p:pic>
        <p:nvPicPr>
          <p:cNvPr id="4" name="Rev (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3037850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2"/>
          </p:nvPr>
        </p:nvPicPr>
        <p:blipFill rotWithShape="1">
          <a:blip r:embed="rId5"/>
          <a:srcRect r="2156"/>
          <a:stretch/>
        </p:blipFill>
        <p:spPr>
          <a:xfrm>
            <a:off x="291145" y="2577252"/>
            <a:ext cx="8516428" cy="2699197"/>
          </a:xfrm>
          <a:prstGeom prst="rect">
            <a:avLst/>
          </a:prstGeom>
        </p:spPr>
      </p:pic>
      <p:sp>
        <p:nvSpPr>
          <p:cNvPr id="29" name="status help"/>
          <p:cNvSpPr/>
          <p:nvPr/>
        </p:nvSpPr>
        <p:spPr>
          <a:xfrm>
            <a:off x="3143444" y="5476426"/>
            <a:ext cx="3547226" cy="598477"/>
          </a:xfrm>
          <a:prstGeom prst="wedgeRoundRectCallout">
            <a:avLst>
              <a:gd name="adj1" fmla="val -64349"/>
              <a:gd name="adj2" fmla="val -115216"/>
              <a:gd name="adj3" fmla="val 16667"/>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smtClean="0">
                <a:solidFill>
                  <a:schemeClr val="bg1">
                    <a:lumMod val="65000"/>
                  </a:schemeClr>
                </a:solidFill>
              </a:rPr>
              <a:t>Click here for additional lines to provide info about all required </a:t>
            </a:r>
            <a:r>
              <a:rPr lang="en-US" sz="1400" dirty="0" err="1" smtClean="0">
                <a:solidFill>
                  <a:schemeClr val="bg1">
                    <a:lumMod val="65000"/>
                  </a:schemeClr>
                </a:solidFill>
              </a:rPr>
              <a:t>analytes</a:t>
            </a:r>
            <a:r>
              <a:rPr lang="en-US" sz="1400" dirty="0" smtClean="0">
                <a:solidFill>
                  <a:schemeClr val="bg1">
                    <a:lumMod val="65000"/>
                  </a:schemeClr>
                </a:solidFill>
              </a:rPr>
              <a:t> for this location</a:t>
            </a:r>
          </a:p>
        </p:txBody>
      </p:sp>
      <p:sp>
        <p:nvSpPr>
          <p:cNvPr id="28" name="Content Placeholder 27"/>
          <p:cNvSpPr>
            <a:spLocks noGrp="1"/>
          </p:cNvSpPr>
          <p:nvPr>
            <p:ph sz="quarter" idx="1"/>
          </p:nvPr>
        </p:nvSpPr>
        <p:spPr>
          <a:xfrm>
            <a:off x="609600" y="1640842"/>
            <a:ext cx="8153400" cy="929340"/>
          </a:xfrm>
        </p:spPr>
        <p:txBody>
          <a:bodyPr>
            <a:normAutofit fontScale="77500" lnSpcReduction="20000"/>
          </a:bodyPr>
          <a:lstStyle/>
          <a:p>
            <a:r>
              <a:rPr lang="en-US" dirty="0" smtClean="0"/>
              <a:t>Click any data entry field for answers to frequently asked questions</a:t>
            </a:r>
          </a:p>
          <a:p>
            <a:pPr lvl="1"/>
            <a:r>
              <a:rPr lang="en-US" dirty="0" smtClean="0"/>
              <a:t>Click the data entry field a second time to hide the info</a:t>
            </a:r>
            <a:endParaRPr lang="en-US" dirty="0"/>
          </a:p>
        </p:txBody>
      </p:sp>
      <p:sp>
        <p:nvSpPr>
          <p:cNvPr id="2" name="Title 1"/>
          <p:cNvSpPr>
            <a:spLocks noGrp="1"/>
          </p:cNvSpPr>
          <p:nvPr>
            <p:ph type="title"/>
          </p:nvPr>
        </p:nvSpPr>
        <p:spPr/>
        <p:txBody>
          <a:bodyPr>
            <a:normAutofit fontScale="90000"/>
          </a:bodyPr>
          <a:lstStyle/>
          <a:p>
            <a:r>
              <a:rPr lang="en-US" dirty="0" smtClean="0"/>
              <a:t>Facility monitoring</a:t>
            </a:r>
            <a:br>
              <a:rPr lang="en-US" dirty="0" smtClean="0"/>
            </a:br>
            <a:r>
              <a:rPr lang="en-US" sz="2700" dirty="0" smtClean="0"/>
              <a:t>Characteristics of facility monitoring activities</a:t>
            </a:r>
            <a:endParaRPr lang="en-US" sz="2700" dirty="0"/>
          </a:p>
        </p:txBody>
      </p:sp>
      <p:sp>
        <p:nvSpPr>
          <p:cNvPr id="40" name="Rectangle 39"/>
          <p:cNvSpPr/>
          <p:nvPr/>
        </p:nvSpPr>
        <p:spPr>
          <a:xfrm rot="19800000">
            <a:off x="2378" y="186284"/>
            <a:ext cx="805516" cy="225349"/>
          </a:xfrm>
          <a:prstGeom prst="rect">
            <a:avLst/>
          </a:prstGeom>
          <a:noFill/>
          <a:ln>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solidFill>
                <a:latin typeface="Arial" panose="020B0604020202020204" pitchFamily="34" charset="0"/>
                <a:cs typeface="Arial" panose="020B0604020202020204" pitchFamily="34" charset="0"/>
              </a:rPr>
              <a:t>Interactive</a:t>
            </a:r>
            <a:endParaRPr lang="en-US" sz="1050" dirty="0">
              <a:solidFill>
                <a:schemeClr val="bg2"/>
              </a:solidFill>
              <a:latin typeface="Arial" panose="020B0604020202020204" pitchFamily="34" charset="0"/>
              <a:cs typeface="Arial" panose="020B0604020202020204" pitchFamily="34" charset="0"/>
            </a:endParaRPr>
          </a:p>
        </p:txBody>
      </p:sp>
      <p:sp>
        <p:nvSpPr>
          <p:cNvPr id="32" name="Status">
            <a:hlinkClick r:id="" action="ppaction://noaction" highlightClick="1"/>
          </p:cNvPr>
          <p:cNvSpPr/>
          <p:nvPr/>
        </p:nvSpPr>
        <p:spPr>
          <a:xfrm>
            <a:off x="414067" y="2599603"/>
            <a:ext cx="2234242"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ype">
            <a:hlinkClick r:id="" action="ppaction://noaction" highlightClick="1"/>
          </p:cNvPr>
          <p:cNvSpPr/>
          <p:nvPr/>
        </p:nvSpPr>
        <p:spPr>
          <a:xfrm>
            <a:off x="414067" y="3158119"/>
            <a:ext cx="4502990"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escription">
            <a:hlinkClick r:id="" action="ppaction://noaction" highlightClick="1"/>
          </p:cNvPr>
          <p:cNvSpPr/>
          <p:nvPr/>
        </p:nvSpPr>
        <p:spPr>
          <a:xfrm>
            <a:off x="414066" y="3744716"/>
            <a:ext cx="8348933" cy="4927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nalyte">
            <a:hlinkClick r:id="" action="ppaction://noaction" highlightClick="1"/>
          </p:cNvPr>
          <p:cNvSpPr/>
          <p:nvPr/>
        </p:nvSpPr>
        <p:spPr>
          <a:xfrm>
            <a:off x="405136" y="4331313"/>
            <a:ext cx="8402437" cy="45238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tus Info"/>
          <p:cNvSpPr/>
          <p:nvPr/>
        </p:nvSpPr>
        <p:spPr>
          <a:xfrm>
            <a:off x="2488652" y="3028401"/>
            <a:ext cx="5714307" cy="1236854"/>
          </a:xfrm>
          <a:prstGeom prst="roundRect">
            <a:avLst>
              <a:gd name="adj" fmla="val 6514"/>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Status</a:t>
            </a:r>
          </a:p>
          <a:p>
            <a:pPr lvl="0">
              <a:spcBef>
                <a:spcPts val="700"/>
              </a:spcBef>
              <a:buClr>
                <a:srgbClr val="97C461"/>
              </a:buClr>
              <a:buSzPct val="60000"/>
            </a:pPr>
            <a:r>
              <a:rPr lang="en-US" dirty="0" smtClean="0">
                <a:solidFill>
                  <a:prstClr val="black"/>
                </a:solidFill>
              </a:rPr>
              <a:t>Most commonly the status will be active </a:t>
            </a:r>
            <a:br>
              <a:rPr lang="en-US" dirty="0" smtClean="0">
                <a:solidFill>
                  <a:prstClr val="black"/>
                </a:solidFill>
              </a:rPr>
            </a:br>
            <a:r>
              <a:rPr lang="en-US" dirty="0" smtClean="0">
                <a:solidFill>
                  <a:prstClr val="black"/>
                </a:solidFill>
              </a:rPr>
              <a:t>(</a:t>
            </a:r>
            <a:r>
              <a:rPr lang="en-US" dirty="0" err="1" smtClean="0">
                <a:solidFill>
                  <a:prstClr val="black"/>
                </a:solidFill>
              </a:rPr>
              <a:t>ie</a:t>
            </a:r>
            <a:r>
              <a:rPr lang="en-US" dirty="0" smtClean="0">
                <a:solidFill>
                  <a:prstClr val="black"/>
                </a:solidFill>
              </a:rPr>
              <a:t>. monitoring well is installed and required to be sampled)</a:t>
            </a:r>
          </a:p>
          <a:p>
            <a:pPr marL="276225" lvl="0" indent="-276225">
              <a:spcBef>
                <a:spcPts val="700"/>
              </a:spcBef>
              <a:buClr>
                <a:srgbClr val="97C461"/>
              </a:buClr>
              <a:buSzPct val="60000"/>
            </a:pPr>
            <a:endParaRPr lang="en-US" dirty="0">
              <a:solidFill>
                <a:prstClr val="black"/>
              </a:solidFill>
            </a:endParaRPr>
          </a:p>
        </p:txBody>
      </p:sp>
      <p:sp>
        <p:nvSpPr>
          <p:cNvPr id="33" name="Type Info"/>
          <p:cNvSpPr/>
          <p:nvPr/>
        </p:nvSpPr>
        <p:spPr>
          <a:xfrm>
            <a:off x="2284777" y="3587133"/>
            <a:ext cx="6441369" cy="2704906"/>
          </a:xfrm>
          <a:prstGeom prst="roundRect">
            <a:avLst>
              <a:gd name="adj" fmla="val 6814"/>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r>
              <a:rPr lang="en-US" sz="2000" b="1" u="sng" dirty="0" smtClean="0">
                <a:solidFill>
                  <a:schemeClr val="tx1"/>
                </a:solidFill>
              </a:rPr>
              <a:t>Type</a:t>
            </a:r>
          </a:p>
          <a:p>
            <a:pPr lvl="0">
              <a:spcBef>
                <a:spcPts val="700"/>
              </a:spcBef>
              <a:buClr>
                <a:srgbClr val="97C461"/>
              </a:buClr>
              <a:buSzPct val="60000"/>
            </a:pPr>
            <a:r>
              <a:rPr lang="en-US" dirty="0" smtClean="0">
                <a:solidFill>
                  <a:prstClr val="black"/>
                </a:solidFill>
              </a:rPr>
              <a:t>Most water sampling activities will have the type: </a:t>
            </a:r>
            <a:r>
              <a:rPr lang="en-US" i="1" dirty="0" smtClean="0">
                <a:solidFill>
                  <a:prstClr val="black"/>
                </a:solidFill>
              </a:rPr>
              <a:t>Groundwater</a:t>
            </a:r>
            <a:br>
              <a:rPr lang="en-US" i="1" dirty="0" smtClean="0">
                <a:solidFill>
                  <a:prstClr val="black"/>
                </a:solidFill>
              </a:rPr>
            </a:br>
            <a:r>
              <a:rPr lang="en-US" dirty="0" smtClean="0">
                <a:solidFill>
                  <a:prstClr val="black"/>
                </a:solidFill>
              </a:rPr>
              <a:t>This includes all monitoring wells and most perimeter tiles of LMSAs</a:t>
            </a:r>
          </a:p>
          <a:p>
            <a:pPr lvl="0">
              <a:spcBef>
                <a:spcPts val="700"/>
              </a:spcBef>
              <a:buClr>
                <a:srgbClr val="97C461"/>
              </a:buClr>
              <a:buSzPct val="60000"/>
            </a:pPr>
            <a:r>
              <a:rPr lang="en-US" dirty="0" smtClean="0">
                <a:solidFill>
                  <a:prstClr val="black"/>
                </a:solidFill>
              </a:rPr>
              <a:t>Use </a:t>
            </a:r>
            <a:r>
              <a:rPr lang="en-US" i="1" dirty="0" smtClean="0">
                <a:solidFill>
                  <a:prstClr val="black"/>
                </a:solidFill>
              </a:rPr>
              <a:t>Surface Discharge </a:t>
            </a:r>
            <a:r>
              <a:rPr lang="en-US" dirty="0" smtClean="0">
                <a:solidFill>
                  <a:prstClr val="black"/>
                </a:solidFill>
              </a:rPr>
              <a:t>if a sample is collected from a perimeter tile after it discharges on the surface or other sources that discharge on the landscape</a:t>
            </a:r>
          </a:p>
          <a:p>
            <a:pPr lvl="0">
              <a:spcBef>
                <a:spcPts val="700"/>
              </a:spcBef>
              <a:buClr>
                <a:srgbClr val="97C461"/>
              </a:buClr>
              <a:buSzPct val="60000"/>
            </a:pPr>
            <a:r>
              <a:rPr lang="en-US" dirty="0" smtClean="0">
                <a:solidFill>
                  <a:prstClr val="black"/>
                </a:solidFill>
              </a:rPr>
              <a:t>Use </a:t>
            </a:r>
            <a:r>
              <a:rPr lang="en-US" i="1" dirty="0" smtClean="0">
                <a:solidFill>
                  <a:prstClr val="black"/>
                </a:solidFill>
              </a:rPr>
              <a:t>Surface Water </a:t>
            </a:r>
            <a:r>
              <a:rPr lang="en-US" dirty="0" smtClean="0">
                <a:solidFill>
                  <a:prstClr val="black"/>
                </a:solidFill>
              </a:rPr>
              <a:t>if you are required to perform sampling of a surface water body (</a:t>
            </a:r>
            <a:r>
              <a:rPr lang="en-US" dirty="0" err="1" smtClean="0">
                <a:solidFill>
                  <a:prstClr val="black"/>
                </a:solidFill>
              </a:rPr>
              <a:t>ie</a:t>
            </a:r>
            <a:r>
              <a:rPr lang="en-US" dirty="0" smtClean="0">
                <a:solidFill>
                  <a:prstClr val="black"/>
                </a:solidFill>
              </a:rPr>
              <a:t>. lake, river, stream, wetland)</a:t>
            </a:r>
          </a:p>
          <a:p>
            <a:pPr lvl="0">
              <a:spcBef>
                <a:spcPts val="700"/>
              </a:spcBef>
              <a:buClr>
                <a:srgbClr val="97C461"/>
              </a:buClr>
              <a:buSzPct val="60000"/>
            </a:pPr>
            <a:endParaRPr lang="en-US" i="1" dirty="0">
              <a:solidFill>
                <a:prstClr val="black"/>
              </a:solidFill>
            </a:endParaRPr>
          </a:p>
        </p:txBody>
      </p:sp>
      <p:sp>
        <p:nvSpPr>
          <p:cNvPr id="38" name="Description Info"/>
          <p:cNvSpPr/>
          <p:nvPr/>
        </p:nvSpPr>
        <p:spPr>
          <a:xfrm>
            <a:off x="3579961" y="4202259"/>
            <a:ext cx="5183038" cy="1222055"/>
          </a:xfrm>
          <a:prstGeom prst="wedgeRoundRectCallout">
            <a:avLst>
              <a:gd name="adj1" fmla="val -43532"/>
              <a:gd name="adj2" fmla="val 16616"/>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smtClean="0">
                <a:solidFill>
                  <a:schemeClr val="tx1"/>
                </a:solidFill>
              </a:rPr>
              <a:t>Description</a:t>
            </a:r>
          </a:p>
          <a:p>
            <a:r>
              <a:rPr lang="en-US" dirty="0" smtClean="0">
                <a:solidFill>
                  <a:schemeClr val="tx1"/>
                </a:solidFill>
              </a:rPr>
              <a:t>Enter the common name for the monitoring point</a:t>
            </a:r>
          </a:p>
          <a:p>
            <a:r>
              <a:rPr lang="en-US" dirty="0" smtClean="0">
                <a:solidFill>
                  <a:schemeClr val="tx1"/>
                </a:solidFill>
              </a:rPr>
              <a:t>This is typically identified in the monitoring plan</a:t>
            </a:r>
            <a:br>
              <a:rPr lang="en-US" dirty="0" smtClean="0">
                <a:solidFill>
                  <a:schemeClr val="tx1"/>
                </a:solidFill>
              </a:rPr>
            </a:br>
            <a:r>
              <a:rPr lang="en-US" sz="1400" dirty="0" smtClean="0">
                <a:solidFill>
                  <a:schemeClr val="tx1"/>
                </a:solidFill>
              </a:rPr>
              <a:t>Example: MW-1, Tile line, up-gradient well etc.</a:t>
            </a:r>
          </a:p>
        </p:txBody>
      </p:sp>
      <p:sp>
        <p:nvSpPr>
          <p:cNvPr id="30" name="Analyte Info"/>
          <p:cNvSpPr/>
          <p:nvPr/>
        </p:nvSpPr>
        <p:spPr>
          <a:xfrm>
            <a:off x="3175872" y="2682652"/>
            <a:ext cx="5329394" cy="1432100"/>
          </a:xfrm>
          <a:prstGeom prst="wedgeRoundRectCallout">
            <a:avLst>
              <a:gd name="adj1" fmla="val 13502"/>
              <a:gd name="adj2" fmla="val 14907"/>
              <a:gd name="adj3" fmla="val 1666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u="sng" dirty="0" err="1" smtClean="0">
                <a:solidFill>
                  <a:schemeClr val="tx1"/>
                </a:solidFill>
              </a:rPr>
              <a:t>Ananlyte</a:t>
            </a:r>
            <a:r>
              <a:rPr lang="en-US" sz="2000" b="1" u="sng" dirty="0" smtClean="0">
                <a:solidFill>
                  <a:schemeClr val="tx1"/>
                </a:solidFill>
              </a:rPr>
              <a:t> &amp; Frequency</a:t>
            </a:r>
          </a:p>
          <a:p>
            <a:pPr>
              <a:spcBef>
                <a:spcPts val="700"/>
              </a:spcBef>
              <a:buClr>
                <a:srgbClr val="97C461"/>
              </a:buClr>
              <a:buSzPct val="60000"/>
            </a:pPr>
            <a:r>
              <a:rPr lang="en-US" dirty="0" smtClean="0">
                <a:solidFill>
                  <a:prstClr val="black"/>
                </a:solidFill>
              </a:rPr>
              <a:t>Select the analysis that is done on the sample</a:t>
            </a:r>
            <a:br>
              <a:rPr lang="en-US" dirty="0" smtClean="0">
                <a:solidFill>
                  <a:prstClr val="black"/>
                </a:solidFill>
              </a:rPr>
            </a:br>
            <a:r>
              <a:rPr lang="en-US" sz="1400" dirty="0" smtClean="0">
                <a:solidFill>
                  <a:prstClr val="black"/>
                </a:solidFill>
              </a:rPr>
              <a:t>(add </a:t>
            </a:r>
            <a:r>
              <a:rPr lang="en-US" sz="1400" dirty="0" err="1" smtClean="0">
                <a:solidFill>
                  <a:prstClr val="black"/>
                </a:solidFill>
              </a:rPr>
              <a:t>analytes</a:t>
            </a:r>
            <a:r>
              <a:rPr lang="en-US" sz="1400" dirty="0" smtClean="0">
                <a:solidFill>
                  <a:prstClr val="black"/>
                </a:solidFill>
              </a:rPr>
              <a:t> as needed to identified all tests required) </a:t>
            </a:r>
            <a:endParaRPr lang="en-US" sz="1400" dirty="0">
              <a:solidFill>
                <a:schemeClr val="tx1"/>
              </a:solidFill>
            </a:endParaRPr>
          </a:p>
          <a:p>
            <a:pPr lvl="0">
              <a:spcBef>
                <a:spcPts val="700"/>
              </a:spcBef>
              <a:buClr>
                <a:srgbClr val="97C461"/>
              </a:buClr>
              <a:buSzPct val="60000"/>
            </a:pPr>
            <a:r>
              <a:rPr lang="en-US" dirty="0" smtClean="0">
                <a:solidFill>
                  <a:prstClr val="black"/>
                </a:solidFill>
              </a:rPr>
              <a:t>Select the </a:t>
            </a:r>
            <a:r>
              <a:rPr lang="en-US" u="sng" dirty="0" smtClean="0">
                <a:solidFill>
                  <a:prstClr val="black"/>
                </a:solidFill>
              </a:rPr>
              <a:t>required</a:t>
            </a:r>
            <a:r>
              <a:rPr lang="en-US" dirty="0" smtClean="0">
                <a:solidFill>
                  <a:prstClr val="black"/>
                </a:solidFill>
              </a:rPr>
              <a:t> frequency of the sampling </a:t>
            </a:r>
            <a:endParaRPr lang="en-US" sz="1400" dirty="0">
              <a:solidFill>
                <a:schemeClr val="tx1"/>
              </a:solidFill>
            </a:endParaRPr>
          </a:p>
        </p:txBody>
      </p:sp>
      <p:grpSp>
        <p:nvGrpSpPr>
          <p:cNvPr id="42" name="Group 41"/>
          <p:cNvGrpSpPr/>
          <p:nvPr/>
        </p:nvGrpSpPr>
        <p:grpSpPr>
          <a:xfrm>
            <a:off x="8403178" y="211923"/>
            <a:ext cx="369693" cy="365760"/>
            <a:chOff x="8403178" y="211923"/>
            <a:chExt cx="369693" cy="365760"/>
          </a:xfrm>
        </p:grpSpPr>
        <p:sp>
          <p:nvSpPr>
            <p:cNvPr id="43" name="Rectangle 42"/>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ction Button: Home 44">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618"/>
            <a:ext cx="228600" cy="228600"/>
          </a:xfrm>
          <a:prstGeom prst="rect">
            <a:avLst/>
          </a:prstGeom>
        </p:spPr>
      </p:pic>
    </p:spTree>
    <p:extLst>
      <p:ext uri="{BB962C8B-B14F-4D97-AF65-F5344CB8AC3E}">
        <p14:creationId xmlns:p14="http://schemas.microsoft.com/office/powerpoint/2010/main" val="4138721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6" restart="whenNotActive" fill="hold" evtFilter="cancelBubble" nodeType="interactiveSeq">
                <p:stCondLst>
                  <p:cond evt="onClick" delay="0">
                    <p:tgtEl>
                      <p:spTgt spid="36"/>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32"/>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31" grpId="0" animBg="1"/>
      <p:bldP spid="31" grpId="1" animBg="1"/>
      <p:bldP spid="33" grpId="0" animBg="1"/>
      <p:bldP spid="33" grpId="1" animBg="1"/>
      <p:bldP spid="38" grpId="0" animBg="1"/>
      <p:bldP spid="38" grpId="1" animBg="1"/>
      <p:bldP spid="30" grpId="0" animBg="1"/>
      <p:bldP spid="30" grpId="1"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2"/>
          </p:nvPr>
        </p:nvPicPr>
        <p:blipFill>
          <a:blip r:embed="rId5"/>
          <a:stretch>
            <a:fillRect/>
          </a:stretch>
        </p:blipFill>
        <p:spPr>
          <a:xfrm>
            <a:off x="1349827" y="3376171"/>
            <a:ext cx="6255657" cy="2985480"/>
          </a:xfrm>
          <a:prstGeom prst="rect">
            <a:avLst/>
          </a:prstGeom>
        </p:spPr>
      </p:pic>
      <p:sp>
        <p:nvSpPr>
          <p:cNvPr id="2" name="Title 1"/>
          <p:cNvSpPr>
            <a:spLocks noGrp="1"/>
          </p:cNvSpPr>
          <p:nvPr>
            <p:ph type="title"/>
          </p:nvPr>
        </p:nvSpPr>
        <p:spPr/>
        <p:txBody>
          <a:bodyPr/>
          <a:lstStyle/>
          <a:p>
            <a:r>
              <a:rPr lang="en-US" dirty="0" smtClean="0"/>
              <a:t>Mapping the monitoring point</a:t>
            </a:r>
            <a:endParaRPr lang="en-US" dirty="0"/>
          </a:p>
        </p:txBody>
      </p:sp>
      <p:sp>
        <p:nvSpPr>
          <p:cNvPr id="3" name="Content Placeholder 2"/>
          <p:cNvSpPr>
            <a:spLocks noGrp="1"/>
          </p:cNvSpPr>
          <p:nvPr>
            <p:ph sz="quarter" idx="1"/>
          </p:nvPr>
        </p:nvSpPr>
        <p:spPr>
          <a:xfrm>
            <a:off x="575096" y="1583997"/>
            <a:ext cx="8370498" cy="1849316"/>
          </a:xfrm>
        </p:spPr>
        <p:txBody>
          <a:bodyPr>
            <a:normAutofit fontScale="70000" lnSpcReduction="20000"/>
          </a:bodyPr>
          <a:lstStyle/>
          <a:p>
            <a:r>
              <a:rPr lang="en-US" dirty="0"/>
              <a:t>Use the Map to </a:t>
            </a:r>
            <a:r>
              <a:rPr lang="en-US" dirty="0" smtClean="0"/>
              <a:t>identify the location of each monitoring point</a:t>
            </a:r>
            <a:endParaRPr lang="en-US" dirty="0"/>
          </a:p>
          <a:p>
            <a:pPr marL="569913" lvl="1" indent="-225425">
              <a:buFont typeface="+mj-lt"/>
              <a:buAutoNum type="arabicPeriod"/>
            </a:pPr>
            <a:r>
              <a:rPr lang="en-US" dirty="0"/>
              <a:t>Zoom in or out and drag across the map to locate </a:t>
            </a:r>
            <a:r>
              <a:rPr lang="en-US" dirty="0" smtClean="0"/>
              <a:t>the general monitoring area.</a:t>
            </a:r>
            <a:endParaRPr lang="en-US" dirty="0"/>
          </a:p>
          <a:p>
            <a:pPr marL="569913" lvl="1" indent="-225425">
              <a:buFont typeface="+mj-lt"/>
              <a:buAutoNum type="arabicPeriod"/>
            </a:pPr>
            <a:r>
              <a:rPr lang="en-US" dirty="0"/>
              <a:t>Click </a:t>
            </a:r>
            <a:r>
              <a:rPr lang="en-US" dirty="0" smtClean="0"/>
              <a:t>the actual location where the monitoring point is located.</a:t>
            </a:r>
            <a:endParaRPr lang="en-US" dirty="0"/>
          </a:p>
          <a:p>
            <a:pPr marL="569913" lvl="1" indent="-225425">
              <a:buFont typeface="+mj-lt"/>
              <a:buAutoNum type="arabicPeriod"/>
            </a:pPr>
            <a:r>
              <a:rPr lang="en-US" dirty="0"/>
              <a:t>When a dot appears, click on the save icon below the map. </a:t>
            </a:r>
          </a:p>
          <a:p>
            <a:r>
              <a:rPr lang="en-US" dirty="0" smtClean="0"/>
              <a:t>Alternatively if you know the exact coordinates of the monitoring point you can input them into </a:t>
            </a:r>
            <a:r>
              <a:rPr lang="en-US" dirty="0"/>
              <a:t>the </a:t>
            </a:r>
            <a:r>
              <a:rPr lang="en-US" dirty="0" smtClean="0"/>
              <a:t>coordinates box </a:t>
            </a:r>
            <a:endParaRPr lang="en-US" dirty="0"/>
          </a:p>
        </p:txBody>
      </p:sp>
      <p:sp>
        <p:nvSpPr>
          <p:cNvPr id="6" name="Up Arrow 5"/>
          <p:cNvSpPr/>
          <p:nvPr/>
        </p:nvSpPr>
        <p:spPr>
          <a:xfrm rot="16200000">
            <a:off x="5368049" y="5924570"/>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8403178" y="211923"/>
            <a:ext cx="369693" cy="365760"/>
            <a:chOff x="8403178" y="211923"/>
            <a:chExt cx="369693" cy="365760"/>
          </a:xfrm>
        </p:grpSpPr>
        <p:sp>
          <p:nvSpPr>
            <p:cNvPr id="10" name="Rectangle 9"/>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Home 10">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Rev (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1972497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4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Manure management plan (MMP)</a:t>
            </a:r>
            <a:endParaRPr lang="en-US" dirty="0"/>
          </a:p>
        </p:txBody>
      </p:sp>
      <p:sp>
        <p:nvSpPr>
          <p:cNvPr id="3" name="Content Placeholder 2"/>
          <p:cNvSpPr>
            <a:spLocks noGrp="1"/>
          </p:cNvSpPr>
          <p:nvPr>
            <p:ph sz="quarter" idx="1"/>
          </p:nvPr>
        </p:nvSpPr>
        <p:spPr/>
        <p:txBody>
          <a:bodyPr>
            <a:normAutofit/>
          </a:bodyPr>
          <a:lstStyle/>
          <a:p>
            <a:r>
              <a:rPr lang="en-US" sz="2800" dirty="0" smtClean="0"/>
              <a:t>Answer the initial question about manure transfer</a:t>
            </a:r>
          </a:p>
          <a:p>
            <a:pPr lvl="1"/>
            <a:r>
              <a:rPr lang="en-US" sz="2400" dirty="0" smtClean="0"/>
              <a:t>Manure is considered transferred when ….</a:t>
            </a:r>
          </a:p>
          <a:p>
            <a:pPr lvl="2"/>
            <a:r>
              <a:rPr lang="en-US" sz="2000" dirty="0" smtClean="0"/>
              <a:t>Manure is applied to land </a:t>
            </a:r>
            <a:r>
              <a:rPr lang="en-US" sz="2000" b="1" u="sng" dirty="0" smtClean="0"/>
              <a:t>NOT</a:t>
            </a:r>
            <a:r>
              <a:rPr lang="en-US" sz="2000" dirty="0" smtClean="0"/>
              <a:t> owned, leased, rented, or otherwise operated by the feedlot ownership entity</a:t>
            </a:r>
          </a:p>
          <a:p>
            <a:pPr marL="685800" lvl="2" indent="0">
              <a:buNone/>
            </a:pPr>
            <a:r>
              <a:rPr lang="en-US" sz="2400" b="1" dirty="0" smtClean="0"/>
              <a:t>AND</a:t>
            </a:r>
          </a:p>
          <a:p>
            <a:pPr lvl="2"/>
            <a:r>
              <a:rPr lang="en-US" sz="2000" dirty="0" smtClean="0"/>
              <a:t>No member of the feedlot ownership entity controls nutrient application decision for the crops/field</a:t>
            </a:r>
          </a:p>
          <a:p>
            <a:pPr marL="365760" lvl="1" indent="0">
              <a:buNone/>
            </a:pPr>
            <a:endParaRPr lang="en-US" sz="2000" dirty="0" smtClean="0"/>
          </a:p>
          <a:p>
            <a:pPr marL="1431925" lvl="1" indent="-1066800">
              <a:buNone/>
            </a:pPr>
            <a:r>
              <a:rPr lang="en-US" sz="2100" dirty="0" smtClean="0"/>
              <a:t>Example: Manure ownership is </a:t>
            </a:r>
            <a:r>
              <a:rPr lang="en-US" sz="2100" b="1" u="sng" dirty="0" smtClean="0"/>
              <a:t>NOT</a:t>
            </a:r>
            <a:r>
              <a:rPr lang="en-US" sz="2100" dirty="0" smtClean="0"/>
              <a:t> transferred when manure is applied to land operated by a partner of the LLP that owns the feedlot</a:t>
            </a:r>
            <a:endParaRPr lang="en-US" sz="2000" dirty="0" smtClean="0"/>
          </a:p>
        </p:txBody>
      </p:sp>
      <p:grpSp>
        <p:nvGrpSpPr>
          <p:cNvPr id="7" name="Group 6"/>
          <p:cNvGrpSpPr/>
          <p:nvPr/>
        </p:nvGrpSpPr>
        <p:grpSpPr>
          <a:xfrm>
            <a:off x="8403178" y="211923"/>
            <a:ext cx="369693" cy="365760"/>
            <a:chOff x="8403178" y="211923"/>
            <a:chExt cx="369693" cy="365760"/>
          </a:xfrm>
        </p:grpSpPr>
        <p:sp>
          <p:nvSpPr>
            <p:cNvPr id="8" name="Rectangle 7"/>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rId5"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43835" y="0"/>
            <a:ext cx="228600" cy="228600"/>
          </a:xfrm>
          <a:prstGeom prst="rect">
            <a:avLst/>
          </a:prstGeom>
        </p:spPr>
      </p:pic>
    </p:spTree>
    <p:extLst>
      <p:ext uri="{BB962C8B-B14F-4D97-AF65-F5344CB8AC3E}">
        <p14:creationId xmlns:p14="http://schemas.microsoft.com/office/powerpoint/2010/main" val="87612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Manure management plan (MMP)</a:t>
            </a:r>
            <a:endParaRPr lang="en-US" dirty="0"/>
          </a:p>
        </p:txBody>
      </p:sp>
      <p:sp>
        <p:nvSpPr>
          <p:cNvPr id="3" name="Content Placeholder 2"/>
          <p:cNvSpPr>
            <a:spLocks noGrp="1"/>
          </p:cNvSpPr>
          <p:nvPr>
            <p:ph sz="quarter" idx="1"/>
          </p:nvPr>
        </p:nvSpPr>
        <p:spPr>
          <a:xfrm>
            <a:off x="612648" y="1600200"/>
            <a:ext cx="8153400" cy="4067355"/>
          </a:xfrm>
        </p:spPr>
        <p:txBody>
          <a:bodyPr>
            <a:normAutofit lnSpcReduction="10000"/>
          </a:bodyPr>
          <a:lstStyle/>
          <a:p>
            <a:r>
              <a:rPr lang="en-US" dirty="0" smtClean="0"/>
              <a:t>If </a:t>
            </a:r>
            <a:r>
              <a:rPr lang="en-US" b="1" u="sng" dirty="0" smtClean="0"/>
              <a:t>ALL</a:t>
            </a:r>
            <a:r>
              <a:rPr lang="en-US" dirty="0" smtClean="0"/>
              <a:t> manure is transferred</a:t>
            </a:r>
          </a:p>
          <a:p>
            <a:pPr lvl="1"/>
            <a:r>
              <a:rPr lang="en-US" dirty="0" smtClean="0"/>
              <a:t>Upload the </a:t>
            </a:r>
            <a:r>
              <a:rPr lang="en-US" i="1" dirty="0" smtClean="0"/>
              <a:t>Manure Transfer Plan </a:t>
            </a:r>
            <a:r>
              <a:rPr lang="en-US" dirty="0" smtClean="0"/>
              <a:t>using the MPCA form</a:t>
            </a:r>
          </a:p>
          <a:p>
            <a:pPr>
              <a:spcBef>
                <a:spcPts val="2400"/>
              </a:spcBef>
            </a:pPr>
            <a:r>
              <a:rPr lang="en-US" dirty="0"/>
              <a:t>If </a:t>
            </a:r>
            <a:r>
              <a:rPr lang="en-US" b="1" u="sng" dirty="0" smtClean="0"/>
              <a:t>NO</a:t>
            </a:r>
            <a:r>
              <a:rPr lang="en-US" dirty="0" smtClean="0"/>
              <a:t> </a:t>
            </a:r>
            <a:r>
              <a:rPr lang="en-US" dirty="0"/>
              <a:t>manure is transferred</a:t>
            </a:r>
          </a:p>
          <a:p>
            <a:pPr lvl="1"/>
            <a:r>
              <a:rPr lang="en-US" dirty="0"/>
              <a:t>Upload the </a:t>
            </a:r>
            <a:r>
              <a:rPr lang="en-US" i="1" dirty="0" smtClean="0"/>
              <a:t>data file</a:t>
            </a:r>
            <a:r>
              <a:rPr lang="en-US" dirty="0" smtClean="0"/>
              <a:t> from the MPCA MMP spreadsheet</a:t>
            </a:r>
            <a:endParaRPr lang="en-US" dirty="0"/>
          </a:p>
          <a:p>
            <a:pPr>
              <a:spcBef>
                <a:spcPts val="2400"/>
              </a:spcBef>
            </a:pPr>
            <a:r>
              <a:rPr lang="en-US" dirty="0"/>
              <a:t>If </a:t>
            </a:r>
            <a:r>
              <a:rPr lang="en-US" b="1" u="sng" dirty="0" smtClean="0"/>
              <a:t>SOME</a:t>
            </a:r>
            <a:r>
              <a:rPr lang="en-US" dirty="0" smtClean="0"/>
              <a:t> </a:t>
            </a:r>
            <a:r>
              <a:rPr lang="en-US" dirty="0"/>
              <a:t>manure is transferred</a:t>
            </a:r>
          </a:p>
          <a:p>
            <a:pPr lvl="1">
              <a:spcBef>
                <a:spcPts val="600"/>
              </a:spcBef>
            </a:pPr>
            <a:r>
              <a:rPr lang="en-US" dirty="0"/>
              <a:t>Upload the </a:t>
            </a:r>
            <a:r>
              <a:rPr lang="en-US" i="1" dirty="0"/>
              <a:t>Manure Transfer </a:t>
            </a:r>
            <a:r>
              <a:rPr lang="en-US" i="1" dirty="0" smtClean="0"/>
              <a:t>Plan </a:t>
            </a:r>
            <a:r>
              <a:rPr lang="en-US" dirty="0"/>
              <a:t>using the MPCA </a:t>
            </a:r>
            <a:r>
              <a:rPr lang="en-US" dirty="0" smtClean="0"/>
              <a:t>form</a:t>
            </a:r>
          </a:p>
          <a:p>
            <a:pPr marL="365760" lvl="1" indent="0">
              <a:spcBef>
                <a:spcPts val="600"/>
              </a:spcBef>
              <a:buNone/>
            </a:pPr>
            <a:r>
              <a:rPr lang="en-US" b="1" dirty="0" smtClean="0"/>
              <a:t>AND</a:t>
            </a:r>
          </a:p>
          <a:p>
            <a:pPr lvl="1">
              <a:spcBef>
                <a:spcPts val="600"/>
              </a:spcBef>
            </a:pPr>
            <a:r>
              <a:rPr lang="en-US" dirty="0" smtClean="0"/>
              <a:t>Upload </a:t>
            </a:r>
            <a:r>
              <a:rPr lang="en-US" dirty="0"/>
              <a:t>the </a:t>
            </a:r>
            <a:r>
              <a:rPr lang="en-US" i="1" dirty="0"/>
              <a:t>data file </a:t>
            </a:r>
            <a:r>
              <a:rPr lang="en-US" dirty="0"/>
              <a:t>from the MPCA MMP spreadsheet</a:t>
            </a:r>
          </a:p>
          <a:p>
            <a:pPr lvl="1"/>
            <a:endParaRPr lang="en-US" dirty="0" smtClean="0"/>
          </a:p>
        </p:txBody>
      </p:sp>
      <p:grpSp>
        <p:nvGrpSpPr>
          <p:cNvPr id="7" name="Group 6"/>
          <p:cNvGrpSpPr/>
          <p:nvPr/>
        </p:nvGrpSpPr>
        <p:grpSpPr>
          <a:xfrm>
            <a:off x="8403178" y="211923"/>
            <a:ext cx="369693" cy="365760"/>
            <a:chOff x="8403178" y="211923"/>
            <a:chExt cx="369693" cy="365760"/>
          </a:xfrm>
        </p:grpSpPr>
        <p:sp>
          <p:nvSpPr>
            <p:cNvPr id="8" name="Rectangle 7"/>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rId5"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3760088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5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Login to e-services</a:t>
            </a:r>
            <a:endParaRPr lang="en-US" dirty="0"/>
          </a:p>
        </p:txBody>
      </p:sp>
      <p:sp>
        <p:nvSpPr>
          <p:cNvPr id="3" name="Content Placeholder 2"/>
          <p:cNvSpPr>
            <a:spLocks noGrp="1"/>
          </p:cNvSpPr>
          <p:nvPr>
            <p:ph sz="quarter" idx="1"/>
          </p:nvPr>
        </p:nvSpPr>
        <p:spPr/>
        <p:txBody>
          <a:bodyPr/>
          <a:lstStyle/>
          <a:p>
            <a:r>
              <a:rPr lang="en-US" dirty="0" smtClean="0"/>
              <a:t>Login using your username and password</a:t>
            </a:r>
          </a:p>
          <a:p>
            <a:pPr lvl="1"/>
            <a:r>
              <a:rPr lang="en-US" dirty="0">
                <a:hlinkClick r:id="rId5"/>
              </a:rPr>
              <a:t>https://webapp.pca.state.mn.us/services/login</a:t>
            </a:r>
            <a:endParaRPr lang="en-US" dirty="0"/>
          </a:p>
          <a:p>
            <a:pPr marL="365760" lvl="1" indent="0">
              <a:buNone/>
            </a:pPr>
            <a:endParaRPr lang="en-US" dirty="0"/>
          </a:p>
        </p:txBody>
      </p:sp>
      <p:pic>
        <p:nvPicPr>
          <p:cNvPr id="4" name="Picture 3"/>
          <p:cNvPicPr>
            <a:picLocks noChangeAspect="1"/>
          </p:cNvPicPr>
          <p:nvPr/>
        </p:nvPicPr>
        <p:blipFill>
          <a:blip r:embed="rId6"/>
          <a:stretch>
            <a:fillRect/>
          </a:stretch>
        </p:blipFill>
        <p:spPr>
          <a:xfrm>
            <a:off x="970000" y="2809730"/>
            <a:ext cx="5239481" cy="2076740"/>
          </a:xfrm>
          <a:prstGeom prst="rect">
            <a:avLst/>
          </a:prstGeom>
        </p:spPr>
      </p:pic>
      <p:pic>
        <p:nvPicPr>
          <p:cNvPr id="5" name="Media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124271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Manure management plan (MMP)</a:t>
            </a:r>
            <a:br>
              <a:rPr lang="en-US" dirty="0" smtClean="0"/>
            </a:br>
            <a:r>
              <a:rPr lang="en-US" sz="2700" dirty="0" smtClean="0"/>
              <a:t>What is the MPCA MMP Spreadsheet data file</a:t>
            </a:r>
            <a:endParaRPr lang="en-US" sz="2700" dirty="0"/>
          </a:p>
        </p:txBody>
      </p:sp>
      <p:sp>
        <p:nvSpPr>
          <p:cNvPr id="6" name="Content Placeholder 5"/>
          <p:cNvSpPr>
            <a:spLocks noGrp="1"/>
          </p:cNvSpPr>
          <p:nvPr>
            <p:ph sz="quarter" idx="1"/>
          </p:nvPr>
        </p:nvSpPr>
        <p:spPr>
          <a:xfrm>
            <a:off x="612648" y="1600200"/>
            <a:ext cx="8153400" cy="4686300"/>
          </a:xfrm>
        </p:spPr>
        <p:txBody>
          <a:bodyPr>
            <a:normAutofit fontScale="92500" lnSpcReduction="10000"/>
          </a:bodyPr>
          <a:lstStyle/>
          <a:p>
            <a:r>
              <a:rPr lang="en-US" sz="2800" dirty="0" smtClean="0"/>
              <a:t>The MPCA MMP spreadsheet is designed to save only the data that is entered into the program</a:t>
            </a:r>
          </a:p>
          <a:p>
            <a:pPr lvl="1"/>
            <a:r>
              <a:rPr lang="en-US" sz="2400" dirty="0" smtClean="0"/>
              <a:t>This is called the data file</a:t>
            </a:r>
          </a:p>
          <a:p>
            <a:r>
              <a:rPr lang="en-US" sz="2700" dirty="0"/>
              <a:t>Only the data file can be uploaded to your application</a:t>
            </a:r>
          </a:p>
          <a:p>
            <a:pPr lvl="1"/>
            <a:r>
              <a:rPr lang="en-US" sz="2400" dirty="0" smtClean="0"/>
              <a:t>To produce the data file follow these steps</a:t>
            </a:r>
          </a:p>
          <a:p>
            <a:pPr marL="1143000" lvl="2" indent="-457200">
              <a:buFont typeface="+mj-lt"/>
              <a:buAutoNum type="arabicPeriod"/>
            </a:pPr>
            <a:r>
              <a:rPr lang="en-US" sz="2000" dirty="0" smtClean="0"/>
              <a:t>Complete a MMP using the MPCA MMP spreadsheet</a:t>
            </a:r>
          </a:p>
          <a:p>
            <a:pPr marL="1143000" lvl="2" indent="-457200">
              <a:buFont typeface="+mj-lt"/>
              <a:buAutoNum type="arabicPeriod"/>
            </a:pPr>
            <a:r>
              <a:rPr lang="en-US" sz="2000" dirty="0" smtClean="0"/>
              <a:t>From the Add-Ins menu in the program select Save Farm Data</a:t>
            </a:r>
            <a:br>
              <a:rPr lang="en-US" sz="2000" dirty="0" smtClean="0"/>
            </a:br>
            <a:r>
              <a:rPr lang="en-US" sz="2000" dirty="0" smtClean="0"/>
              <a:t/>
            </a:r>
            <a:br>
              <a:rPr lang="en-US" sz="2000" dirty="0" smtClean="0"/>
            </a:br>
            <a:r>
              <a:rPr lang="en-US" sz="2000" dirty="0" smtClean="0"/>
              <a:t/>
            </a:r>
            <a:br>
              <a:rPr lang="en-US" sz="2000" dirty="0" smtClean="0"/>
            </a:br>
            <a:r>
              <a:rPr lang="en-US" sz="2400" dirty="0" smtClean="0"/>
              <a:t>A</a:t>
            </a:r>
            <a:r>
              <a:rPr lang="en-US" sz="2000" dirty="0" smtClean="0"/>
              <a:t/>
            </a:r>
            <a:br>
              <a:rPr lang="en-US" sz="2000" dirty="0" smtClean="0"/>
            </a:br>
            <a:endParaRPr lang="en-US" sz="2000" dirty="0" smtClean="0"/>
          </a:p>
          <a:p>
            <a:pPr marL="1143000" lvl="2" indent="-457200">
              <a:buFont typeface="+mj-lt"/>
              <a:buAutoNum type="arabicPeriod"/>
            </a:pPr>
            <a:r>
              <a:rPr lang="en-US" sz="2000" dirty="0" smtClean="0"/>
              <a:t>The data file will now be saved to the location you specified</a:t>
            </a:r>
          </a:p>
          <a:p>
            <a:pPr marL="0" lvl="3" indent="0">
              <a:buNone/>
            </a:pPr>
            <a:endParaRPr lang="en-US" sz="800" dirty="0" smtClean="0"/>
          </a:p>
          <a:p>
            <a:pPr marL="0" lvl="3" indent="0">
              <a:buNone/>
            </a:pPr>
            <a:r>
              <a:rPr lang="en-US" sz="1700" dirty="0" smtClean="0"/>
              <a:t>More guidance on the MPCA MMP spreadsheet can be found here: </a:t>
            </a:r>
            <a:r>
              <a:rPr lang="en-US" sz="1700" dirty="0" smtClean="0">
                <a:hlinkClick r:id="rId5"/>
              </a:rPr>
              <a:t>https</a:t>
            </a:r>
            <a:r>
              <a:rPr lang="en-US" sz="1700" dirty="0">
                <a:hlinkClick r:id="rId5"/>
              </a:rPr>
              <a:t>://</a:t>
            </a:r>
            <a:r>
              <a:rPr lang="en-US" sz="1700" dirty="0" smtClean="0">
                <a:hlinkClick r:id="rId5"/>
              </a:rPr>
              <a:t>www.pca.state.mn.us/sites/default/files/wq-f6-12b.pdf</a:t>
            </a:r>
            <a:r>
              <a:rPr lang="en-US" sz="1700" dirty="0" smtClean="0"/>
              <a:t> </a:t>
            </a:r>
          </a:p>
        </p:txBody>
      </p:sp>
      <p:grpSp>
        <p:nvGrpSpPr>
          <p:cNvPr id="9" name="Group 8"/>
          <p:cNvGrpSpPr/>
          <p:nvPr/>
        </p:nvGrpSpPr>
        <p:grpSpPr>
          <a:xfrm>
            <a:off x="868058" y="4357788"/>
            <a:ext cx="7968328" cy="891220"/>
            <a:chOff x="797720" y="4199526"/>
            <a:chExt cx="7968328" cy="891220"/>
          </a:xfrm>
        </p:grpSpPr>
        <p:pic>
          <p:nvPicPr>
            <p:cNvPr id="7" name="Picture 6"/>
            <p:cNvPicPr>
              <a:picLocks noChangeAspect="1"/>
            </p:cNvPicPr>
            <p:nvPr/>
          </p:nvPicPr>
          <p:blipFill>
            <a:blip r:embed="rId6"/>
            <a:stretch>
              <a:fillRect/>
            </a:stretch>
          </p:blipFill>
          <p:spPr>
            <a:xfrm>
              <a:off x="797720" y="4199526"/>
              <a:ext cx="7968328" cy="883601"/>
            </a:xfrm>
            <a:prstGeom prst="rect">
              <a:avLst/>
            </a:prstGeom>
          </p:spPr>
        </p:pic>
        <p:sp>
          <p:nvSpPr>
            <p:cNvPr id="8" name="Oval 7"/>
            <p:cNvSpPr/>
            <p:nvPr/>
          </p:nvSpPr>
          <p:spPr>
            <a:xfrm>
              <a:off x="2083777" y="4747846"/>
              <a:ext cx="1081454" cy="342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 name="Group 9"/>
          <p:cNvGrpSpPr/>
          <p:nvPr/>
        </p:nvGrpSpPr>
        <p:grpSpPr>
          <a:xfrm>
            <a:off x="8403178" y="211923"/>
            <a:ext cx="369693" cy="365760"/>
            <a:chOff x="8403178" y="211923"/>
            <a:chExt cx="369693" cy="365760"/>
          </a:xfrm>
        </p:grpSpPr>
        <p:sp>
          <p:nvSpPr>
            <p:cNvPr id="11" name="Rectangle 10"/>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Home 11">
              <a:hlinkClick r:id="rId7"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15400" y="0"/>
            <a:ext cx="228600" cy="228600"/>
          </a:xfrm>
          <a:prstGeom prst="rect">
            <a:avLst/>
          </a:prstGeom>
        </p:spPr>
      </p:pic>
    </p:spTree>
    <p:extLst>
      <p:ext uri="{BB962C8B-B14F-4D97-AF65-F5344CB8AC3E}">
        <p14:creationId xmlns:p14="http://schemas.microsoft.com/office/powerpoint/2010/main" val="3694354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2"/>
          </p:nvPr>
        </p:nvPicPr>
        <p:blipFill>
          <a:blip r:embed="rId5"/>
          <a:stretch>
            <a:fillRect/>
          </a:stretch>
        </p:blipFill>
        <p:spPr>
          <a:xfrm>
            <a:off x="621099" y="3541325"/>
            <a:ext cx="8141901" cy="2798016"/>
          </a:xfrm>
          <a:prstGeom prst="rect">
            <a:avLst/>
          </a:prstGeom>
        </p:spPr>
      </p:pic>
      <p:sp>
        <p:nvSpPr>
          <p:cNvPr id="2" name="Title 1"/>
          <p:cNvSpPr>
            <a:spLocks noGrp="1"/>
          </p:cNvSpPr>
          <p:nvPr>
            <p:ph type="title"/>
          </p:nvPr>
        </p:nvSpPr>
        <p:spPr/>
        <p:txBody>
          <a:bodyPr>
            <a:normAutofit fontScale="90000"/>
          </a:bodyPr>
          <a:lstStyle/>
          <a:p>
            <a:r>
              <a:rPr lang="en-US" dirty="0" smtClean="0"/>
              <a:t>Attaching a MMP</a:t>
            </a:r>
            <a:br>
              <a:rPr lang="en-US" dirty="0" smtClean="0"/>
            </a:br>
            <a:r>
              <a:rPr lang="en-US" sz="2700" dirty="0" smtClean="0"/>
              <a:t>Transfer plan or MMP spreadsheet data file</a:t>
            </a:r>
            <a:endParaRPr lang="en-US" sz="2700" dirty="0"/>
          </a:p>
        </p:txBody>
      </p:sp>
      <p:sp>
        <p:nvSpPr>
          <p:cNvPr id="3" name="Content Placeholder 2"/>
          <p:cNvSpPr>
            <a:spLocks noGrp="1"/>
          </p:cNvSpPr>
          <p:nvPr>
            <p:ph sz="quarter" idx="1"/>
          </p:nvPr>
        </p:nvSpPr>
        <p:spPr>
          <a:xfrm>
            <a:off x="609600" y="1640840"/>
            <a:ext cx="8153400" cy="1947749"/>
          </a:xfrm>
        </p:spPr>
        <p:txBody>
          <a:bodyPr>
            <a:normAutofit lnSpcReduction="10000"/>
          </a:bodyPr>
          <a:lstStyle/>
          <a:p>
            <a:r>
              <a:rPr lang="en-US" sz="2400" dirty="0" smtClean="0"/>
              <a:t>Click </a:t>
            </a:r>
            <a:r>
              <a:rPr lang="en-US" sz="2400" i="1" dirty="0" smtClean="0"/>
              <a:t>Upload File </a:t>
            </a:r>
            <a:r>
              <a:rPr lang="en-US" sz="2400" dirty="0" smtClean="0"/>
              <a:t>to attach the required document(s)</a:t>
            </a:r>
          </a:p>
          <a:p>
            <a:pPr lvl="1"/>
            <a:r>
              <a:rPr lang="en-US" sz="2000" dirty="0" smtClean="0"/>
              <a:t>Select the document in in the popup window to start the upload process</a:t>
            </a:r>
            <a:endParaRPr lang="en-US" sz="2000" dirty="0"/>
          </a:p>
          <a:p>
            <a:pPr lvl="1"/>
            <a:r>
              <a:rPr lang="en-US" sz="2000" dirty="0"/>
              <a:t>Enter a document </a:t>
            </a:r>
            <a:r>
              <a:rPr lang="en-US" sz="2000" dirty="0" smtClean="0"/>
              <a:t>date </a:t>
            </a:r>
            <a:r>
              <a:rPr lang="en-US" sz="1600" dirty="0" smtClean="0"/>
              <a:t>(approximate date the document was prepared)</a:t>
            </a:r>
          </a:p>
          <a:p>
            <a:pPr lvl="3"/>
            <a:endParaRPr lang="en-US" sz="1000" dirty="0"/>
          </a:p>
          <a:p>
            <a:pPr marL="0" indent="0">
              <a:buNone/>
            </a:pPr>
            <a:r>
              <a:rPr lang="en-US" sz="1600" dirty="0" smtClean="0"/>
              <a:t>Note: Field maps are required for any fields listed in the MMP data file </a:t>
            </a:r>
            <a:r>
              <a:rPr lang="en-US" sz="1400" dirty="0" smtClean="0"/>
              <a:t>(</a:t>
            </a:r>
            <a:r>
              <a:rPr lang="en-US" sz="1400" dirty="0" err="1" smtClean="0"/>
              <a:t>ie</a:t>
            </a:r>
            <a:r>
              <a:rPr lang="en-US" sz="1400" dirty="0" smtClean="0"/>
              <a:t>. non-transferred manure). </a:t>
            </a:r>
            <a:r>
              <a:rPr lang="en-US" sz="1600" dirty="0" smtClean="0"/>
              <a:t>They are uploaded via the attachments screen along with any other MMP supporting documents.</a:t>
            </a:r>
          </a:p>
        </p:txBody>
      </p:sp>
      <p:sp>
        <p:nvSpPr>
          <p:cNvPr id="6" name="Up Arrow 5"/>
          <p:cNvSpPr/>
          <p:nvPr/>
        </p:nvSpPr>
        <p:spPr>
          <a:xfrm rot="5400000">
            <a:off x="7361800" y="3630669"/>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7" name="Cloud 7">
            <a:hlinkClick r:id="" action="ppaction://noaction" highlightClick="1"/>
          </p:cNvPr>
          <p:cNvSpPr/>
          <p:nvPr/>
        </p:nvSpPr>
        <p:spPr>
          <a:xfrm>
            <a:off x="6098877" y="5247338"/>
            <a:ext cx="2536164" cy="85834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65000"/>
                  </a:schemeClr>
                </a:solidFill>
                <a:latin typeface="Arial" panose="020B0604020202020204" pitchFamily="34" charset="0"/>
                <a:cs typeface="Arial" panose="020B0604020202020204" pitchFamily="34" charset="0"/>
              </a:rPr>
              <a:t>   You can also upload the plans later via the attachments tab</a:t>
            </a:r>
            <a:endParaRPr lang="en-US" sz="1200" i="1" dirty="0">
              <a:solidFill>
                <a:schemeClr val="bg1">
                  <a:lumMod val="65000"/>
                </a:schemeClr>
              </a:solidFill>
              <a:latin typeface="Arial" panose="020B0604020202020204" pitchFamily="34" charset="0"/>
              <a:cs typeface="Arial" panose="020B0604020202020204" pitchFamily="34" charset="0"/>
            </a:endParaRPr>
          </a:p>
        </p:txBody>
      </p:sp>
      <p:sp>
        <p:nvSpPr>
          <p:cNvPr id="8" name="TextBox 7"/>
          <p:cNvSpPr txBox="1"/>
          <p:nvPr/>
        </p:nvSpPr>
        <p:spPr>
          <a:xfrm rot="19800000">
            <a:off x="6027423" y="5191828"/>
            <a:ext cx="439276" cy="276841"/>
          </a:xfrm>
          <a:prstGeom prst="rect">
            <a:avLst/>
          </a:prstGeom>
          <a:noFill/>
          <a:ln>
            <a:noFill/>
          </a:ln>
        </p:spPr>
        <p:txBody>
          <a:bodyPr wrap="square" rtlCol="0">
            <a:spAutoFit/>
          </a:bodyPr>
          <a:lstStyle/>
          <a:p>
            <a:r>
              <a:rPr lang="en-US" sz="1200" i="1" u="sng" dirty="0" smtClean="0">
                <a:solidFill>
                  <a:schemeClr val="bg1">
                    <a:lumMod val="65000"/>
                  </a:schemeClr>
                </a:solidFill>
                <a:latin typeface="Arial" panose="020B0604020202020204" pitchFamily="34" charset="0"/>
                <a:cs typeface="Arial" panose="020B0604020202020204" pitchFamily="34" charset="0"/>
              </a:rPr>
              <a:t>Tip</a:t>
            </a:r>
            <a:endParaRPr lang="en-US" sz="1200" i="1" u="sng" dirty="0">
              <a:solidFill>
                <a:schemeClr val="bg1">
                  <a:lumMod val="65000"/>
                </a:schemeClr>
              </a:solidFill>
              <a:latin typeface="Arial" panose="020B0604020202020204" pitchFamily="34" charset="0"/>
              <a:cs typeface="Arial" panose="020B0604020202020204" pitchFamily="34" charset="0"/>
            </a:endParaRPr>
          </a:p>
        </p:txBody>
      </p:sp>
      <p:sp>
        <p:nvSpPr>
          <p:cNvPr id="12" name="Cloud 7">
            <a:hlinkClick r:id="" action="ppaction://noaction" highlightClick="1"/>
          </p:cNvPr>
          <p:cNvSpPr/>
          <p:nvPr/>
        </p:nvSpPr>
        <p:spPr>
          <a:xfrm>
            <a:off x="3567548" y="4876266"/>
            <a:ext cx="2237504" cy="448573"/>
          </a:xfrm>
          <a:prstGeom prst="wedgeRoundRectCallout">
            <a:avLst>
              <a:gd name="adj1" fmla="val -74899"/>
              <a:gd name="adj2" fmla="val 115084"/>
              <a:gd name="adj3" fmla="val 16667"/>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lumMod val="75000"/>
                  </a:schemeClr>
                </a:solidFill>
                <a:latin typeface="Arial" panose="020B0604020202020204" pitchFamily="34" charset="0"/>
                <a:cs typeface="Arial" panose="020B0604020202020204" pitchFamily="34" charset="0"/>
              </a:rPr>
              <a:t>This will appear after you begin the upload process</a:t>
            </a:r>
            <a:endParaRPr lang="en-US" sz="1200" i="1" dirty="0">
              <a:solidFill>
                <a:schemeClr val="bg2">
                  <a:lumMod val="75000"/>
                </a:schemeClr>
              </a:solidFill>
              <a:latin typeface="Arial" panose="020B0604020202020204" pitchFamily="34" charset="0"/>
              <a:cs typeface="Arial" panose="020B0604020202020204" pitchFamily="34" charset="0"/>
            </a:endParaRPr>
          </a:p>
        </p:txBody>
      </p:sp>
      <p:grpSp>
        <p:nvGrpSpPr>
          <p:cNvPr id="13" name="Group 12"/>
          <p:cNvGrpSpPr/>
          <p:nvPr/>
        </p:nvGrpSpPr>
        <p:grpSpPr>
          <a:xfrm>
            <a:off x="8403178" y="211923"/>
            <a:ext cx="369693" cy="365760"/>
            <a:chOff x="8403178" y="211923"/>
            <a:chExt cx="369693" cy="365760"/>
          </a:xfrm>
        </p:grpSpPr>
        <p:sp>
          <p:nvSpPr>
            <p:cNvPr id="15" name="Rectangle 14"/>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Home 15">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29029"/>
            <a:ext cx="228600" cy="228600"/>
          </a:xfrm>
          <a:prstGeom prst="rect">
            <a:avLst/>
          </a:prstGeom>
        </p:spPr>
      </p:pic>
    </p:spTree>
    <p:extLst>
      <p:ext uri="{BB962C8B-B14F-4D97-AF65-F5344CB8AC3E}">
        <p14:creationId xmlns:p14="http://schemas.microsoft.com/office/powerpoint/2010/main" val="795484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Content Placeholder 9"/>
          <p:cNvPicPr>
            <a:picLocks noGrp="1" noChangeAspect="1"/>
          </p:cNvPicPr>
          <p:nvPr>
            <p:ph sz="quarter" idx="2"/>
          </p:nvPr>
        </p:nvPicPr>
        <p:blipFill>
          <a:blip r:embed="rId5"/>
          <a:stretch>
            <a:fillRect/>
          </a:stretch>
        </p:blipFill>
        <p:spPr>
          <a:xfrm>
            <a:off x="609600" y="3545453"/>
            <a:ext cx="8155383" cy="2802649"/>
          </a:xfrm>
          <a:prstGeom prst="rect">
            <a:avLst/>
          </a:prstGeom>
        </p:spPr>
      </p:pic>
      <p:sp>
        <p:nvSpPr>
          <p:cNvPr id="2" name="Title 1"/>
          <p:cNvSpPr>
            <a:spLocks noGrp="1"/>
          </p:cNvSpPr>
          <p:nvPr>
            <p:ph type="title"/>
          </p:nvPr>
        </p:nvSpPr>
        <p:spPr/>
        <p:txBody>
          <a:bodyPr>
            <a:normAutofit/>
          </a:bodyPr>
          <a:lstStyle/>
          <a:p>
            <a:r>
              <a:rPr lang="en-US" dirty="0" smtClean="0"/>
              <a:t>Attachments</a:t>
            </a:r>
            <a:endParaRPr lang="en-US" sz="2700" dirty="0"/>
          </a:p>
        </p:txBody>
      </p:sp>
      <p:sp>
        <p:nvSpPr>
          <p:cNvPr id="8" name="Content Placeholder 7"/>
          <p:cNvSpPr>
            <a:spLocks noGrp="1"/>
          </p:cNvSpPr>
          <p:nvPr>
            <p:ph sz="quarter" idx="1"/>
          </p:nvPr>
        </p:nvSpPr>
        <p:spPr>
          <a:xfrm>
            <a:off x="609600" y="1614964"/>
            <a:ext cx="8153400" cy="2127854"/>
          </a:xfrm>
        </p:spPr>
        <p:txBody>
          <a:bodyPr>
            <a:normAutofit fontScale="70000" lnSpcReduction="20000"/>
          </a:bodyPr>
          <a:lstStyle/>
          <a:p>
            <a:r>
              <a:rPr lang="en-US" dirty="0" smtClean="0"/>
              <a:t>An application cannot be submitted without all required attachments </a:t>
            </a:r>
          </a:p>
          <a:p>
            <a:pPr lvl="1"/>
            <a:r>
              <a:rPr lang="en-US" dirty="0" smtClean="0"/>
              <a:t>Any documents uploaded during a previous step are shown</a:t>
            </a:r>
          </a:p>
          <a:p>
            <a:r>
              <a:rPr lang="en-US" dirty="0" smtClean="0"/>
              <a:t>Click </a:t>
            </a:r>
            <a:r>
              <a:rPr lang="en-US" dirty="0"/>
              <a:t>Upload File to attach </a:t>
            </a:r>
            <a:r>
              <a:rPr lang="en-US" dirty="0" smtClean="0"/>
              <a:t>a document</a:t>
            </a:r>
            <a:endParaRPr lang="en-US" dirty="0"/>
          </a:p>
          <a:p>
            <a:pPr lvl="1"/>
            <a:r>
              <a:rPr lang="en-US" dirty="0"/>
              <a:t>Select the document in in the popup window to start the upload process</a:t>
            </a:r>
          </a:p>
          <a:p>
            <a:pPr lvl="1"/>
            <a:r>
              <a:rPr lang="en-US" dirty="0"/>
              <a:t>Enter a document date </a:t>
            </a:r>
            <a:r>
              <a:rPr lang="en-US" sz="2000" dirty="0"/>
              <a:t>(approximate date the document was prepared</a:t>
            </a:r>
            <a:r>
              <a:rPr lang="en-US" sz="2000" dirty="0" smtClean="0"/>
              <a:t>)</a:t>
            </a:r>
          </a:p>
          <a:p>
            <a:pPr lvl="1"/>
            <a:r>
              <a:rPr lang="en-US" dirty="0" smtClean="0"/>
              <a:t>Repeat the upload process for multiple files of the same type </a:t>
            </a:r>
            <a:r>
              <a:rPr lang="en-US" sz="2000" dirty="0" smtClean="0"/>
              <a:t>(</a:t>
            </a:r>
            <a:r>
              <a:rPr lang="en-US" sz="2000" dirty="0" err="1" smtClean="0"/>
              <a:t>ie</a:t>
            </a:r>
            <a:r>
              <a:rPr lang="en-US" sz="2000" dirty="0" smtClean="0"/>
              <a:t>. field maps)</a:t>
            </a:r>
            <a:endParaRPr lang="en-US" sz="2000" dirty="0"/>
          </a:p>
        </p:txBody>
      </p:sp>
      <p:sp>
        <p:nvSpPr>
          <p:cNvPr id="14" name="Up Arrow 13"/>
          <p:cNvSpPr/>
          <p:nvPr/>
        </p:nvSpPr>
        <p:spPr>
          <a:xfrm rot="5400000">
            <a:off x="7361800" y="3630669"/>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7">
            <a:hlinkClick r:id="" action="ppaction://noaction" highlightClick="1"/>
          </p:cNvPr>
          <p:cNvSpPr/>
          <p:nvPr/>
        </p:nvSpPr>
        <p:spPr>
          <a:xfrm>
            <a:off x="3231118" y="5566379"/>
            <a:ext cx="2237504" cy="448573"/>
          </a:xfrm>
          <a:prstGeom prst="wedgeRoundRectCallout">
            <a:avLst>
              <a:gd name="adj1" fmla="val -66032"/>
              <a:gd name="adj2" fmla="val -57993"/>
              <a:gd name="adj3" fmla="val 16667"/>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solidFill>
                <a:latin typeface="Arial" panose="020B0604020202020204" pitchFamily="34" charset="0"/>
                <a:cs typeface="Arial" panose="020B0604020202020204" pitchFamily="34" charset="0"/>
              </a:rPr>
              <a:t>This will appear after you begin the upload process</a:t>
            </a:r>
            <a:endParaRPr lang="en-US" sz="1200" i="1" dirty="0">
              <a:solidFill>
                <a:schemeClr val="bg2"/>
              </a:solidFill>
              <a:latin typeface="Arial" panose="020B0604020202020204" pitchFamily="34" charset="0"/>
              <a:cs typeface="Arial" panose="020B0604020202020204" pitchFamily="34" charset="0"/>
            </a:endParaRPr>
          </a:p>
        </p:txBody>
      </p:sp>
      <p:sp>
        <p:nvSpPr>
          <p:cNvPr id="18" name="Cloud 7">
            <a:hlinkClick r:id="" action="ppaction://noaction" highlightClick="1"/>
          </p:cNvPr>
          <p:cNvSpPr/>
          <p:nvPr/>
        </p:nvSpPr>
        <p:spPr>
          <a:xfrm>
            <a:off x="3060363" y="4447739"/>
            <a:ext cx="2579014" cy="448573"/>
          </a:xfrm>
          <a:prstGeom prst="wedgeRoundRectCallout">
            <a:avLst>
              <a:gd name="adj1" fmla="val -78755"/>
              <a:gd name="adj2" fmla="val 78545"/>
              <a:gd name="adj3" fmla="val 16667"/>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solidFill>
                <a:latin typeface="Arial" panose="020B0604020202020204" pitchFamily="34" charset="0"/>
                <a:cs typeface="Arial" panose="020B0604020202020204" pitchFamily="34" charset="0"/>
              </a:rPr>
              <a:t>Click here to view the document you uploaded to verify it is correct</a:t>
            </a:r>
            <a:endParaRPr lang="en-US" sz="1200" i="1" dirty="0">
              <a:solidFill>
                <a:schemeClr val="bg2"/>
              </a:solidFill>
              <a:latin typeface="Arial" panose="020B0604020202020204" pitchFamily="34" charset="0"/>
              <a:cs typeface="Arial" panose="020B0604020202020204" pitchFamily="34" charset="0"/>
            </a:endParaRPr>
          </a:p>
        </p:txBody>
      </p:sp>
      <p:sp>
        <p:nvSpPr>
          <p:cNvPr id="19" name="Cloud 7">
            <a:hlinkClick r:id="" action="ppaction://noaction" highlightClick="1"/>
          </p:cNvPr>
          <p:cNvSpPr/>
          <p:nvPr/>
        </p:nvSpPr>
        <p:spPr>
          <a:xfrm>
            <a:off x="3446777" y="5079860"/>
            <a:ext cx="3523365" cy="306737"/>
          </a:xfrm>
          <a:prstGeom prst="wedgeRoundRectCallout">
            <a:avLst>
              <a:gd name="adj1" fmla="val -74798"/>
              <a:gd name="adj2" fmla="val -31670"/>
              <a:gd name="adj3" fmla="val 16667"/>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2"/>
                </a:solidFill>
                <a:latin typeface="Arial" panose="020B0604020202020204" pitchFamily="34" charset="0"/>
                <a:cs typeface="Arial" panose="020B0604020202020204" pitchFamily="34" charset="0"/>
              </a:rPr>
              <a:t>Click here to delete the document you uploaded</a:t>
            </a:r>
            <a:endParaRPr lang="en-US" sz="1200" i="1" dirty="0">
              <a:solidFill>
                <a:schemeClr val="bg2"/>
              </a:solidFill>
              <a:latin typeface="Arial" panose="020B0604020202020204" pitchFamily="34" charset="0"/>
              <a:cs typeface="Arial" panose="020B0604020202020204" pitchFamily="34" charset="0"/>
            </a:endParaRPr>
          </a:p>
        </p:txBody>
      </p:sp>
      <p:sp>
        <p:nvSpPr>
          <p:cNvPr id="20" name="Cloud 7">
            <a:hlinkClick r:id="" action="ppaction://noaction" highlightClick="1"/>
          </p:cNvPr>
          <p:cNvSpPr/>
          <p:nvPr/>
        </p:nvSpPr>
        <p:spPr>
          <a:xfrm>
            <a:off x="6014890" y="5673307"/>
            <a:ext cx="2536164" cy="85834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chemeClr val="bg1">
                    <a:lumMod val="65000"/>
                  </a:schemeClr>
                </a:solidFill>
                <a:latin typeface="Arial" panose="020B0604020202020204" pitchFamily="34" charset="0"/>
                <a:cs typeface="Arial" panose="020B0604020202020204" pitchFamily="34" charset="0"/>
              </a:rPr>
              <a:t>   Scroll all the way to the bottom to see all required </a:t>
            </a:r>
            <a:r>
              <a:rPr lang="en-US" sz="1200" i="1" dirty="0" smtClean="0">
                <a:solidFill>
                  <a:schemeClr val="bg1">
                    <a:lumMod val="65000"/>
                  </a:schemeClr>
                </a:solidFill>
                <a:latin typeface="Arial" panose="020B0604020202020204" pitchFamily="34" charset="0"/>
                <a:cs typeface="Arial" panose="020B0604020202020204" pitchFamily="34" charset="0"/>
              </a:rPr>
              <a:t>attachments</a:t>
            </a:r>
            <a:endParaRPr lang="en-US" sz="1200" i="1" dirty="0">
              <a:solidFill>
                <a:schemeClr val="bg1">
                  <a:lumMod val="65000"/>
                </a:schemeClr>
              </a:solidFill>
              <a:latin typeface="Arial" panose="020B0604020202020204" pitchFamily="34" charset="0"/>
              <a:cs typeface="Arial" panose="020B0604020202020204" pitchFamily="34" charset="0"/>
            </a:endParaRPr>
          </a:p>
        </p:txBody>
      </p:sp>
      <p:sp>
        <p:nvSpPr>
          <p:cNvPr id="21" name="TextBox 20"/>
          <p:cNvSpPr txBox="1"/>
          <p:nvPr/>
        </p:nvSpPr>
        <p:spPr>
          <a:xfrm rot="19800000">
            <a:off x="5943436" y="5617797"/>
            <a:ext cx="439276" cy="276841"/>
          </a:xfrm>
          <a:prstGeom prst="rect">
            <a:avLst/>
          </a:prstGeom>
          <a:noFill/>
          <a:ln>
            <a:noFill/>
          </a:ln>
        </p:spPr>
        <p:txBody>
          <a:bodyPr wrap="square" rtlCol="0">
            <a:spAutoFit/>
          </a:bodyPr>
          <a:lstStyle/>
          <a:p>
            <a:r>
              <a:rPr lang="en-US" sz="1200" i="1" u="sng" dirty="0" smtClean="0">
                <a:solidFill>
                  <a:schemeClr val="bg1">
                    <a:lumMod val="65000"/>
                  </a:schemeClr>
                </a:solidFill>
                <a:latin typeface="Arial" panose="020B0604020202020204" pitchFamily="34" charset="0"/>
                <a:cs typeface="Arial" panose="020B0604020202020204" pitchFamily="34" charset="0"/>
              </a:rPr>
              <a:t>Tip</a:t>
            </a:r>
            <a:endParaRPr lang="en-US" sz="1200" i="1" u="sng" dirty="0">
              <a:solidFill>
                <a:schemeClr val="bg1">
                  <a:lumMod val="65000"/>
                </a:schemeClr>
              </a:solidFill>
              <a:latin typeface="Arial" panose="020B0604020202020204" pitchFamily="34" charset="0"/>
              <a:cs typeface="Arial" panose="020B0604020202020204" pitchFamily="34" charset="0"/>
            </a:endParaRPr>
          </a:p>
        </p:txBody>
      </p:sp>
      <p:sp>
        <p:nvSpPr>
          <p:cNvPr id="22" name="Cloud 7">
            <a:hlinkClick r:id="" action="ppaction://customshow?id=26&amp;return=true" highlightClick="1"/>
          </p:cNvPr>
          <p:cNvSpPr/>
          <p:nvPr/>
        </p:nvSpPr>
        <p:spPr>
          <a:xfrm>
            <a:off x="7205335" y="1844402"/>
            <a:ext cx="1774762" cy="83138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chemeClr val="bg1">
                    <a:lumMod val="65000"/>
                  </a:schemeClr>
                </a:solidFill>
                <a:latin typeface="Arial" panose="020B0604020202020204" pitchFamily="34" charset="0"/>
                <a:cs typeface="Arial" panose="020B0604020202020204" pitchFamily="34" charset="0"/>
              </a:rPr>
              <a:t>   </a:t>
            </a:r>
            <a:r>
              <a:rPr lang="en-US" sz="1200" i="1" dirty="0" smtClean="0">
                <a:solidFill>
                  <a:schemeClr val="bg1">
                    <a:lumMod val="65000"/>
                  </a:schemeClr>
                </a:solidFill>
                <a:latin typeface="Arial" panose="020B0604020202020204" pitchFamily="34" charset="0"/>
                <a:cs typeface="Arial" panose="020B0604020202020204" pitchFamily="34" charset="0"/>
              </a:rPr>
              <a:t>Click here for a description of possible attachments</a:t>
            </a:r>
            <a:endParaRPr lang="en-US" sz="1200" i="1" dirty="0">
              <a:solidFill>
                <a:schemeClr val="bg1">
                  <a:lumMod val="65000"/>
                </a:schemeClr>
              </a:solidFill>
              <a:latin typeface="Arial" panose="020B0604020202020204" pitchFamily="34" charset="0"/>
              <a:cs typeface="Arial" panose="020B0604020202020204" pitchFamily="34" charset="0"/>
            </a:endParaRPr>
          </a:p>
        </p:txBody>
      </p:sp>
      <p:grpSp>
        <p:nvGrpSpPr>
          <p:cNvPr id="23" name="Group 22"/>
          <p:cNvGrpSpPr/>
          <p:nvPr/>
        </p:nvGrpSpPr>
        <p:grpSpPr>
          <a:xfrm>
            <a:off x="8403178" y="211923"/>
            <a:ext cx="369693" cy="365760"/>
            <a:chOff x="8403178" y="211923"/>
            <a:chExt cx="369693" cy="365760"/>
          </a:xfrm>
        </p:grpSpPr>
        <p:sp>
          <p:nvSpPr>
            <p:cNvPr id="24" name="Rectangle 23"/>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Home 24">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1486277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Attachments </a:t>
            </a:r>
            <a:r>
              <a:rPr lang="en-US" sz="2700" dirty="0" smtClean="0"/>
              <a:t>(most common)</a:t>
            </a:r>
            <a:br>
              <a:rPr lang="en-US" sz="2700" dirty="0" smtClean="0"/>
            </a:br>
            <a:r>
              <a:rPr lang="en-US" sz="2700" dirty="0" smtClean="0"/>
              <a:t>links provided for forms/more info</a:t>
            </a:r>
            <a:endParaRPr lang="en-US" sz="2700" dirty="0"/>
          </a:p>
        </p:txBody>
      </p:sp>
      <p:sp>
        <p:nvSpPr>
          <p:cNvPr id="5" name="Content Placeholder 4"/>
          <p:cNvSpPr>
            <a:spLocks noGrp="1"/>
          </p:cNvSpPr>
          <p:nvPr>
            <p:ph sz="quarter" idx="1"/>
          </p:nvPr>
        </p:nvSpPr>
        <p:spPr/>
        <p:txBody>
          <a:bodyPr>
            <a:normAutofit fontScale="62500" lnSpcReduction="20000"/>
          </a:bodyPr>
          <a:lstStyle/>
          <a:p>
            <a:r>
              <a:rPr lang="en-US" dirty="0" smtClean="0"/>
              <a:t>Construction plans and specifications</a:t>
            </a:r>
          </a:p>
          <a:p>
            <a:pPr lvl="1"/>
            <a:r>
              <a:rPr lang="en-US" dirty="0" smtClean="0"/>
              <a:t>Plans for any new manure storage or treatment area</a:t>
            </a:r>
          </a:p>
          <a:p>
            <a:pPr lvl="2"/>
            <a:r>
              <a:rPr lang="en-US" dirty="0" smtClean="0"/>
              <a:t>Plans for LMSAs require professional engineer</a:t>
            </a:r>
          </a:p>
          <a:p>
            <a:r>
              <a:rPr lang="en-US" dirty="0" smtClean="0">
                <a:hlinkClick r:id="rId5"/>
              </a:rPr>
              <a:t>Manure transfer plan</a:t>
            </a:r>
            <a:endParaRPr lang="en-US" dirty="0" smtClean="0"/>
          </a:p>
          <a:p>
            <a:pPr lvl="1"/>
            <a:r>
              <a:rPr lang="en-US" dirty="0" smtClean="0"/>
              <a:t>How manure that is sold or given away is managed</a:t>
            </a:r>
          </a:p>
          <a:p>
            <a:pPr lvl="2"/>
            <a:r>
              <a:rPr lang="en-US" dirty="0" smtClean="0"/>
              <a:t>Must use the MPCA standardized form</a:t>
            </a:r>
          </a:p>
          <a:p>
            <a:r>
              <a:rPr lang="en-US" dirty="0" smtClean="0">
                <a:hlinkClick r:id="rId6"/>
              </a:rPr>
              <a:t>MMP data file</a:t>
            </a:r>
            <a:endParaRPr lang="en-US" dirty="0" smtClean="0"/>
          </a:p>
          <a:p>
            <a:pPr lvl="1"/>
            <a:r>
              <a:rPr lang="en-US" dirty="0" smtClean="0"/>
              <a:t>The manure management plan for non-transferred manure</a:t>
            </a:r>
          </a:p>
          <a:p>
            <a:pPr lvl="2"/>
            <a:r>
              <a:rPr lang="en-US" dirty="0" smtClean="0"/>
              <a:t>Must us the </a:t>
            </a:r>
            <a:r>
              <a:rPr lang="en-US" dirty="0" smtClean="0">
                <a:solidFill>
                  <a:srgbClr val="E6AF00"/>
                </a:solidFill>
                <a:hlinkClick r:id="rId7"/>
              </a:rPr>
              <a:t>MMP spreadsheet </a:t>
            </a:r>
            <a:r>
              <a:rPr lang="en-US" dirty="0" smtClean="0"/>
              <a:t>and attach the data file from the program</a:t>
            </a:r>
          </a:p>
          <a:p>
            <a:r>
              <a:rPr lang="en-US" dirty="0" smtClean="0"/>
              <a:t>Field maps</a:t>
            </a:r>
          </a:p>
          <a:p>
            <a:pPr lvl="1"/>
            <a:r>
              <a:rPr lang="en-US" dirty="0" smtClean="0"/>
              <a:t>Maps of all fields in the MMP (non-transferred manure) – most commonly aerial photos</a:t>
            </a:r>
          </a:p>
          <a:p>
            <a:pPr lvl="2"/>
            <a:r>
              <a:rPr lang="en-US" dirty="0" smtClean="0"/>
              <a:t>Include identification of sensitive features and setbacks</a:t>
            </a:r>
          </a:p>
          <a:p>
            <a:r>
              <a:rPr lang="en-US" dirty="0" smtClean="0">
                <a:hlinkClick r:id="rId8"/>
              </a:rPr>
              <a:t>Verification of good neighbor notice</a:t>
            </a:r>
            <a:endParaRPr lang="en-US" dirty="0" smtClean="0"/>
          </a:p>
          <a:p>
            <a:pPr lvl="1"/>
            <a:r>
              <a:rPr lang="en-US" dirty="0" smtClean="0"/>
              <a:t>Evidence that the notice was completed – typically a newspaper affidavit of publication</a:t>
            </a:r>
          </a:p>
          <a:p>
            <a:r>
              <a:rPr lang="en-US" dirty="0">
                <a:hlinkClick r:id="rId9"/>
              </a:rPr>
              <a:t>Emergency response </a:t>
            </a:r>
            <a:r>
              <a:rPr lang="en-US" dirty="0" smtClean="0">
                <a:hlinkClick r:id="rId9"/>
              </a:rPr>
              <a:t>plan</a:t>
            </a:r>
            <a:endParaRPr lang="en-US" dirty="0" smtClean="0"/>
          </a:p>
          <a:p>
            <a:pPr lvl="1"/>
            <a:r>
              <a:rPr lang="en-US" dirty="0" smtClean="0"/>
              <a:t>Plan (with contacts) to respond to emergencies at the facility (spills, fire, etc.)</a:t>
            </a:r>
            <a:endParaRPr lang="en-US" dirty="0"/>
          </a:p>
        </p:txBody>
      </p:sp>
      <p:grpSp>
        <p:nvGrpSpPr>
          <p:cNvPr id="9" name="Group 8"/>
          <p:cNvGrpSpPr/>
          <p:nvPr/>
        </p:nvGrpSpPr>
        <p:grpSpPr>
          <a:xfrm>
            <a:off x="8403178" y="211923"/>
            <a:ext cx="369693" cy="365760"/>
            <a:chOff x="8403178" y="211923"/>
            <a:chExt cx="369693" cy="365760"/>
          </a:xfrm>
        </p:grpSpPr>
        <p:sp>
          <p:nvSpPr>
            <p:cNvPr id="10" name="Rectangle 9"/>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Home 10">
              <a:hlinkClick r:id="rId10"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v (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915400" y="0"/>
            <a:ext cx="228600" cy="228600"/>
          </a:xfrm>
          <a:prstGeom prst="rect">
            <a:avLst/>
          </a:prstGeom>
        </p:spPr>
      </p:pic>
    </p:spTree>
    <p:extLst>
      <p:ext uri="{BB962C8B-B14F-4D97-AF65-F5344CB8AC3E}">
        <p14:creationId xmlns:p14="http://schemas.microsoft.com/office/powerpoint/2010/main" val="1972657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Attachments </a:t>
            </a:r>
            <a:r>
              <a:rPr lang="en-US" sz="2400" dirty="0" smtClean="0"/>
              <a:t>(less </a:t>
            </a:r>
            <a:r>
              <a:rPr lang="en-US" sz="2400" dirty="0"/>
              <a:t>common</a:t>
            </a:r>
            <a:r>
              <a:rPr lang="en-US" sz="2400" dirty="0" smtClean="0"/>
              <a:t>)</a:t>
            </a:r>
            <a:br>
              <a:rPr lang="en-US" sz="2400" dirty="0" smtClean="0"/>
            </a:br>
            <a:r>
              <a:rPr lang="en-US" sz="2700" dirty="0"/>
              <a:t>links provided for forms/more info</a:t>
            </a:r>
          </a:p>
        </p:txBody>
      </p:sp>
      <p:sp>
        <p:nvSpPr>
          <p:cNvPr id="5" name="Content Placeholder 4"/>
          <p:cNvSpPr>
            <a:spLocks noGrp="1"/>
          </p:cNvSpPr>
          <p:nvPr>
            <p:ph sz="quarter" idx="1"/>
          </p:nvPr>
        </p:nvSpPr>
        <p:spPr/>
        <p:txBody>
          <a:bodyPr>
            <a:normAutofit fontScale="62500" lnSpcReduction="20000"/>
          </a:bodyPr>
          <a:lstStyle/>
          <a:p>
            <a:r>
              <a:rPr lang="en-US" dirty="0" smtClean="0"/>
              <a:t>Non-delegated county public meeting minutes</a:t>
            </a:r>
          </a:p>
          <a:p>
            <a:pPr lvl="1"/>
            <a:r>
              <a:rPr lang="en-US" dirty="0" smtClean="0"/>
              <a:t>Official minutes from the Non-delegated county meeting about the project</a:t>
            </a:r>
          </a:p>
          <a:p>
            <a:r>
              <a:rPr lang="en-US" dirty="0" smtClean="0">
                <a:hlinkClick r:id="rId5"/>
              </a:rPr>
              <a:t>Environmental </a:t>
            </a:r>
            <a:r>
              <a:rPr lang="en-US" dirty="0">
                <a:hlinkClick r:id="rId5"/>
              </a:rPr>
              <a:t>review document</a:t>
            </a:r>
            <a:endParaRPr lang="en-US" dirty="0"/>
          </a:p>
          <a:p>
            <a:pPr lvl="1"/>
            <a:r>
              <a:rPr lang="en-US" dirty="0">
                <a:hlinkClick r:id="rId6"/>
              </a:rPr>
              <a:t>Environmental assessment worksheet (EAW) form</a:t>
            </a:r>
            <a:endParaRPr lang="en-US" dirty="0"/>
          </a:p>
          <a:p>
            <a:pPr lvl="2"/>
            <a:r>
              <a:rPr lang="en-US" dirty="0"/>
              <a:t>Including any associated documents (</a:t>
            </a:r>
            <a:r>
              <a:rPr lang="en-US" dirty="0" err="1"/>
              <a:t>ie</a:t>
            </a:r>
            <a:r>
              <a:rPr lang="en-US" dirty="0"/>
              <a:t>. air modeling results)</a:t>
            </a:r>
          </a:p>
          <a:p>
            <a:r>
              <a:rPr lang="en-US" dirty="0" smtClean="0">
                <a:hlinkClick r:id="rId7"/>
              </a:rPr>
              <a:t>Stormwater pollution prevention plan (SWPPP)</a:t>
            </a:r>
            <a:endParaRPr lang="en-US" dirty="0" smtClean="0"/>
          </a:p>
          <a:p>
            <a:pPr lvl="1"/>
            <a:r>
              <a:rPr lang="en-US" dirty="0" smtClean="0">
                <a:hlinkClick r:id="rId8"/>
              </a:rPr>
              <a:t>How stormwater will be managed during and after construction </a:t>
            </a:r>
            <a:r>
              <a:rPr lang="en-US" dirty="0" smtClean="0"/>
              <a:t>– use MPCA form</a:t>
            </a:r>
          </a:p>
          <a:p>
            <a:pPr lvl="2"/>
            <a:r>
              <a:rPr lang="en-US" dirty="0" smtClean="0"/>
              <a:t>General site runoff – not manure contaminated runoff</a:t>
            </a:r>
          </a:p>
          <a:p>
            <a:r>
              <a:rPr lang="en-US" dirty="0" smtClean="0">
                <a:hlinkClick r:id="rId9"/>
              </a:rPr>
              <a:t>MN agricultural water quality certificate</a:t>
            </a:r>
            <a:endParaRPr lang="en-US" dirty="0" smtClean="0"/>
          </a:p>
          <a:p>
            <a:pPr lvl="1"/>
            <a:r>
              <a:rPr lang="en-US" dirty="0" smtClean="0"/>
              <a:t>Evidence of completion of the MN ag water quality certification process</a:t>
            </a:r>
          </a:p>
          <a:p>
            <a:r>
              <a:rPr lang="en-US" dirty="0" smtClean="0"/>
              <a:t>Monitoring plan</a:t>
            </a:r>
          </a:p>
          <a:p>
            <a:pPr lvl="1"/>
            <a:r>
              <a:rPr lang="en-US" dirty="0" smtClean="0"/>
              <a:t>Plan to perform agency required monitoring</a:t>
            </a:r>
          </a:p>
          <a:p>
            <a:pPr lvl="2"/>
            <a:r>
              <a:rPr lang="en-US" dirty="0" smtClean="0"/>
              <a:t>Only water monitoring at this time</a:t>
            </a:r>
          </a:p>
          <a:p>
            <a:r>
              <a:rPr lang="en-US" dirty="0" smtClean="0"/>
              <a:t>Supporting application documents</a:t>
            </a:r>
          </a:p>
          <a:p>
            <a:pPr lvl="1"/>
            <a:r>
              <a:rPr lang="en-US" dirty="0" smtClean="0"/>
              <a:t>Any other documents that you would like to provide as part of your application</a:t>
            </a:r>
          </a:p>
          <a:p>
            <a:pPr lvl="2"/>
            <a:r>
              <a:rPr lang="en-US" dirty="0" smtClean="0"/>
              <a:t>Soil test results, manure test results, additional air emissions practices, etc.</a:t>
            </a:r>
            <a:endParaRPr lang="en-US" dirty="0"/>
          </a:p>
        </p:txBody>
      </p:sp>
      <p:grpSp>
        <p:nvGrpSpPr>
          <p:cNvPr id="6" name="Group 5"/>
          <p:cNvGrpSpPr/>
          <p:nvPr/>
        </p:nvGrpSpPr>
        <p:grpSpPr>
          <a:xfrm>
            <a:off x="8403178" y="211923"/>
            <a:ext cx="369693" cy="365760"/>
            <a:chOff x="8403178" y="211923"/>
            <a:chExt cx="369693" cy="365760"/>
          </a:xfrm>
        </p:grpSpPr>
        <p:sp>
          <p:nvSpPr>
            <p:cNvPr id="7" name="Rectangle 6"/>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rId10"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Rev (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915400" y="-16677"/>
            <a:ext cx="228600" cy="228600"/>
          </a:xfrm>
          <a:prstGeom prst="rect">
            <a:avLst/>
          </a:prstGeom>
        </p:spPr>
      </p:pic>
    </p:spTree>
    <p:extLst>
      <p:ext uri="{BB962C8B-B14F-4D97-AF65-F5344CB8AC3E}">
        <p14:creationId xmlns:p14="http://schemas.microsoft.com/office/powerpoint/2010/main" val="916742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7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screen</a:t>
            </a:r>
            <a:endParaRPr lang="en-US" dirty="0"/>
          </a:p>
        </p:txBody>
      </p:sp>
      <p:sp>
        <p:nvSpPr>
          <p:cNvPr id="3" name="Content Placeholder 2"/>
          <p:cNvSpPr>
            <a:spLocks noGrp="1"/>
          </p:cNvSpPr>
          <p:nvPr>
            <p:ph sz="quarter" idx="1"/>
          </p:nvPr>
        </p:nvSpPr>
        <p:spPr>
          <a:xfrm>
            <a:off x="612648" y="1600200"/>
            <a:ext cx="8153400" cy="4067355"/>
          </a:xfrm>
        </p:spPr>
        <p:txBody>
          <a:bodyPr>
            <a:normAutofit fontScale="85000" lnSpcReduction="10000"/>
          </a:bodyPr>
          <a:lstStyle/>
          <a:p>
            <a:r>
              <a:rPr lang="en-US" dirty="0" smtClean="0"/>
              <a:t>All the information gathered throughout the service </a:t>
            </a:r>
          </a:p>
          <a:p>
            <a:pPr lvl="1"/>
            <a:r>
              <a:rPr lang="en-US" dirty="0" smtClean="0"/>
              <a:t>Also emailed after submittal </a:t>
            </a:r>
            <a:r>
              <a:rPr lang="en-US" sz="2000" dirty="0" smtClean="0"/>
              <a:t>(copy of record)</a:t>
            </a:r>
            <a:endParaRPr lang="en-US" sz="2000" dirty="0"/>
          </a:p>
          <a:p>
            <a:r>
              <a:rPr lang="en-US" dirty="0" smtClean="0"/>
              <a:t>Review the information to check for errors before advancing</a:t>
            </a:r>
          </a:p>
          <a:p>
            <a:pPr lvl="1"/>
            <a:r>
              <a:rPr lang="en-US" dirty="0" smtClean="0"/>
              <a:t>Fix errors by navigating back to applicable section via the tabs at the top of the screen</a:t>
            </a:r>
          </a:p>
          <a:p>
            <a:pPr lvl="2"/>
            <a:r>
              <a:rPr lang="en-US" dirty="0" smtClean="0"/>
              <a:t>No way for you to go back and change something after it is submitted</a:t>
            </a:r>
          </a:p>
          <a:p>
            <a:pPr lvl="2"/>
            <a:r>
              <a:rPr lang="en-US" dirty="0" smtClean="0"/>
              <a:t>Be sure to use the save button at the bottom of the tab where changes were made</a:t>
            </a:r>
          </a:p>
          <a:p>
            <a:r>
              <a:rPr lang="en-US" dirty="0" smtClean="0"/>
              <a:t>Must scroll all the way to the bottom and click </a:t>
            </a:r>
            <a:r>
              <a:rPr lang="en-US" i="1" dirty="0" smtClean="0"/>
              <a:t>Next</a:t>
            </a:r>
            <a:r>
              <a:rPr lang="en-US" dirty="0" smtClean="0"/>
              <a:t> to advance</a:t>
            </a:r>
          </a:p>
        </p:txBody>
      </p:sp>
      <p:grpSp>
        <p:nvGrpSpPr>
          <p:cNvPr id="6" name="Group 5"/>
          <p:cNvGrpSpPr/>
          <p:nvPr/>
        </p:nvGrpSpPr>
        <p:grpSpPr>
          <a:xfrm>
            <a:off x="8403178" y="211923"/>
            <a:ext cx="369693" cy="365760"/>
            <a:chOff x="8403178" y="211923"/>
            <a:chExt cx="369693" cy="365760"/>
          </a:xfrm>
        </p:grpSpPr>
        <p:sp>
          <p:nvSpPr>
            <p:cNvPr id="7" name="Rectangle 6"/>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rId5"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5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0"/>
            <a:ext cx="228600" cy="228600"/>
          </a:xfrm>
          <a:prstGeom prst="rect">
            <a:avLst/>
          </a:prstGeom>
        </p:spPr>
      </p:pic>
    </p:spTree>
    <p:extLst>
      <p:ext uri="{BB962C8B-B14F-4D97-AF65-F5344CB8AC3E}">
        <p14:creationId xmlns:p14="http://schemas.microsoft.com/office/powerpoint/2010/main" val="2539479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Certification</a:t>
            </a:r>
            <a:endParaRPr lang="en-US" dirty="0"/>
          </a:p>
        </p:txBody>
      </p:sp>
      <p:sp>
        <p:nvSpPr>
          <p:cNvPr id="3" name="Content Placeholder 2"/>
          <p:cNvSpPr>
            <a:spLocks noGrp="1"/>
          </p:cNvSpPr>
          <p:nvPr>
            <p:ph sz="quarter" idx="1"/>
          </p:nvPr>
        </p:nvSpPr>
        <p:spPr>
          <a:xfrm>
            <a:off x="609600" y="1640842"/>
            <a:ext cx="8153400" cy="2387694"/>
          </a:xfrm>
        </p:spPr>
        <p:txBody>
          <a:bodyPr>
            <a:normAutofit fontScale="85000" lnSpcReduction="20000"/>
          </a:bodyPr>
          <a:lstStyle/>
          <a:p>
            <a:r>
              <a:rPr lang="en-US" dirty="0" smtClean="0"/>
              <a:t>Feedlot Preparer</a:t>
            </a:r>
          </a:p>
          <a:p>
            <a:pPr lvl="1"/>
            <a:r>
              <a:rPr lang="en-US" dirty="0" smtClean="0"/>
              <a:t>Only sees </a:t>
            </a:r>
            <a:r>
              <a:rPr lang="en-US" i="1" dirty="0" smtClean="0"/>
              <a:t>Notify Signatory </a:t>
            </a:r>
            <a:r>
              <a:rPr lang="en-US" dirty="0" smtClean="0"/>
              <a:t>button</a:t>
            </a:r>
          </a:p>
          <a:p>
            <a:pPr lvl="2"/>
            <a:r>
              <a:rPr lang="en-US" dirty="0" smtClean="0"/>
              <a:t>Click this button to alert feedlot signatory that </a:t>
            </a:r>
            <a:br>
              <a:rPr lang="en-US" dirty="0" smtClean="0"/>
            </a:br>
            <a:r>
              <a:rPr lang="en-US" dirty="0" smtClean="0"/>
              <a:t>the application is ready to sign</a:t>
            </a:r>
          </a:p>
          <a:p>
            <a:r>
              <a:rPr lang="en-US" dirty="0" smtClean="0"/>
              <a:t>Feedlot Signatory</a:t>
            </a:r>
          </a:p>
          <a:p>
            <a:pPr lvl="1"/>
            <a:r>
              <a:rPr lang="en-US" dirty="0"/>
              <a:t>Only sees </a:t>
            </a:r>
            <a:r>
              <a:rPr lang="en-US" i="1" dirty="0" smtClean="0"/>
              <a:t>Sign Electronically </a:t>
            </a:r>
            <a:r>
              <a:rPr lang="en-US" dirty="0" smtClean="0"/>
              <a:t>button</a:t>
            </a:r>
          </a:p>
          <a:p>
            <a:pPr lvl="2"/>
            <a:r>
              <a:rPr lang="en-US" dirty="0"/>
              <a:t>Click this button to </a:t>
            </a:r>
            <a:r>
              <a:rPr lang="en-US" dirty="0" smtClean="0"/>
              <a:t>sign the application</a:t>
            </a:r>
            <a:endParaRPr lang="en-US" dirty="0"/>
          </a:p>
        </p:txBody>
      </p:sp>
      <p:pic>
        <p:nvPicPr>
          <p:cNvPr id="9" name="Content Placeholder 8"/>
          <p:cNvPicPr>
            <a:picLocks noGrp="1" noChangeAspect="1"/>
          </p:cNvPicPr>
          <p:nvPr>
            <p:ph sz="quarter" idx="2"/>
          </p:nvPr>
        </p:nvPicPr>
        <p:blipFill>
          <a:blip r:embed="rId5"/>
          <a:stretch>
            <a:fillRect/>
          </a:stretch>
        </p:blipFill>
        <p:spPr>
          <a:xfrm>
            <a:off x="609600" y="4129231"/>
            <a:ext cx="8121650" cy="1885662"/>
          </a:xfrm>
          <a:prstGeom prst="rect">
            <a:avLst/>
          </a:prstGeom>
        </p:spPr>
      </p:pic>
      <p:sp>
        <p:nvSpPr>
          <p:cNvPr id="10" name="TextBox 9"/>
          <p:cNvSpPr txBox="1"/>
          <p:nvPr/>
        </p:nvSpPr>
        <p:spPr>
          <a:xfrm>
            <a:off x="7106723" y="5480055"/>
            <a:ext cx="1173192" cy="263902"/>
          </a:xfrm>
          <a:prstGeom prst="roundRect">
            <a:avLst/>
          </a:prstGeom>
          <a:solidFill>
            <a:srgbClr val="003966"/>
          </a:solidFill>
          <a:effectLst>
            <a:outerShdw blurRad="63500" sx="102000" sy="102000" algn="ctr" rotWithShape="0">
              <a:prstClr val="black">
                <a:alpha val="40000"/>
              </a:prstClr>
            </a:outerShdw>
          </a:effectLst>
        </p:spPr>
        <p:txBody>
          <a:bodyPr wrap="square" rtlCol="0">
            <a:spAutoFit/>
          </a:bodyPr>
          <a:lstStyle/>
          <a:p>
            <a:pPr algn="ctr"/>
            <a:r>
              <a:rPr lang="en-US" sz="950" dirty="0" smtClean="0">
                <a:solidFill>
                  <a:schemeClr val="bg1"/>
                </a:solidFill>
                <a:latin typeface="Arial" panose="020B0604020202020204" pitchFamily="34" charset="0"/>
                <a:cs typeface="Arial" panose="020B0604020202020204" pitchFamily="34" charset="0"/>
              </a:rPr>
              <a:t>Notify Signatory</a:t>
            </a:r>
            <a:endParaRPr lang="en-US" sz="950" dirty="0">
              <a:solidFill>
                <a:schemeClr val="bg1"/>
              </a:solidFill>
              <a:latin typeface="Arial" panose="020B0604020202020204" pitchFamily="34" charset="0"/>
              <a:cs typeface="Arial" panose="020B0604020202020204" pitchFamily="34" charset="0"/>
            </a:endParaRPr>
          </a:p>
        </p:txBody>
      </p:sp>
      <p:sp>
        <p:nvSpPr>
          <p:cNvPr id="12" name="Up Arrow 11"/>
          <p:cNvSpPr/>
          <p:nvPr/>
        </p:nvSpPr>
        <p:spPr>
          <a:xfrm>
            <a:off x="5343219" y="5804686"/>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a:off x="7561939" y="5804686"/>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8403178" y="211923"/>
            <a:ext cx="369693" cy="365760"/>
            <a:chOff x="8403178" y="211923"/>
            <a:chExt cx="369693" cy="365760"/>
          </a:xfrm>
        </p:grpSpPr>
        <p:sp>
          <p:nvSpPr>
            <p:cNvPr id="15" name="Rectangle 14"/>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Home 15">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6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863359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Certification</a:t>
            </a:r>
            <a:br>
              <a:rPr lang="en-US" dirty="0" smtClean="0"/>
            </a:br>
            <a:r>
              <a:rPr lang="en-US" sz="2700" dirty="0" smtClean="0"/>
              <a:t>Notify Signatory</a:t>
            </a:r>
            <a:endParaRPr lang="en-US" sz="2700" dirty="0"/>
          </a:p>
        </p:txBody>
      </p:sp>
      <p:sp>
        <p:nvSpPr>
          <p:cNvPr id="7" name="Content Placeholder 6"/>
          <p:cNvSpPr>
            <a:spLocks noGrp="1"/>
          </p:cNvSpPr>
          <p:nvPr>
            <p:ph sz="quarter" idx="1"/>
          </p:nvPr>
        </p:nvSpPr>
        <p:spPr>
          <a:xfrm>
            <a:off x="609600" y="1640842"/>
            <a:ext cx="8153400" cy="1792472"/>
          </a:xfrm>
        </p:spPr>
        <p:txBody>
          <a:bodyPr>
            <a:normAutofit fontScale="85000" lnSpcReduction="20000"/>
          </a:bodyPr>
          <a:lstStyle/>
          <a:p>
            <a:r>
              <a:rPr lang="en-US" dirty="0" smtClean="0"/>
              <a:t>Only feedlot preparer </a:t>
            </a:r>
            <a:r>
              <a:rPr lang="en-US" sz="2100" dirty="0" smtClean="0"/>
              <a:t>(</a:t>
            </a:r>
            <a:r>
              <a:rPr lang="en-US" sz="2100" dirty="0" err="1" smtClean="0"/>
              <a:t>ie</a:t>
            </a:r>
            <a:r>
              <a:rPr lang="en-US" sz="2100" dirty="0" smtClean="0"/>
              <a:t>. consultant) </a:t>
            </a:r>
            <a:r>
              <a:rPr lang="en-US" dirty="0" smtClean="0"/>
              <a:t>will see this screen</a:t>
            </a:r>
          </a:p>
          <a:p>
            <a:pPr lvl="1"/>
            <a:r>
              <a:rPr lang="en-US" dirty="0" smtClean="0"/>
              <a:t>Select the signatory you want to notify </a:t>
            </a:r>
            <a:r>
              <a:rPr lang="en-US" sz="1900" dirty="0" smtClean="0"/>
              <a:t>(if more than 1)</a:t>
            </a:r>
          </a:p>
          <a:p>
            <a:pPr lvl="1"/>
            <a:r>
              <a:rPr lang="en-US" dirty="0" smtClean="0"/>
              <a:t>Click </a:t>
            </a:r>
            <a:r>
              <a:rPr lang="en-US" i="1" dirty="0" smtClean="0"/>
              <a:t>Notify</a:t>
            </a:r>
            <a:r>
              <a:rPr lang="en-US" dirty="0" smtClean="0"/>
              <a:t> to alert the signatory that the application is ready to sign</a:t>
            </a:r>
          </a:p>
          <a:p>
            <a:pPr lvl="2"/>
            <a:r>
              <a:rPr lang="en-US" dirty="0" smtClean="0"/>
              <a:t>Service sends an email with instructions</a:t>
            </a:r>
          </a:p>
        </p:txBody>
      </p:sp>
      <p:pic>
        <p:nvPicPr>
          <p:cNvPr id="14" name="Content Placeholder 13"/>
          <p:cNvPicPr>
            <a:picLocks noGrp="1" noChangeAspect="1"/>
          </p:cNvPicPr>
          <p:nvPr>
            <p:ph sz="quarter" idx="2"/>
          </p:nvPr>
        </p:nvPicPr>
        <p:blipFill>
          <a:blip r:embed="rId5"/>
          <a:stretch>
            <a:fillRect/>
          </a:stretch>
        </p:blipFill>
        <p:spPr>
          <a:xfrm>
            <a:off x="1224986" y="3433314"/>
            <a:ext cx="7069713" cy="2819759"/>
          </a:xfrm>
          <a:prstGeom prst="rect">
            <a:avLst/>
          </a:prstGeom>
        </p:spPr>
      </p:pic>
      <p:sp>
        <p:nvSpPr>
          <p:cNvPr id="15" name="Up Arrow 14"/>
          <p:cNvSpPr/>
          <p:nvPr/>
        </p:nvSpPr>
        <p:spPr>
          <a:xfrm rot="16200000">
            <a:off x="5543359" y="5623530"/>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7">
            <a:hlinkClick r:id="" action="ppaction://customshow?id=5&amp;return=true" highlightClick="1"/>
          </p:cNvPr>
          <p:cNvSpPr/>
          <p:nvPr/>
        </p:nvSpPr>
        <p:spPr>
          <a:xfrm>
            <a:off x="6519937" y="5523545"/>
            <a:ext cx="2243063" cy="102390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221 w 43256"/>
              <a:gd name="connsiteY8" fmla="*/ 24800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289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852 w 43256"/>
              <a:gd name="connsiteY14" fmla="*/ 14694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148 w 43256"/>
              <a:gd name="connsiteY14" fmla="*/ 1723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5007 w 43256"/>
              <a:gd name="connsiteY14" fmla="*/ 15966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5007" y="15966"/>
                </a:moveTo>
                <a:cubicBezTo>
                  <a:pt x="4904" y="15502"/>
                  <a:pt x="3984" y="14710"/>
                  <a:pt x="3936" y="14229"/>
                </a:cubicBezTo>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chemeClr val="bg1">
                    <a:lumMod val="65000"/>
                  </a:schemeClr>
                </a:solidFill>
                <a:latin typeface="Arial" panose="020B0604020202020204" pitchFamily="34" charset="0"/>
                <a:cs typeface="Arial" panose="020B0604020202020204" pitchFamily="34" charset="0"/>
              </a:rPr>
              <a:t>   </a:t>
            </a:r>
            <a:r>
              <a:rPr lang="en-US" sz="1200" i="1" dirty="0" smtClean="0">
                <a:solidFill>
                  <a:schemeClr val="bg1">
                    <a:lumMod val="65000"/>
                  </a:schemeClr>
                </a:solidFill>
                <a:latin typeface="Arial" panose="020B0604020202020204" pitchFamily="34" charset="0"/>
                <a:cs typeface="Arial" panose="020B0604020202020204" pitchFamily="34" charset="0"/>
              </a:rPr>
              <a:t>Click here for a description of what the owner will see/do once notified</a:t>
            </a:r>
            <a:endParaRPr lang="en-US" sz="1200" i="1" dirty="0">
              <a:solidFill>
                <a:schemeClr val="bg1">
                  <a:lumMod val="65000"/>
                </a:schemeClr>
              </a:solidFill>
              <a:latin typeface="Arial" panose="020B0604020202020204" pitchFamily="34" charset="0"/>
              <a:cs typeface="Arial" panose="020B0604020202020204" pitchFamily="34" charset="0"/>
            </a:endParaRPr>
          </a:p>
        </p:txBody>
      </p:sp>
      <p:grpSp>
        <p:nvGrpSpPr>
          <p:cNvPr id="17" name="Group 16"/>
          <p:cNvGrpSpPr/>
          <p:nvPr/>
        </p:nvGrpSpPr>
        <p:grpSpPr>
          <a:xfrm>
            <a:off x="8403178" y="211923"/>
            <a:ext cx="369693" cy="365760"/>
            <a:chOff x="8403178" y="211923"/>
            <a:chExt cx="369693" cy="365760"/>
          </a:xfrm>
        </p:grpSpPr>
        <p:sp>
          <p:nvSpPr>
            <p:cNvPr id="18" name="Rectangle 17"/>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Home 18">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hlinkClick r:id="" action="ppaction://noaction" highlightClick="1"/>
          </p:cNvPr>
          <p:cNvSpPr/>
          <p:nvPr/>
        </p:nvSpPr>
        <p:spPr>
          <a:xfrm>
            <a:off x="5703766" y="4958272"/>
            <a:ext cx="1059891" cy="2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Arial" panose="020B0604020202020204" pitchFamily="34" charset="0"/>
                <a:cs typeface="Arial" panose="020B0604020202020204" pitchFamily="34" charset="0"/>
              </a:rPr>
              <a:t>Feedlot DEMO</a:t>
            </a:r>
            <a:endParaRPr lang="en-US" sz="800" dirty="0">
              <a:solidFill>
                <a:schemeClr val="tx1"/>
              </a:solidFill>
              <a:latin typeface="Arial" panose="020B0604020202020204" pitchFamily="34" charset="0"/>
              <a:cs typeface="Arial" panose="020B0604020202020204" pitchFamily="34" charset="0"/>
            </a:endParaRPr>
          </a:p>
        </p:txBody>
      </p:sp>
      <p:sp>
        <p:nvSpPr>
          <p:cNvPr id="11" name="Rectangle 10">
            <a:hlinkClick r:id="" action="ppaction://noaction" highlightClick="1"/>
          </p:cNvPr>
          <p:cNvSpPr/>
          <p:nvPr/>
        </p:nvSpPr>
        <p:spPr>
          <a:xfrm>
            <a:off x="3601968" y="4985363"/>
            <a:ext cx="800527" cy="155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Arial" panose="020B0604020202020204" pitchFamily="34" charset="0"/>
                <a:cs typeface="Arial" panose="020B0604020202020204" pitchFamily="34" charset="0"/>
              </a:rPr>
              <a:t>Example</a:t>
            </a:r>
            <a:endParaRPr lang="en-US" sz="800" dirty="0">
              <a:solidFill>
                <a:schemeClr val="tx1"/>
              </a:solidFill>
              <a:latin typeface="Arial" panose="020B0604020202020204" pitchFamily="34" charset="0"/>
              <a:cs typeface="Arial" panose="020B0604020202020204" pitchFamily="34" charset="0"/>
            </a:endParaRPr>
          </a:p>
        </p:txBody>
      </p:sp>
      <p:sp>
        <p:nvSpPr>
          <p:cNvPr id="12" name="Rectangle 11">
            <a:hlinkClick r:id="" action="ppaction://noaction" highlightClick="1"/>
          </p:cNvPr>
          <p:cNvSpPr/>
          <p:nvPr/>
        </p:nvSpPr>
        <p:spPr>
          <a:xfrm>
            <a:off x="1670662" y="4985363"/>
            <a:ext cx="800527" cy="155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Arial" panose="020B0604020202020204" pitchFamily="34" charset="0"/>
                <a:cs typeface="Arial" panose="020B0604020202020204" pitchFamily="34" charset="0"/>
              </a:rPr>
              <a:t>Example</a:t>
            </a:r>
            <a:endParaRPr lang="en-US" sz="800" dirty="0">
              <a:solidFill>
                <a:schemeClr val="tx1"/>
              </a:solidFill>
              <a:latin typeface="Arial" panose="020B0604020202020204" pitchFamily="34" charset="0"/>
              <a:cs typeface="Arial" panose="020B0604020202020204" pitchFamily="34" charset="0"/>
            </a:endParaRPr>
          </a:p>
        </p:txBody>
      </p:sp>
      <p:pic>
        <p:nvPicPr>
          <p:cNvPr id="3" name="Rev (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3286301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2"/>
          </p:nvPr>
        </p:nvPicPr>
        <p:blipFill>
          <a:blip r:embed="rId5"/>
          <a:stretch>
            <a:fillRect/>
          </a:stretch>
        </p:blipFill>
        <p:spPr>
          <a:xfrm>
            <a:off x="996590" y="2505848"/>
            <a:ext cx="7348210" cy="3794220"/>
          </a:xfrm>
          <a:prstGeom prst="rect">
            <a:avLst/>
          </a:prstGeom>
        </p:spPr>
      </p:pic>
      <p:sp>
        <p:nvSpPr>
          <p:cNvPr id="2" name="Title 1"/>
          <p:cNvSpPr>
            <a:spLocks noGrp="1"/>
          </p:cNvSpPr>
          <p:nvPr>
            <p:ph type="title"/>
          </p:nvPr>
        </p:nvSpPr>
        <p:spPr/>
        <p:txBody>
          <a:bodyPr>
            <a:normAutofit fontScale="90000"/>
          </a:bodyPr>
          <a:lstStyle/>
          <a:p>
            <a:r>
              <a:rPr lang="en-US" dirty="0" smtClean="0"/>
              <a:t>Certification</a:t>
            </a:r>
            <a:br>
              <a:rPr lang="en-US" dirty="0" smtClean="0"/>
            </a:br>
            <a:r>
              <a:rPr lang="en-US" sz="2700" dirty="0" smtClean="0"/>
              <a:t>Feedlot signatory (owner) signs electronically</a:t>
            </a:r>
            <a:endParaRPr lang="en-US" sz="2700" dirty="0"/>
          </a:p>
        </p:txBody>
      </p:sp>
      <p:sp>
        <p:nvSpPr>
          <p:cNvPr id="3" name="Content Placeholder 2"/>
          <p:cNvSpPr>
            <a:spLocks noGrp="1"/>
          </p:cNvSpPr>
          <p:nvPr>
            <p:ph sz="quarter" idx="1"/>
          </p:nvPr>
        </p:nvSpPr>
        <p:spPr>
          <a:xfrm>
            <a:off x="609600" y="1640842"/>
            <a:ext cx="8153400" cy="944415"/>
          </a:xfrm>
        </p:spPr>
        <p:txBody>
          <a:bodyPr>
            <a:normAutofit lnSpcReduction="10000"/>
          </a:bodyPr>
          <a:lstStyle/>
          <a:p>
            <a:r>
              <a:rPr lang="en-US" dirty="0" smtClean="0"/>
              <a:t>Read the certification statement</a:t>
            </a:r>
          </a:p>
          <a:p>
            <a:pPr lvl="1"/>
            <a:r>
              <a:rPr lang="en-US" dirty="0" smtClean="0"/>
              <a:t>Answer the challenge question and click </a:t>
            </a:r>
            <a:r>
              <a:rPr lang="en-US" i="1" dirty="0" smtClean="0"/>
              <a:t>Certify</a:t>
            </a:r>
            <a:endParaRPr lang="en-US" i="1" dirty="0"/>
          </a:p>
        </p:txBody>
      </p:sp>
      <p:sp>
        <p:nvSpPr>
          <p:cNvPr id="12" name="Up Arrow 11"/>
          <p:cNvSpPr/>
          <p:nvPr/>
        </p:nvSpPr>
        <p:spPr>
          <a:xfrm rot="16200000">
            <a:off x="7206526" y="5511388"/>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rot="16200000">
            <a:off x="1739109" y="5883512"/>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 action="ppaction://noaction" highlightClick="1"/>
          </p:cNvPr>
          <p:cNvSpPr/>
          <p:nvPr/>
        </p:nvSpPr>
        <p:spPr>
          <a:xfrm>
            <a:off x="2080696" y="4856670"/>
            <a:ext cx="1009625" cy="106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Arial" panose="020B0604020202020204" pitchFamily="34" charset="0"/>
                <a:cs typeface="Arial" panose="020B0604020202020204" pitchFamily="34" charset="0"/>
              </a:rPr>
              <a:t>Feedlot DEMO</a:t>
            </a:r>
            <a:endParaRPr lang="en-US" sz="800" dirty="0">
              <a:solidFill>
                <a:schemeClr val="tx1"/>
              </a:solidFill>
              <a:latin typeface="Arial" panose="020B0604020202020204" pitchFamily="34" charset="0"/>
              <a:cs typeface="Arial" panose="020B0604020202020204" pitchFamily="34" charset="0"/>
            </a:endParaRPr>
          </a:p>
        </p:txBody>
      </p:sp>
      <p:sp>
        <p:nvSpPr>
          <p:cNvPr id="14" name="Rectangle 13">
            <a:hlinkClick r:id="" action="ppaction://noaction" highlightClick="1"/>
          </p:cNvPr>
          <p:cNvSpPr/>
          <p:nvPr/>
        </p:nvSpPr>
        <p:spPr>
          <a:xfrm>
            <a:off x="2281168" y="4997362"/>
            <a:ext cx="800527" cy="155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tx1"/>
                </a:solidFill>
                <a:latin typeface="Arial" panose="020B0604020202020204" pitchFamily="34" charset="0"/>
                <a:cs typeface="Arial" panose="020B0604020202020204" pitchFamily="34" charset="0"/>
              </a:rPr>
              <a:t>Example</a:t>
            </a:r>
            <a:endParaRPr lang="en-US" sz="800" dirty="0">
              <a:solidFill>
                <a:schemeClr val="tx1"/>
              </a:solidFill>
              <a:latin typeface="Arial" panose="020B0604020202020204" pitchFamily="34" charset="0"/>
              <a:cs typeface="Arial" panose="020B0604020202020204" pitchFamily="34" charset="0"/>
            </a:endParaRPr>
          </a:p>
        </p:txBody>
      </p:sp>
      <p:grpSp>
        <p:nvGrpSpPr>
          <p:cNvPr id="15" name="Group 14"/>
          <p:cNvGrpSpPr/>
          <p:nvPr/>
        </p:nvGrpSpPr>
        <p:grpSpPr>
          <a:xfrm>
            <a:off x="8403178" y="211923"/>
            <a:ext cx="369693" cy="365760"/>
            <a:chOff x="8403178" y="211923"/>
            <a:chExt cx="369693" cy="365760"/>
          </a:xfrm>
        </p:grpSpPr>
        <p:sp>
          <p:nvSpPr>
            <p:cNvPr id="16" name="Rectangle 15"/>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Home 16">
              <a:hlinkClick r:id="rId6"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v (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0"/>
            <a:ext cx="228600" cy="228600"/>
          </a:xfrm>
          <a:prstGeom prst="rect">
            <a:avLst/>
          </a:prstGeom>
        </p:spPr>
      </p:pic>
    </p:spTree>
    <p:extLst>
      <p:ext uri="{BB962C8B-B14F-4D97-AF65-F5344CB8AC3E}">
        <p14:creationId xmlns:p14="http://schemas.microsoft.com/office/powerpoint/2010/main" val="2964342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Certification</a:t>
            </a:r>
            <a:br>
              <a:rPr lang="en-US" dirty="0" smtClean="0"/>
            </a:br>
            <a:r>
              <a:rPr lang="en-US" sz="2700" dirty="0" smtClean="0"/>
              <a:t>Application signed</a:t>
            </a:r>
            <a:endParaRPr lang="en-US" dirty="0"/>
          </a:p>
        </p:txBody>
      </p:sp>
      <p:sp>
        <p:nvSpPr>
          <p:cNvPr id="3" name="Content Placeholder 2"/>
          <p:cNvSpPr>
            <a:spLocks noGrp="1"/>
          </p:cNvSpPr>
          <p:nvPr>
            <p:ph sz="quarter" idx="1"/>
          </p:nvPr>
        </p:nvSpPr>
        <p:spPr>
          <a:xfrm>
            <a:off x="609600" y="1640842"/>
            <a:ext cx="8153400" cy="1245322"/>
          </a:xfrm>
        </p:spPr>
        <p:txBody>
          <a:bodyPr>
            <a:normAutofit/>
          </a:bodyPr>
          <a:lstStyle/>
          <a:p>
            <a:r>
              <a:rPr lang="en-US" dirty="0" smtClean="0"/>
              <a:t>Once the application is signed click </a:t>
            </a:r>
            <a:r>
              <a:rPr lang="en-US" i="1" dirty="0" smtClean="0"/>
              <a:t>Submit</a:t>
            </a:r>
          </a:p>
        </p:txBody>
      </p:sp>
      <p:grpSp>
        <p:nvGrpSpPr>
          <p:cNvPr id="15" name="Group 14"/>
          <p:cNvGrpSpPr/>
          <p:nvPr/>
        </p:nvGrpSpPr>
        <p:grpSpPr>
          <a:xfrm>
            <a:off x="8403178" y="211923"/>
            <a:ext cx="369693" cy="365760"/>
            <a:chOff x="8403178" y="211923"/>
            <a:chExt cx="369693" cy="365760"/>
          </a:xfrm>
        </p:grpSpPr>
        <p:sp>
          <p:nvSpPr>
            <p:cNvPr id="16" name="Rectangle 15"/>
            <p:cNvSpPr/>
            <p:nvPr/>
          </p:nvSpPr>
          <p:spPr>
            <a:xfrm>
              <a:off x="8403178" y="211923"/>
              <a:ext cx="36087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Home 16">
              <a:hlinkClick r:id="rId5" action="ppaction://hlinksldjump" highlightClick="1"/>
            </p:cNvPr>
            <p:cNvSpPr/>
            <p:nvPr/>
          </p:nvSpPr>
          <p:spPr>
            <a:xfrm>
              <a:off x="8420626" y="232064"/>
              <a:ext cx="352245" cy="325477"/>
            </a:xfrm>
            <a:prstGeom prst="actionButtonHom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Content Placeholder 5"/>
          <p:cNvPicPr>
            <a:picLocks noGrp="1" noChangeAspect="1"/>
          </p:cNvPicPr>
          <p:nvPr>
            <p:ph sz="quarter" idx="2"/>
          </p:nvPr>
        </p:nvPicPr>
        <p:blipFill>
          <a:blip r:embed="rId6"/>
          <a:stretch>
            <a:fillRect/>
          </a:stretch>
        </p:blipFill>
        <p:spPr>
          <a:xfrm>
            <a:off x="227109" y="2689521"/>
            <a:ext cx="8684614" cy="1865769"/>
          </a:xfrm>
          <a:prstGeom prst="rect">
            <a:avLst/>
          </a:prstGeom>
          <a:effectLst>
            <a:outerShdw blurRad="50800" dist="38100" dir="5400000" algn="t" rotWithShape="0">
              <a:prstClr val="black">
                <a:alpha val="40000"/>
              </a:prstClr>
            </a:outerShdw>
          </a:effectLst>
        </p:spPr>
      </p:pic>
      <p:sp>
        <p:nvSpPr>
          <p:cNvPr id="7" name="Rectangle 6">
            <a:hlinkClick r:id="" action="ppaction://noaction" highlightClick="1"/>
          </p:cNvPr>
          <p:cNvSpPr/>
          <p:nvPr/>
        </p:nvSpPr>
        <p:spPr>
          <a:xfrm>
            <a:off x="351816" y="3650890"/>
            <a:ext cx="1131927" cy="199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50" dirty="0" smtClean="0">
                <a:solidFill>
                  <a:schemeClr val="tx1"/>
                </a:solidFill>
                <a:latin typeface="Arial" panose="020B0604020202020204" pitchFamily="34" charset="0"/>
                <a:cs typeface="Arial" panose="020B0604020202020204" pitchFamily="34" charset="0"/>
              </a:rPr>
              <a:t>Feedlot DEMO</a:t>
            </a:r>
            <a:endParaRPr lang="en-US" sz="950" dirty="0">
              <a:solidFill>
                <a:schemeClr val="tx1"/>
              </a:solidFill>
              <a:latin typeface="Arial" panose="020B0604020202020204" pitchFamily="34" charset="0"/>
              <a:cs typeface="Arial" panose="020B0604020202020204" pitchFamily="34" charset="0"/>
            </a:endParaRPr>
          </a:p>
        </p:txBody>
      </p:sp>
      <p:sp>
        <p:nvSpPr>
          <p:cNvPr id="13" name="Up Arrow 12"/>
          <p:cNvSpPr/>
          <p:nvPr/>
        </p:nvSpPr>
        <p:spPr>
          <a:xfrm rot="16200000">
            <a:off x="1142156" y="4038927"/>
            <a:ext cx="262759" cy="420414"/>
          </a:xfrm>
          <a:prstGeom prst="up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v (6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1723" y="0"/>
            <a:ext cx="228600" cy="228600"/>
          </a:xfrm>
          <a:prstGeom prst="rect">
            <a:avLst/>
          </a:prstGeom>
        </p:spPr>
      </p:pic>
    </p:spTree>
    <p:extLst>
      <p:ext uri="{BB962C8B-B14F-4D97-AF65-F5344CB8AC3E}">
        <p14:creationId xmlns:p14="http://schemas.microsoft.com/office/powerpoint/2010/main" val="1416866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eme">
  <a:themeElements>
    <a:clrScheme name="Custom 5">
      <a:dk1>
        <a:sysClr val="windowText" lastClr="000000"/>
      </a:dk1>
      <a:lt1>
        <a:srgbClr val="FFFFFF"/>
      </a:lt1>
      <a:dk2>
        <a:srgbClr val="C7DFAB"/>
      </a:dk2>
      <a:lt2>
        <a:srgbClr val="97C461"/>
      </a:lt2>
      <a:accent1>
        <a:srgbClr val="81C1D5"/>
      </a:accent1>
      <a:accent2>
        <a:srgbClr val="8898C0"/>
      </a:accent2>
      <a:accent3>
        <a:srgbClr val="0BD0D9"/>
      </a:accent3>
      <a:accent4>
        <a:srgbClr val="003865"/>
      </a:accent4>
      <a:accent5>
        <a:srgbClr val="7CCA62"/>
      </a:accent5>
      <a:accent6>
        <a:srgbClr val="A5C249"/>
      </a:accent6>
      <a:hlink>
        <a:srgbClr val="E68900"/>
      </a:hlink>
      <a:folHlink>
        <a:srgbClr val="003865"/>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 id="{CE5B090D-9241-4FA0-8123-1C887613C670}" vid="{A65E5E1E-4ECD-4EF7-9A10-BF55384CDFB4}"/>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33236</TotalTime>
  <Words>18004</Words>
  <Application>Microsoft Office PowerPoint</Application>
  <PresentationFormat>On-screen Show (4:3)</PresentationFormat>
  <Paragraphs>1496</Paragraphs>
  <Slides>107</Slides>
  <Notes>107</Notes>
  <HiddenSlides>82</HiddenSlides>
  <MMClips>107</MMClips>
  <ScaleCrop>false</ScaleCrop>
  <HeadingPairs>
    <vt:vector size="8" baseType="variant">
      <vt:variant>
        <vt:lpstr>Fonts Used</vt:lpstr>
      </vt:variant>
      <vt:variant>
        <vt:i4>5</vt:i4>
      </vt:variant>
      <vt:variant>
        <vt:lpstr>Theme</vt:lpstr>
      </vt:variant>
      <vt:variant>
        <vt:i4>2</vt:i4>
      </vt:variant>
      <vt:variant>
        <vt:lpstr>Slide Titles</vt:lpstr>
      </vt:variant>
      <vt:variant>
        <vt:i4>107</vt:i4>
      </vt:variant>
      <vt:variant>
        <vt:lpstr>Custom Shows</vt:lpstr>
      </vt:variant>
      <vt:variant>
        <vt:i4>39</vt:i4>
      </vt:variant>
    </vt:vector>
  </HeadingPairs>
  <TitlesOfParts>
    <vt:vector size="153" baseType="lpstr">
      <vt:lpstr>Arial</vt:lpstr>
      <vt:lpstr>Calibri</vt:lpstr>
      <vt:lpstr>Tw Cen MT</vt:lpstr>
      <vt:lpstr>Wingdings</vt:lpstr>
      <vt:lpstr>Wingdings 2</vt:lpstr>
      <vt:lpstr>Theme</vt:lpstr>
      <vt:lpstr>Custom Design</vt:lpstr>
      <vt:lpstr>PowerPoint Presentation</vt:lpstr>
      <vt:lpstr>Tips for navigating this tutorial</vt:lpstr>
      <vt:lpstr>Who must use the online service</vt:lpstr>
      <vt:lpstr>Table of Contents Click on links/buttons to jump to desired section</vt:lpstr>
      <vt:lpstr>Setting up an account</vt:lpstr>
      <vt:lpstr>Setting up an account (continued)</vt:lpstr>
      <vt:lpstr>Setting up an account (continued)</vt:lpstr>
      <vt:lpstr>Setting up an account (continued)</vt:lpstr>
      <vt:lpstr>Login to e-services</vt:lpstr>
      <vt:lpstr>Online services homepage</vt:lpstr>
      <vt:lpstr>Online services homepage Click on any area below to learn more</vt:lpstr>
      <vt:lpstr>My online services</vt:lpstr>
      <vt:lpstr>Feedlot permit application service</vt:lpstr>
      <vt:lpstr>My contact information</vt:lpstr>
      <vt:lpstr>Change account password</vt:lpstr>
      <vt:lpstr>Challenge questions</vt:lpstr>
      <vt:lpstr>Challenge questions</vt:lpstr>
      <vt:lpstr>Work in progress</vt:lpstr>
      <vt:lpstr>Accessing saved work</vt:lpstr>
      <vt:lpstr>Sharing work in progress</vt:lpstr>
      <vt:lpstr>My facilities</vt:lpstr>
      <vt:lpstr>Managing access</vt:lpstr>
      <vt:lpstr>My contacts</vt:lpstr>
      <vt:lpstr>Submittals to the MPCA</vt:lpstr>
      <vt:lpstr>What was submitted</vt:lpstr>
      <vt:lpstr>Signing an application  completed by a consultant</vt:lpstr>
      <vt:lpstr>Signing an application  completed by a consultant (continued)</vt:lpstr>
      <vt:lpstr>Getting facility access</vt:lpstr>
      <vt:lpstr>Choose your facility</vt:lpstr>
      <vt:lpstr>Search for your facility click on an area below to learn how to use each search type</vt:lpstr>
      <vt:lpstr>Using the search bar</vt:lpstr>
      <vt:lpstr>Using the map to search</vt:lpstr>
      <vt:lpstr>Search results Scroll down to the bottom of the page</vt:lpstr>
      <vt:lpstr>Select a facility access level</vt:lpstr>
      <vt:lpstr>Types of facility access</vt:lpstr>
      <vt:lpstr>New facility location Only required for new facilities</vt:lpstr>
      <vt:lpstr>Feedlot signatory certification Only required for feedlot signatory requests</vt:lpstr>
      <vt:lpstr>Approval of facility access</vt:lpstr>
      <vt:lpstr>Starting a permit application</vt:lpstr>
      <vt:lpstr>Select your facility</vt:lpstr>
      <vt:lpstr>Already in-progress</vt:lpstr>
      <vt:lpstr>Permit application selection guide</vt:lpstr>
      <vt:lpstr>Permit application process</vt:lpstr>
      <vt:lpstr>Permitting Table of Contents NPDES and SDS permits</vt:lpstr>
      <vt:lpstr>Permitting Table of Contents CSF and Interim permits</vt:lpstr>
      <vt:lpstr>Navigation</vt:lpstr>
      <vt:lpstr>Navigation (continued)</vt:lpstr>
      <vt:lpstr>Helpful tips</vt:lpstr>
      <vt:lpstr>Pre-populated information</vt:lpstr>
      <vt:lpstr>Application readiness </vt:lpstr>
      <vt:lpstr>Feedlot name and address Feedlot physical address</vt:lpstr>
      <vt:lpstr>Feedlot name and address Feedlot mailing address</vt:lpstr>
      <vt:lpstr>Location Mapping the feedlot location</vt:lpstr>
      <vt:lpstr>Location Other locational information</vt:lpstr>
      <vt:lpstr>Contacts Types of required contacts</vt:lpstr>
      <vt:lpstr>Contacts Types of required contacts</vt:lpstr>
      <vt:lpstr>Contacts Data entry screen</vt:lpstr>
      <vt:lpstr>Prevention opportunities Entire screen is optional</vt:lpstr>
      <vt:lpstr>Animal holding &amp; numbers</vt:lpstr>
      <vt:lpstr>Animal holding &amp; numbers Sites with existing information</vt:lpstr>
      <vt:lpstr>Animal holding &amp; numbers Physical characteristics of each animal holding area</vt:lpstr>
      <vt:lpstr>Adding animals to  animal holding areas</vt:lpstr>
      <vt:lpstr>Mapping the animal holding area</vt:lpstr>
      <vt:lpstr>Total animal numbers</vt:lpstr>
      <vt:lpstr>Well proximity</vt:lpstr>
      <vt:lpstr>Manure storage</vt:lpstr>
      <vt:lpstr>Manure storage LMSAs under total confinement barns</vt:lpstr>
      <vt:lpstr>Manure storage Sites with existing information</vt:lpstr>
      <vt:lpstr>Manure storage Physical characteristics of each manure storage area</vt:lpstr>
      <vt:lpstr>Mapping the manure storage area</vt:lpstr>
      <vt:lpstr>Well proximity</vt:lpstr>
      <vt:lpstr>Attaching construction plans</vt:lpstr>
      <vt:lpstr>Feed storage</vt:lpstr>
      <vt:lpstr>Feed storage Sites with existing information</vt:lpstr>
      <vt:lpstr>Feed storage Physical characteristics of each feed storage area</vt:lpstr>
      <vt:lpstr>Mapping the feed storage area</vt:lpstr>
      <vt:lpstr>Mortality management</vt:lpstr>
      <vt:lpstr>Mortality compost areas Sites with existing information</vt:lpstr>
      <vt:lpstr>Mortality management Physical characteristics of each mortality compost area</vt:lpstr>
      <vt:lpstr>Mapping the mortality area</vt:lpstr>
      <vt:lpstr>Air emissions plan</vt:lpstr>
      <vt:lpstr>Sensitive areas</vt:lpstr>
      <vt:lpstr>Environmental review</vt:lpstr>
      <vt:lpstr>Mandatory environmental review</vt:lpstr>
      <vt:lpstr>Facility monitoring</vt:lpstr>
      <vt:lpstr>Facility monitoring Characteristics of facility monitoring activities</vt:lpstr>
      <vt:lpstr>Mapping the monitoring point</vt:lpstr>
      <vt:lpstr>Manure management plan (MMP)</vt:lpstr>
      <vt:lpstr>Manure management plan (MMP)</vt:lpstr>
      <vt:lpstr>Manure management plan (MMP) What is the MPCA MMP Spreadsheet data file</vt:lpstr>
      <vt:lpstr>Attaching a MMP Transfer plan or MMP spreadsheet data file</vt:lpstr>
      <vt:lpstr>Attachments</vt:lpstr>
      <vt:lpstr>Attachments (most common) links provided for forms/more info</vt:lpstr>
      <vt:lpstr>Attachments (less common) links provided for forms/more info</vt:lpstr>
      <vt:lpstr>Summary screen</vt:lpstr>
      <vt:lpstr>Certification</vt:lpstr>
      <vt:lpstr>Certification Notify Signatory</vt:lpstr>
      <vt:lpstr>Certification Feedlot signatory (owner) signs electronically</vt:lpstr>
      <vt:lpstr>Certification Application signed</vt:lpstr>
      <vt:lpstr>Success - Submittal</vt:lpstr>
      <vt:lpstr>Application processing</vt:lpstr>
      <vt:lpstr>Certification Application signed</vt:lpstr>
      <vt:lpstr>Payment</vt:lpstr>
      <vt:lpstr>Success - Submittal</vt:lpstr>
      <vt:lpstr>Application processing</vt:lpstr>
      <vt:lpstr>PowerPoint Presentation</vt:lpstr>
      <vt:lpstr>PowerPoint Presentation</vt:lpstr>
      <vt:lpstr>Profile</vt:lpstr>
      <vt:lpstr>In Progress</vt:lpstr>
      <vt:lpstr>My facilities</vt:lpstr>
      <vt:lpstr>My Contacts</vt:lpstr>
      <vt:lpstr>Submittal History</vt:lpstr>
      <vt:lpstr>Certify and Sign</vt:lpstr>
      <vt:lpstr>My Online Services</vt:lpstr>
      <vt:lpstr>Using Search Bar</vt:lpstr>
      <vt:lpstr>Using Map Search</vt:lpstr>
      <vt:lpstr>Type of access</vt:lpstr>
      <vt:lpstr>Accessing saved work</vt:lpstr>
      <vt:lpstr>Getting facility access</vt:lpstr>
      <vt:lpstr>All Navigation</vt:lpstr>
      <vt:lpstr>All application readiness</vt:lpstr>
      <vt:lpstr>All Facility Info</vt:lpstr>
      <vt:lpstr>NPDES Contacts</vt:lpstr>
      <vt:lpstr>All Prevention</vt:lpstr>
      <vt:lpstr>All animal holding</vt:lpstr>
      <vt:lpstr>All Manure Storage</vt:lpstr>
      <vt:lpstr>NPDES Feed storage</vt:lpstr>
      <vt:lpstr>NPDES Mortality</vt:lpstr>
      <vt:lpstr>NPDES air emissions</vt:lpstr>
      <vt:lpstr>All Sensitive areas</vt:lpstr>
      <vt:lpstr>All EAW</vt:lpstr>
      <vt:lpstr>NPDES Monitoring</vt:lpstr>
      <vt:lpstr>All MMP</vt:lpstr>
      <vt:lpstr>All Attachments Sub show</vt:lpstr>
      <vt:lpstr>All Attachments</vt:lpstr>
      <vt:lpstr>All summary screen</vt:lpstr>
      <vt:lpstr>NPDES certification</vt:lpstr>
      <vt:lpstr>NPDES payment</vt:lpstr>
      <vt:lpstr>NPDES applications processing</vt:lpstr>
      <vt:lpstr>NPDES ALL SLIDES</vt:lpstr>
      <vt:lpstr>CSF Contacts</vt:lpstr>
      <vt:lpstr>CSF Certification</vt:lpstr>
      <vt:lpstr>CSF Applications processing</vt:lpstr>
      <vt:lpstr>CSF ALL Slides</vt:lpstr>
      <vt:lpstr>NPDES TOC</vt:lpstr>
      <vt:lpstr>CSF TOC</vt:lpstr>
    </vt:vector>
  </TitlesOfParts>
  <Manager>MPCA - George Schwint</Manager>
  <Company>PCA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Feedlot permit application service tutorial</dc:title>
  <dc:subject>The feedlot program will use this interactive tutorial to assist feedlot operators and consultants when applying for a feedlot permit via the on-line permit application service.</dc:subject>
  <dc:creator>MPCA - George Schwint (J. Holstad - PowerPoint only)</dc:creator>
  <cp:keywords>Minnesota Pollution Control Agency,MPCA,water quality,feedlots,permits,NPDES,SDS,CSF,Interim,Online,Application,wq-f3-60</cp:keywords>
  <cp:lastModifiedBy>Holstad, Jennifer (MPCA)</cp:lastModifiedBy>
  <cp:revision>826</cp:revision>
  <dcterms:created xsi:type="dcterms:W3CDTF">2018-08-15T12:49:25Z</dcterms:created>
  <dcterms:modified xsi:type="dcterms:W3CDTF">2022-03-04T19:03:57Z</dcterms:modified>
  <cp:category>Water Quality, Feedlots, Permits</cp:category>
</cp:coreProperties>
</file>