
<file path=[Content_Types].xml><?xml version="1.0" encoding="utf-8"?>
<Types xmlns="http://schemas.openxmlformats.org/package/2006/content-types">
  <Default Extension="png" ContentType="image/png"/>
  <Default Extension="tmp"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0" r:id="rId4"/>
  </p:sldMasterIdLst>
  <p:notesMasterIdLst>
    <p:notesMasterId r:id="rId24"/>
  </p:notesMasterIdLst>
  <p:handoutMasterIdLst>
    <p:handoutMasterId r:id="rId25"/>
  </p:handoutMasterIdLst>
  <p:sldIdLst>
    <p:sldId id="396" r:id="rId5"/>
    <p:sldId id="492" r:id="rId6"/>
    <p:sldId id="493" r:id="rId7"/>
    <p:sldId id="494" r:id="rId8"/>
    <p:sldId id="504" r:id="rId9"/>
    <p:sldId id="513" r:id="rId10"/>
    <p:sldId id="507" r:id="rId11"/>
    <p:sldId id="508" r:id="rId12"/>
    <p:sldId id="495" r:id="rId13"/>
    <p:sldId id="496" r:id="rId14"/>
    <p:sldId id="497" r:id="rId15"/>
    <p:sldId id="498" r:id="rId16"/>
    <p:sldId id="499" r:id="rId17"/>
    <p:sldId id="500" r:id="rId18"/>
    <p:sldId id="501" r:id="rId19"/>
    <p:sldId id="491" r:id="rId20"/>
    <p:sldId id="502" r:id="rId21"/>
    <p:sldId id="489" r:id="rId22"/>
    <p:sldId id="503"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2C2C"/>
    <a:srgbClr val="003865"/>
    <a:srgbClr val="1F3208"/>
    <a:srgbClr val="000000"/>
    <a:srgbClr val="78BE21"/>
    <a:srgbClr val="0D0D0D"/>
    <a:srgbClr val="E8E8E8"/>
    <a:srgbClr val="B20738"/>
    <a:srgbClr val="00A3E2"/>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18" autoAdjust="0"/>
    <p:restoredTop sz="89880" autoAdjust="0"/>
  </p:normalViewPr>
  <p:slideViewPr>
    <p:cSldViewPr snapToGrid="0">
      <p:cViewPr varScale="1">
        <p:scale>
          <a:sx n="117" d="100"/>
          <a:sy n="117" d="100"/>
        </p:scale>
        <p:origin x="776" y="176"/>
      </p:cViewPr>
      <p:guideLst>
        <p:guide orient="horz" pos="2160"/>
        <p:guide pos="3840"/>
      </p:guideLst>
    </p:cSldViewPr>
  </p:slideViewPr>
  <p:outlineViewPr>
    <p:cViewPr>
      <p:scale>
        <a:sx n="33" d="100"/>
        <a:sy n="33" d="100"/>
      </p:scale>
      <p:origin x="0" y="-2028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90" d="100"/>
          <a:sy n="90" d="100"/>
        </p:scale>
        <p:origin x="2604"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6CB892-381C-47A4-9FD5-968E621DD965}" type="doc">
      <dgm:prSet loTypeId="urn:microsoft.com/office/officeart/2009/3/layout/StepUpProcess" loCatId="process" qsTypeId="urn:microsoft.com/office/officeart/2005/8/quickstyle/simple1" qsCatId="simple" csTypeId="urn:microsoft.com/office/officeart/2005/8/colors/colorful5" csCatId="colorful" phldr="1"/>
      <dgm:spPr/>
      <dgm:t>
        <a:bodyPr/>
        <a:lstStyle/>
        <a:p>
          <a:endParaRPr lang="en-US"/>
        </a:p>
      </dgm:t>
    </dgm:pt>
    <dgm:pt modelId="{6CA0DEEC-1E02-4147-BFAF-C428544924BE}">
      <dgm:prSet phldrT="[Text]" custT="1"/>
      <dgm:spPr/>
      <dgm:t>
        <a:bodyPr/>
        <a:lstStyle/>
        <a:p>
          <a:r>
            <a:rPr lang="en-US" sz="1600" dirty="0">
              <a:solidFill>
                <a:schemeClr val="bg1"/>
              </a:solidFill>
            </a:rPr>
            <a:t>May-July 2002</a:t>
          </a:r>
        </a:p>
      </dgm:t>
    </dgm:pt>
    <dgm:pt modelId="{823D8085-B3E5-4E16-9AED-242AE75D529B}" type="parTrans" cxnId="{029CB5C5-AE9C-42A4-9FA4-41E78F9C0AA4}">
      <dgm:prSet/>
      <dgm:spPr/>
      <dgm:t>
        <a:bodyPr/>
        <a:lstStyle/>
        <a:p>
          <a:endParaRPr lang="en-US">
            <a:solidFill>
              <a:schemeClr val="bg1"/>
            </a:solidFill>
          </a:endParaRPr>
        </a:p>
      </dgm:t>
    </dgm:pt>
    <dgm:pt modelId="{93A44940-1CB5-4991-9204-224DD742F5B2}" type="sibTrans" cxnId="{029CB5C5-AE9C-42A4-9FA4-41E78F9C0AA4}">
      <dgm:prSet/>
      <dgm:spPr/>
      <dgm:t>
        <a:bodyPr/>
        <a:lstStyle/>
        <a:p>
          <a:endParaRPr lang="en-US">
            <a:solidFill>
              <a:schemeClr val="bg1"/>
            </a:solidFill>
          </a:endParaRPr>
        </a:p>
      </dgm:t>
    </dgm:pt>
    <dgm:pt modelId="{C6DAC2B0-ACC0-46A0-BD70-5FB546929461}">
      <dgm:prSet phldrT="[Text]" custT="1"/>
      <dgm:spPr/>
      <dgm:t>
        <a:bodyPr/>
        <a:lstStyle/>
        <a:p>
          <a:r>
            <a:rPr lang="en-US" sz="1400" dirty="0">
              <a:solidFill>
                <a:schemeClr val="bg1"/>
              </a:solidFill>
            </a:rPr>
            <a:t>Control </a:t>
          </a:r>
          <a:r>
            <a:rPr lang="en-US" sz="1400" dirty="0" err="1">
              <a:solidFill>
                <a:schemeClr val="bg1"/>
              </a:solidFill>
            </a:rPr>
            <a:t>equipt</a:t>
          </a:r>
          <a:r>
            <a:rPr lang="en-US" sz="1400" dirty="0">
              <a:solidFill>
                <a:schemeClr val="bg1"/>
              </a:solidFill>
            </a:rPr>
            <a:t> break-</a:t>
          </a:r>
          <a:br>
            <a:rPr lang="en-US" sz="1400" dirty="0">
              <a:solidFill>
                <a:schemeClr val="bg1"/>
              </a:solidFill>
            </a:rPr>
          </a:br>
          <a:r>
            <a:rPr lang="en-US" sz="1400" dirty="0">
              <a:solidFill>
                <a:schemeClr val="bg1"/>
              </a:solidFill>
            </a:rPr>
            <a:t>downs</a:t>
          </a:r>
        </a:p>
      </dgm:t>
    </dgm:pt>
    <dgm:pt modelId="{E6FF64AC-8DFA-4EEE-8AD9-4ECE19C0A92A}" type="parTrans" cxnId="{54AE10E1-2E98-428F-A9CE-4DED822742A4}">
      <dgm:prSet/>
      <dgm:spPr/>
      <dgm:t>
        <a:bodyPr/>
        <a:lstStyle/>
        <a:p>
          <a:endParaRPr lang="en-US">
            <a:solidFill>
              <a:schemeClr val="bg1"/>
            </a:solidFill>
          </a:endParaRPr>
        </a:p>
      </dgm:t>
    </dgm:pt>
    <dgm:pt modelId="{FA4EBCD9-E540-41EC-9F8E-04DF2A18F3B4}" type="sibTrans" cxnId="{54AE10E1-2E98-428F-A9CE-4DED822742A4}">
      <dgm:prSet/>
      <dgm:spPr/>
      <dgm:t>
        <a:bodyPr/>
        <a:lstStyle/>
        <a:p>
          <a:endParaRPr lang="en-US">
            <a:solidFill>
              <a:schemeClr val="bg1"/>
            </a:solidFill>
          </a:endParaRPr>
        </a:p>
      </dgm:t>
    </dgm:pt>
    <dgm:pt modelId="{78D3613A-2E31-403A-BB70-712F9326C4E6}">
      <dgm:prSet phldrT="[Text]" custT="1"/>
      <dgm:spPr/>
      <dgm:t>
        <a:bodyPr/>
        <a:lstStyle/>
        <a:p>
          <a:r>
            <a:rPr lang="en-US" sz="1600" dirty="0">
              <a:solidFill>
                <a:schemeClr val="bg1"/>
              </a:solidFill>
            </a:rPr>
            <a:t>Aug. 2002</a:t>
          </a:r>
        </a:p>
      </dgm:t>
    </dgm:pt>
    <dgm:pt modelId="{B3E22BB5-0591-497C-BBB3-EFC67692DD6F}" type="parTrans" cxnId="{0EB6C12A-C863-4946-A37A-E7AE656DBC43}">
      <dgm:prSet/>
      <dgm:spPr/>
      <dgm:t>
        <a:bodyPr/>
        <a:lstStyle/>
        <a:p>
          <a:endParaRPr lang="en-US">
            <a:solidFill>
              <a:schemeClr val="bg1"/>
            </a:solidFill>
          </a:endParaRPr>
        </a:p>
      </dgm:t>
    </dgm:pt>
    <dgm:pt modelId="{A29158BF-138B-434E-A99A-624593286B1B}" type="sibTrans" cxnId="{0EB6C12A-C863-4946-A37A-E7AE656DBC43}">
      <dgm:prSet/>
      <dgm:spPr/>
      <dgm:t>
        <a:bodyPr/>
        <a:lstStyle/>
        <a:p>
          <a:endParaRPr lang="en-US">
            <a:solidFill>
              <a:schemeClr val="bg1"/>
            </a:solidFill>
          </a:endParaRPr>
        </a:p>
      </dgm:t>
    </dgm:pt>
    <dgm:pt modelId="{B3B5C2CB-3CFC-412B-85B3-535C93914270}">
      <dgm:prSet phldrT="[Text]" custT="1"/>
      <dgm:spPr/>
      <dgm:t>
        <a:bodyPr/>
        <a:lstStyle/>
        <a:p>
          <a:r>
            <a:rPr lang="en-US" sz="1600" dirty="0">
              <a:solidFill>
                <a:schemeClr val="bg1"/>
              </a:solidFill>
            </a:rPr>
            <a:t>Feb. 2003</a:t>
          </a:r>
        </a:p>
      </dgm:t>
    </dgm:pt>
    <dgm:pt modelId="{DAE99AFE-5317-4605-ABAF-D0CBA843177C}" type="parTrans" cxnId="{16863E6E-EBFE-4F69-932F-D0593255068C}">
      <dgm:prSet/>
      <dgm:spPr/>
      <dgm:t>
        <a:bodyPr/>
        <a:lstStyle/>
        <a:p>
          <a:endParaRPr lang="en-US">
            <a:solidFill>
              <a:schemeClr val="bg1"/>
            </a:solidFill>
          </a:endParaRPr>
        </a:p>
      </dgm:t>
    </dgm:pt>
    <dgm:pt modelId="{39EF287F-7DC6-4603-A05F-E4261E5F3456}" type="sibTrans" cxnId="{16863E6E-EBFE-4F69-932F-D0593255068C}">
      <dgm:prSet/>
      <dgm:spPr/>
      <dgm:t>
        <a:bodyPr/>
        <a:lstStyle/>
        <a:p>
          <a:endParaRPr lang="en-US">
            <a:solidFill>
              <a:schemeClr val="bg1"/>
            </a:solidFill>
          </a:endParaRPr>
        </a:p>
      </dgm:t>
    </dgm:pt>
    <dgm:pt modelId="{6300527B-AB3E-4547-886F-20F3423EC2CD}">
      <dgm:prSet phldrT="[Text]" custT="1"/>
      <dgm:spPr/>
      <dgm:t>
        <a:bodyPr/>
        <a:lstStyle/>
        <a:p>
          <a:r>
            <a:rPr lang="en-US" sz="1400" dirty="0">
              <a:solidFill>
                <a:schemeClr val="bg1"/>
              </a:solidFill>
            </a:rPr>
            <a:t>MPCA notified </a:t>
          </a:r>
          <a:r>
            <a:rPr lang="en-US" sz="1400" dirty="0" err="1">
              <a:solidFill>
                <a:schemeClr val="bg1"/>
              </a:solidFill>
            </a:rPr>
            <a:t>equipt</a:t>
          </a:r>
          <a:r>
            <a:rPr lang="en-US" sz="1400" dirty="0">
              <a:solidFill>
                <a:schemeClr val="bg1"/>
              </a:solidFill>
            </a:rPr>
            <a:t> rebuilt </a:t>
          </a:r>
        </a:p>
      </dgm:t>
    </dgm:pt>
    <dgm:pt modelId="{223A86DC-9999-4542-BB35-A2D8D580000D}" type="parTrans" cxnId="{B54BB6D0-D002-481A-9937-FC4D4119595F}">
      <dgm:prSet/>
      <dgm:spPr/>
      <dgm:t>
        <a:bodyPr/>
        <a:lstStyle/>
        <a:p>
          <a:endParaRPr lang="en-US">
            <a:solidFill>
              <a:schemeClr val="bg1"/>
            </a:solidFill>
          </a:endParaRPr>
        </a:p>
      </dgm:t>
    </dgm:pt>
    <dgm:pt modelId="{C7948C11-2067-4E4C-A710-7B7CA4D71D49}" type="sibTrans" cxnId="{B54BB6D0-D002-481A-9937-FC4D4119595F}">
      <dgm:prSet/>
      <dgm:spPr/>
      <dgm:t>
        <a:bodyPr/>
        <a:lstStyle/>
        <a:p>
          <a:endParaRPr lang="en-US">
            <a:solidFill>
              <a:schemeClr val="bg1"/>
            </a:solidFill>
          </a:endParaRPr>
        </a:p>
      </dgm:t>
    </dgm:pt>
    <dgm:pt modelId="{BD9E2EC2-B1B8-47B4-B20E-5BD446017810}">
      <dgm:prSet phldrT="[Text]" custT="1"/>
      <dgm:spPr/>
      <dgm:t>
        <a:bodyPr/>
        <a:lstStyle/>
        <a:p>
          <a:r>
            <a:rPr lang="en-US" sz="1400" dirty="0">
              <a:solidFill>
                <a:schemeClr val="bg1"/>
              </a:solidFill>
            </a:rPr>
            <a:t>MPCA reissues air permit requiring at least 95% CE efficiency</a:t>
          </a:r>
        </a:p>
      </dgm:t>
    </dgm:pt>
    <dgm:pt modelId="{E9D06FF1-2A37-4DB6-BD5F-0E94E9BEC790}" type="parTrans" cxnId="{C2FAFCC1-E110-4870-BAB8-DADB98DAB64D}">
      <dgm:prSet/>
      <dgm:spPr/>
      <dgm:t>
        <a:bodyPr/>
        <a:lstStyle/>
        <a:p>
          <a:endParaRPr lang="en-US">
            <a:solidFill>
              <a:schemeClr val="bg1"/>
            </a:solidFill>
          </a:endParaRPr>
        </a:p>
      </dgm:t>
    </dgm:pt>
    <dgm:pt modelId="{C1D2ACE6-1373-43DB-BCB0-90D374F6BE07}" type="sibTrans" cxnId="{C2FAFCC1-E110-4870-BAB8-DADB98DAB64D}">
      <dgm:prSet/>
      <dgm:spPr/>
      <dgm:t>
        <a:bodyPr/>
        <a:lstStyle/>
        <a:p>
          <a:endParaRPr lang="en-US">
            <a:solidFill>
              <a:schemeClr val="bg1"/>
            </a:solidFill>
          </a:endParaRPr>
        </a:p>
      </dgm:t>
    </dgm:pt>
    <dgm:pt modelId="{D946D99F-431E-4B05-B1D7-BB871A391A72}">
      <dgm:prSet phldrT="[Text]" custT="1"/>
      <dgm:spPr/>
      <dgm:t>
        <a:bodyPr/>
        <a:lstStyle/>
        <a:p>
          <a:r>
            <a:rPr lang="en-US" sz="1600" dirty="0">
              <a:solidFill>
                <a:schemeClr val="bg1"/>
              </a:solidFill>
            </a:rPr>
            <a:t>2010-2018</a:t>
          </a:r>
        </a:p>
      </dgm:t>
    </dgm:pt>
    <dgm:pt modelId="{B28A5C34-E4F4-48F9-BC16-1AC6434D105A}" type="parTrans" cxnId="{52A8BB91-2FAE-469D-BB1C-366D14EF7628}">
      <dgm:prSet/>
      <dgm:spPr/>
      <dgm:t>
        <a:bodyPr/>
        <a:lstStyle/>
        <a:p>
          <a:endParaRPr lang="en-US">
            <a:solidFill>
              <a:schemeClr val="bg1"/>
            </a:solidFill>
          </a:endParaRPr>
        </a:p>
      </dgm:t>
    </dgm:pt>
    <dgm:pt modelId="{EC1FB532-5956-4501-8CE9-7BFB2F512BE5}" type="sibTrans" cxnId="{52A8BB91-2FAE-469D-BB1C-366D14EF7628}">
      <dgm:prSet/>
      <dgm:spPr/>
      <dgm:t>
        <a:bodyPr/>
        <a:lstStyle/>
        <a:p>
          <a:endParaRPr lang="en-US">
            <a:solidFill>
              <a:schemeClr val="bg1"/>
            </a:solidFill>
          </a:endParaRPr>
        </a:p>
      </dgm:t>
    </dgm:pt>
    <dgm:pt modelId="{F39C3F49-0932-405B-B865-8F6D9B3AB2A4}">
      <dgm:prSet phldrT="[Text]" custT="1"/>
      <dgm:spPr/>
      <dgm:t>
        <a:bodyPr/>
        <a:lstStyle/>
        <a:p>
          <a:r>
            <a:rPr lang="en-US" sz="1400" dirty="0">
              <a:solidFill>
                <a:schemeClr val="bg1"/>
              </a:solidFill>
            </a:rPr>
            <a:t>Extensive repairs</a:t>
          </a:r>
        </a:p>
      </dgm:t>
    </dgm:pt>
    <dgm:pt modelId="{1C09C022-0446-47A2-9F78-1F821A56AE3B}" type="parTrans" cxnId="{D000EB65-B03A-40F0-BFFB-47D37B79B71E}">
      <dgm:prSet/>
      <dgm:spPr/>
      <dgm:t>
        <a:bodyPr/>
        <a:lstStyle/>
        <a:p>
          <a:endParaRPr lang="en-US">
            <a:solidFill>
              <a:schemeClr val="bg1"/>
            </a:solidFill>
          </a:endParaRPr>
        </a:p>
      </dgm:t>
    </dgm:pt>
    <dgm:pt modelId="{AF933AE8-B798-4E9F-8822-B1C203BE64D0}" type="sibTrans" cxnId="{D000EB65-B03A-40F0-BFFB-47D37B79B71E}">
      <dgm:prSet/>
      <dgm:spPr/>
      <dgm:t>
        <a:bodyPr/>
        <a:lstStyle/>
        <a:p>
          <a:endParaRPr lang="en-US">
            <a:solidFill>
              <a:schemeClr val="bg1"/>
            </a:solidFill>
          </a:endParaRPr>
        </a:p>
      </dgm:t>
    </dgm:pt>
    <dgm:pt modelId="{4F9C3B1F-18C9-49D2-AAC9-0EEA2B570AAB}">
      <dgm:prSet phldrT="[Text]" custT="1"/>
      <dgm:spPr/>
      <dgm:t>
        <a:bodyPr/>
        <a:lstStyle/>
        <a:p>
          <a:r>
            <a:rPr lang="en-US" sz="1400" dirty="0">
              <a:solidFill>
                <a:schemeClr val="bg1"/>
              </a:solidFill>
            </a:rPr>
            <a:t>Periodic shutdown/ break-downs</a:t>
          </a:r>
          <a:endParaRPr lang="en-US" sz="1300" dirty="0">
            <a:solidFill>
              <a:schemeClr val="bg1"/>
            </a:solidFill>
          </a:endParaRPr>
        </a:p>
      </dgm:t>
    </dgm:pt>
    <dgm:pt modelId="{E3B70246-835D-4264-B662-38C9945183D5}" type="parTrans" cxnId="{BEA67F66-6402-4E4F-BEE9-52A43A996268}">
      <dgm:prSet/>
      <dgm:spPr/>
      <dgm:t>
        <a:bodyPr/>
        <a:lstStyle/>
        <a:p>
          <a:endParaRPr lang="en-US">
            <a:solidFill>
              <a:schemeClr val="bg1"/>
            </a:solidFill>
          </a:endParaRPr>
        </a:p>
      </dgm:t>
    </dgm:pt>
    <dgm:pt modelId="{8FACBF42-3999-4D56-AAC5-4332A0C33388}" type="sibTrans" cxnId="{BEA67F66-6402-4E4F-BEE9-52A43A996268}">
      <dgm:prSet/>
      <dgm:spPr/>
      <dgm:t>
        <a:bodyPr/>
        <a:lstStyle/>
        <a:p>
          <a:endParaRPr lang="en-US">
            <a:solidFill>
              <a:schemeClr val="bg1"/>
            </a:solidFill>
          </a:endParaRPr>
        </a:p>
      </dgm:t>
    </dgm:pt>
    <dgm:pt modelId="{B1B2EC9E-5238-4C4A-905E-056437514A16}">
      <dgm:prSet phldrT="[Text]" custT="1"/>
      <dgm:spPr/>
      <dgm:t>
        <a:bodyPr/>
        <a:lstStyle/>
        <a:p>
          <a:r>
            <a:rPr lang="en-US" sz="1600" dirty="0">
              <a:solidFill>
                <a:schemeClr val="bg1"/>
              </a:solidFill>
            </a:rPr>
            <a:t>July 2018</a:t>
          </a:r>
        </a:p>
      </dgm:t>
    </dgm:pt>
    <dgm:pt modelId="{C52A81D1-3303-4AC3-876D-B9FAB310756F}" type="parTrans" cxnId="{159BB982-2095-4260-B2C8-1C75E2548BD5}">
      <dgm:prSet/>
      <dgm:spPr/>
      <dgm:t>
        <a:bodyPr/>
        <a:lstStyle/>
        <a:p>
          <a:endParaRPr lang="en-US">
            <a:solidFill>
              <a:schemeClr val="bg1"/>
            </a:solidFill>
          </a:endParaRPr>
        </a:p>
      </dgm:t>
    </dgm:pt>
    <dgm:pt modelId="{1EBFECE4-C3DB-4769-AA6C-436D95321E0C}" type="sibTrans" cxnId="{159BB982-2095-4260-B2C8-1C75E2548BD5}">
      <dgm:prSet/>
      <dgm:spPr/>
      <dgm:t>
        <a:bodyPr/>
        <a:lstStyle/>
        <a:p>
          <a:endParaRPr lang="en-US">
            <a:solidFill>
              <a:schemeClr val="bg1"/>
            </a:solidFill>
          </a:endParaRPr>
        </a:p>
      </dgm:t>
    </dgm:pt>
    <dgm:pt modelId="{BF66BEED-7BAE-4C3F-A345-CAB13FBFB67E}">
      <dgm:prSet phldrT="[Text]" custT="1"/>
      <dgm:spPr/>
      <dgm:t>
        <a:bodyPr/>
        <a:lstStyle/>
        <a:p>
          <a:r>
            <a:rPr lang="en-US" sz="1400" dirty="0">
              <a:solidFill>
                <a:schemeClr val="bg1"/>
              </a:solidFill>
            </a:rPr>
            <a:t>Audit Report shows permit viola-</a:t>
          </a:r>
          <a:r>
            <a:rPr lang="en-US" sz="1400" dirty="0" err="1">
              <a:solidFill>
                <a:schemeClr val="bg1"/>
              </a:solidFill>
            </a:rPr>
            <a:t>tions</a:t>
          </a:r>
          <a:endParaRPr lang="en-US" sz="1400" dirty="0">
            <a:solidFill>
              <a:schemeClr val="bg1"/>
            </a:solidFill>
          </a:endParaRPr>
        </a:p>
      </dgm:t>
    </dgm:pt>
    <dgm:pt modelId="{65B1B428-294E-4702-9C86-280E045E36EC}" type="parTrans" cxnId="{F9D7F56E-6298-42CB-9128-425EF173C553}">
      <dgm:prSet/>
      <dgm:spPr/>
      <dgm:t>
        <a:bodyPr/>
        <a:lstStyle/>
        <a:p>
          <a:endParaRPr lang="en-US">
            <a:solidFill>
              <a:schemeClr val="bg1"/>
            </a:solidFill>
          </a:endParaRPr>
        </a:p>
      </dgm:t>
    </dgm:pt>
    <dgm:pt modelId="{CC40FDEF-6455-4277-9F30-AB171C2946D5}" type="sibTrans" cxnId="{F9D7F56E-6298-42CB-9128-425EF173C553}">
      <dgm:prSet/>
      <dgm:spPr/>
      <dgm:t>
        <a:bodyPr/>
        <a:lstStyle/>
        <a:p>
          <a:endParaRPr lang="en-US">
            <a:solidFill>
              <a:schemeClr val="bg1"/>
            </a:solidFill>
          </a:endParaRPr>
        </a:p>
      </dgm:t>
    </dgm:pt>
    <dgm:pt modelId="{ED8D0264-C6C0-495E-B45F-9905A626BFA6}">
      <dgm:prSet phldrT="[Text]" custT="1"/>
      <dgm:spPr/>
      <dgm:t>
        <a:bodyPr/>
        <a:lstStyle/>
        <a:p>
          <a:r>
            <a:rPr lang="en-US" sz="1600" dirty="0">
              <a:solidFill>
                <a:schemeClr val="bg1"/>
              </a:solidFill>
            </a:rPr>
            <a:t>Oct. 2018</a:t>
          </a:r>
        </a:p>
      </dgm:t>
    </dgm:pt>
    <dgm:pt modelId="{22C8C3E2-39A6-4EB7-AEC3-3312CE67677C}" type="parTrans" cxnId="{E99EEAA6-7DAE-4FB2-95F5-8E0BFC88E2BD}">
      <dgm:prSet/>
      <dgm:spPr/>
      <dgm:t>
        <a:bodyPr/>
        <a:lstStyle/>
        <a:p>
          <a:endParaRPr lang="en-US">
            <a:solidFill>
              <a:schemeClr val="bg1"/>
            </a:solidFill>
          </a:endParaRPr>
        </a:p>
      </dgm:t>
    </dgm:pt>
    <dgm:pt modelId="{8AA34198-7BB8-409C-9E56-342C5CD571EB}" type="sibTrans" cxnId="{E99EEAA6-7DAE-4FB2-95F5-8E0BFC88E2BD}">
      <dgm:prSet/>
      <dgm:spPr/>
      <dgm:t>
        <a:bodyPr/>
        <a:lstStyle/>
        <a:p>
          <a:endParaRPr lang="en-US">
            <a:solidFill>
              <a:schemeClr val="bg1"/>
            </a:solidFill>
          </a:endParaRPr>
        </a:p>
      </dgm:t>
    </dgm:pt>
    <dgm:pt modelId="{2F21A0C7-EF3D-4642-8A52-DA53AEA4721D}">
      <dgm:prSet phldrT="[Text]" custT="1"/>
      <dgm:spPr/>
      <dgm:t>
        <a:bodyPr/>
        <a:lstStyle/>
        <a:p>
          <a:r>
            <a:rPr lang="en-US" sz="1400" dirty="0">
              <a:solidFill>
                <a:schemeClr val="bg1"/>
              </a:solidFill>
            </a:rPr>
            <a:t>MPCA receives major air permit amend-</a:t>
          </a:r>
          <a:r>
            <a:rPr lang="en-US" sz="1400" dirty="0" err="1">
              <a:solidFill>
                <a:schemeClr val="bg1"/>
              </a:solidFill>
            </a:rPr>
            <a:t>ment</a:t>
          </a:r>
          <a:r>
            <a:rPr lang="en-US" sz="1400" dirty="0">
              <a:solidFill>
                <a:schemeClr val="bg1"/>
              </a:solidFill>
            </a:rPr>
            <a:t> </a:t>
          </a:r>
        </a:p>
      </dgm:t>
    </dgm:pt>
    <dgm:pt modelId="{67CE85A9-583A-4515-8AE6-73D7FD590A2E}" type="parTrans" cxnId="{E8FB61C1-ADD0-4EA5-AF9F-98461F39A2F4}">
      <dgm:prSet/>
      <dgm:spPr/>
      <dgm:t>
        <a:bodyPr/>
        <a:lstStyle/>
        <a:p>
          <a:endParaRPr lang="en-US">
            <a:solidFill>
              <a:schemeClr val="bg1"/>
            </a:solidFill>
          </a:endParaRPr>
        </a:p>
      </dgm:t>
    </dgm:pt>
    <dgm:pt modelId="{984D3620-1A22-40D8-9F8A-09632146F4E6}" type="sibTrans" cxnId="{E8FB61C1-ADD0-4EA5-AF9F-98461F39A2F4}">
      <dgm:prSet/>
      <dgm:spPr/>
      <dgm:t>
        <a:bodyPr/>
        <a:lstStyle/>
        <a:p>
          <a:endParaRPr lang="en-US">
            <a:solidFill>
              <a:schemeClr val="bg1"/>
            </a:solidFill>
          </a:endParaRPr>
        </a:p>
      </dgm:t>
    </dgm:pt>
    <dgm:pt modelId="{F80EA486-5B9F-4552-A344-99BDB177FC79}">
      <dgm:prSet phldrT="[Text]" custT="1"/>
      <dgm:spPr/>
      <dgm:t>
        <a:bodyPr/>
        <a:lstStyle/>
        <a:p>
          <a:r>
            <a:rPr lang="en-US" sz="1600" dirty="0">
              <a:solidFill>
                <a:schemeClr val="bg1"/>
              </a:solidFill>
            </a:rPr>
            <a:t>Dec. 2018</a:t>
          </a:r>
        </a:p>
      </dgm:t>
    </dgm:pt>
    <dgm:pt modelId="{18DC31C0-EDC9-4F51-9738-2DEBAD6C8EB1}" type="parTrans" cxnId="{146506F4-D7BD-4D9F-BA12-4EDFB4D608D7}">
      <dgm:prSet/>
      <dgm:spPr/>
      <dgm:t>
        <a:bodyPr/>
        <a:lstStyle/>
        <a:p>
          <a:endParaRPr lang="en-US">
            <a:solidFill>
              <a:schemeClr val="bg1"/>
            </a:solidFill>
          </a:endParaRPr>
        </a:p>
      </dgm:t>
    </dgm:pt>
    <dgm:pt modelId="{84621545-90E7-48CD-975B-95A1B8C9A7AC}" type="sibTrans" cxnId="{146506F4-D7BD-4D9F-BA12-4EDFB4D608D7}">
      <dgm:prSet/>
      <dgm:spPr/>
      <dgm:t>
        <a:bodyPr/>
        <a:lstStyle/>
        <a:p>
          <a:endParaRPr lang="en-US">
            <a:solidFill>
              <a:schemeClr val="bg1"/>
            </a:solidFill>
          </a:endParaRPr>
        </a:p>
      </dgm:t>
    </dgm:pt>
    <dgm:pt modelId="{E7341E22-4B84-4BDA-B61D-E4AAC7846674}">
      <dgm:prSet phldrT="[Text]" custT="1"/>
      <dgm:spPr/>
      <dgm:t>
        <a:bodyPr/>
        <a:lstStyle/>
        <a:p>
          <a:r>
            <a:rPr lang="en-US" sz="1400" dirty="0">
              <a:solidFill>
                <a:schemeClr val="bg1"/>
              </a:solidFill>
            </a:rPr>
            <a:t>MPCA learns CE has not achieved 95% control since at least 2009. CE running with unknown efficiency </a:t>
          </a:r>
        </a:p>
      </dgm:t>
    </dgm:pt>
    <dgm:pt modelId="{7D96951C-CDE5-447B-90B1-6D2A3C52BCF1}" type="parTrans" cxnId="{AEBC888F-2133-4DA9-B53A-DD71EAFB63DE}">
      <dgm:prSet/>
      <dgm:spPr/>
      <dgm:t>
        <a:bodyPr/>
        <a:lstStyle/>
        <a:p>
          <a:endParaRPr lang="en-US">
            <a:solidFill>
              <a:schemeClr val="bg1"/>
            </a:solidFill>
          </a:endParaRPr>
        </a:p>
      </dgm:t>
    </dgm:pt>
    <dgm:pt modelId="{636B0885-2523-4013-881D-E750CD46C4D5}" type="sibTrans" cxnId="{AEBC888F-2133-4DA9-B53A-DD71EAFB63DE}">
      <dgm:prSet/>
      <dgm:spPr/>
      <dgm:t>
        <a:bodyPr/>
        <a:lstStyle/>
        <a:p>
          <a:endParaRPr lang="en-US">
            <a:solidFill>
              <a:schemeClr val="bg1"/>
            </a:solidFill>
          </a:endParaRPr>
        </a:p>
      </dgm:t>
    </dgm:pt>
    <dgm:pt modelId="{E5758E2B-1EDC-4B11-9929-E6ACFBF184FA}">
      <dgm:prSet phldrT="[Text]" custT="1"/>
      <dgm:spPr/>
      <dgm:t>
        <a:bodyPr/>
        <a:lstStyle/>
        <a:p>
          <a:r>
            <a:rPr lang="en-US" sz="1400" dirty="0">
              <a:solidFill>
                <a:schemeClr val="bg1"/>
              </a:solidFill>
            </a:rPr>
            <a:t>MPCA exchanges emissions info with WG</a:t>
          </a:r>
        </a:p>
      </dgm:t>
    </dgm:pt>
    <dgm:pt modelId="{9DBE4649-AF38-43E6-BFDA-1DE2E31535D0}" type="parTrans" cxnId="{1B634099-FF8B-4967-80FA-CFBD31665CB9}">
      <dgm:prSet/>
      <dgm:spPr/>
      <dgm:t>
        <a:bodyPr/>
        <a:lstStyle/>
        <a:p>
          <a:endParaRPr lang="en-US">
            <a:solidFill>
              <a:schemeClr val="bg1"/>
            </a:solidFill>
          </a:endParaRPr>
        </a:p>
      </dgm:t>
    </dgm:pt>
    <dgm:pt modelId="{B209DA8B-394C-48F0-A3E1-6E9DEB12BBDA}" type="sibTrans" cxnId="{1B634099-FF8B-4967-80FA-CFBD31665CB9}">
      <dgm:prSet/>
      <dgm:spPr/>
      <dgm:t>
        <a:bodyPr/>
        <a:lstStyle/>
        <a:p>
          <a:endParaRPr lang="en-US">
            <a:solidFill>
              <a:schemeClr val="bg1"/>
            </a:solidFill>
          </a:endParaRPr>
        </a:p>
      </dgm:t>
    </dgm:pt>
    <dgm:pt modelId="{CCD95207-C59E-477F-BA06-B04F382C4505}">
      <dgm:prSet custT="1"/>
      <dgm:spPr/>
      <dgm:t>
        <a:bodyPr/>
        <a:lstStyle/>
        <a:p>
          <a:r>
            <a:rPr lang="en-US" sz="1600" b="0" dirty="0">
              <a:solidFill>
                <a:schemeClr val="bg1"/>
              </a:solidFill>
            </a:rPr>
            <a:t>Jan. 14, 2019</a:t>
          </a:r>
        </a:p>
      </dgm:t>
    </dgm:pt>
    <dgm:pt modelId="{BB1F4F02-4EFF-4A56-BC0B-FBE65271924E}" type="parTrans" cxnId="{0030BCC2-0207-4B0A-8A61-47A00DFC56C7}">
      <dgm:prSet/>
      <dgm:spPr/>
      <dgm:t>
        <a:bodyPr/>
        <a:lstStyle/>
        <a:p>
          <a:endParaRPr lang="en-US">
            <a:solidFill>
              <a:schemeClr val="bg1"/>
            </a:solidFill>
          </a:endParaRPr>
        </a:p>
      </dgm:t>
    </dgm:pt>
    <dgm:pt modelId="{C750435E-CA37-4C8D-8620-614EC30EEDE5}" type="sibTrans" cxnId="{0030BCC2-0207-4B0A-8A61-47A00DFC56C7}">
      <dgm:prSet/>
      <dgm:spPr/>
      <dgm:t>
        <a:bodyPr/>
        <a:lstStyle/>
        <a:p>
          <a:endParaRPr lang="en-US">
            <a:solidFill>
              <a:schemeClr val="bg1"/>
            </a:solidFill>
          </a:endParaRPr>
        </a:p>
      </dgm:t>
    </dgm:pt>
    <dgm:pt modelId="{C6068026-8EDD-43B1-855E-9C8F4C4C2C1B}">
      <dgm:prSet custT="1"/>
      <dgm:spPr/>
      <dgm:t>
        <a:bodyPr/>
        <a:lstStyle/>
        <a:p>
          <a:r>
            <a:rPr lang="en-US" sz="1400" dirty="0">
              <a:solidFill>
                <a:schemeClr val="bg1"/>
              </a:solidFill>
            </a:rPr>
            <a:t>MPCA requests WG shut down TCE coating process</a:t>
          </a:r>
        </a:p>
      </dgm:t>
    </dgm:pt>
    <dgm:pt modelId="{C5A1F383-C75B-4743-B97B-2B8AFCEA023C}" type="parTrans" cxnId="{2A728644-9540-474C-B8E8-B7459022121B}">
      <dgm:prSet/>
      <dgm:spPr/>
      <dgm:t>
        <a:bodyPr/>
        <a:lstStyle/>
        <a:p>
          <a:endParaRPr lang="en-US">
            <a:solidFill>
              <a:schemeClr val="bg1"/>
            </a:solidFill>
          </a:endParaRPr>
        </a:p>
      </dgm:t>
    </dgm:pt>
    <dgm:pt modelId="{A9DD14B1-3BBB-43A9-847B-4264A1232642}" type="sibTrans" cxnId="{2A728644-9540-474C-B8E8-B7459022121B}">
      <dgm:prSet/>
      <dgm:spPr/>
      <dgm:t>
        <a:bodyPr/>
        <a:lstStyle/>
        <a:p>
          <a:endParaRPr lang="en-US">
            <a:solidFill>
              <a:schemeClr val="bg1"/>
            </a:solidFill>
          </a:endParaRPr>
        </a:p>
      </dgm:t>
    </dgm:pt>
    <dgm:pt modelId="{79D987EC-94C5-43EB-9F49-3769E84E45F0}">
      <dgm:prSet phldrT="[Text]" custT="1"/>
      <dgm:spPr/>
      <dgm:t>
        <a:bodyPr/>
        <a:lstStyle/>
        <a:p>
          <a:r>
            <a:rPr lang="en-US" sz="1600" dirty="0">
              <a:solidFill>
                <a:schemeClr val="bg1"/>
              </a:solidFill>
            </a:rPr>
            <a:t>Dec – Jan 2019</a:t>
          </a:r>
        </a:p>
      </dgm:t>
    </dgm:pt>
    <dgm:pt modelId="{666154AD-FD60-49D0-839F-E3A200881A8D}" type="sibTrans" cxnId="{1C1E3994-FA10-4E62-B076-9B341C147E22}">
      <dgm:prSet/>
      <dgm:spPr/>
      <dgm:t>
        <a:bodyPr/>
        <a:lstStyle/>
        <a:p>
          <a:endParaRPr lang="en-US">
            <a:solidFill>
              <a:schemeClr val="bg1"/>
            </a:solidFill>
          </a:endParaRPr>
        </a:p>
      </dgm:t>
    </dgm:pt>
    <dgm:pt modelId="{D0266025-C043-45C2-A437-9E1154206005}" type="parTrans" cxnId="{1C1E3994-FA10-4E62-B076-9B341C147E22}">
      <dgm:prSet/>
      <dgm:spPr/>
      <dgm:t>
        <a:bodyPr/>
        <a:lstStyle/>
        <a:p>
          <a:endParaRPr lang="en-US">
            <a:solidFill>
              <a:schemeClr val="bg1"/>
            </a:solidFill>
          </a:endParaRPr>
        </a:p>
      </dgm:t>
    </dgm:pt>
    <dgm:pt modelId="{97FD39A3-E3FB-4C65-BED9-284D6548C6D2}">
      <dgm:prSet phldrT="[Text]" custT="1"/>
      <dgm:spPr/>
      <dgm:t>
        <a:bodyPr/>
        <a:lstStyle/>
        <a:p>
          <a:r>
            <a:rPr lang="en-US" sz="1600" dirty="0">
              <a:solidFill>
                <a:schemeClr val="bg1"/>
              </a:solidFill>
            </a:rPr>
            <a:t>Sept. 2006</a:t>
          </a:r>
        </a:p>
      </dgm:t>
    </dgm:pt>
    <dgm:pt modelId="{4F06831A-0411-4A13-A378-28169F87318B}" type="sibTrans" cxnId="{93FB68CB-B83F-4DBB-AE19-CE40578945FA}">
      <dgm:prSet/>
      <dgm:spPr/>
      <dgm:t>
        <a:bodyPr/>
        <a:lstStyle/>
        <a:p>
          <a:endParaRPr lang="en-US">
            <a:solidFill>
              <a:schemeClr val="bg1"/>
            </a:solidFill>
          </a:endParaRPr>
        </a:p>
      </dgm:t>
    </dgm:pt>
    <dgm:pt modelId="{9F704B6B-0C61-45B1-99DC-7F6B5F957768}" type="parTrans" cxnId="{93FB68CB-B83F-4DBB-AE19-CE40578945FA}">
      <dgm:prSet/>
      <dgm:spPr/>
      <dgm:t>
        <a:bodyPr/>
        <a:lstStyle/>
        <a:p>
          <a:endParaRPr lang="en-US">
            <a:solidFill>
              <a:schemeClr val="bg1"/>
            </a:solidFill>
          </a:endParaRPr>
        </a:p>
      </dgm:t>
    </dgm:pt>
    <dgm:pt modelId="{4B208BEA-BF6D-43BA-B604-C23ADD489F9D}">
      <dgm:prSet phldrT="[Text]" custT="1"/>
      <dgm:spPr/>
      <dgm:t>
        <a:bodyPr/>
        <a:lstStyle/>
        <a:p>
          <a:r>
            <a:rPr lang="en-US" sz="1600" dirty="0">
              <a:solidFill>
                <a:schemeClr val="bg1"/>
              </a:solidFill>
            </a:rPr>
            <a:t>2000</a:t>
          </a:r>
        </a:p>
      </dgm:t>
    </dgm:pt>
    <dgm:pt modelId="{1F6CAFF7-BBD4-4EC4-B3A2-3597C26F27FD}" type="parTrans" cxnId="{E614BD8D-3377-48D7-ACD2-BA24D8673B49}">
      <dgm:prSet/>
      <dgm:spPr/>
      <dgm:t>
        <a:bodyPr/>
        <a:lstStyle/>
        <a:p>
          <a:endParaRPr lang="en-US"/>
        </a:p>
      </dgm:t>
    </dgm:pt>
    <dgm:pt modelId="{5FF3A325-6294-4FE7-B264-8F8657FFFF0B}" type="sibTrans" cxnId="{E614BD8D-3377-48D7-ACD2-BA24D8673B49}">
      <dgm:prSet/>
      <dgm:spPr/>
      <dgm:t>
        <a:bodyPr/>
        <a:lstStyle/>
        <a:p>
          <a:endParaRPr lang="en-US"/>
        </a:p>
      </dgm:t>
    </dgm:pt>
    <dgm:pt modelId="{C73550E5-99EB-4CA9-B8F1-BBAADAD024C6}">
      <dgm:prSet phldrT="[Text]" custT="1"/>
      <dgm:spPr/>
      <dgm:t>
        <a:bodyPr/>
        <a:lstStyle/>
        <a:p>
          <a:r>
            <a:rPr lang="en-US" sz="1400" dirty="0">
              <a:solidFill>
                <a:schemeClr val="bg1"/>
              </a:solidFill>
            </a:rPr>
            <a:t>WG first installs control </a:t>
          </a:r>
          <a:r>
            <a:rPr lang="en-US" sz="1400" dirty="0" err="1">
              <a:solidFill>
                <a:schemeClr val="bg1"/>
              </a:solidFill>
            </a:rPr>
            <a:t>equipt</a:t>
          </a:r>
          <a:endParaRPr lang="en-US" sz="1400" dirty="0">
            <a:solidFill>
              <a:schemeClr val="bg1"/>
            </a:solidFill>
          </a:endParaRPr>
        </a:p>
      </dgm:t>
    </dgm:pt>
    <dgm:pt modelId="{0C5B6E01-CDBF-4842-B8EA-C76F7FBFDF86}" type="parTrans" cxnId="{87E913BA-AEC0-4D15-A661-D9519034586E}">
      <dgm:prSet/>
      <dgm:spPr/>
      <dgm:t>
        <a:bodyPr/>
        <a:lstStyle/>
        <a:p>
          <a:endParaRPr lang="en-US"/>
        </a:p>
      </dgm:t>
    </dgm:pt>
    <dgm:pt modelId="{3CFF3155-38C8-4DC5-B1A5-780BEB991EA2}" type="sibTrans" cxnId="{87E913BA-AEC0-4D15-A661-D9519034586E}">
      <dgm:prSet/>
      <dgm:spPr/>
      <dgm:t>
        <a:bodyPr/>
        <a:lstStyle/>
        <a:p>
          <a:endParaRPr lang="en-US"/>
        </a:p>
      </dgm:t>
    </dgm:pt>
    <dgm:pt modelId="{B5F7B2AC-996E-4A49-BEFA-13F5C1DA06C3}" type="pres">
      <dgm:prSet presAssocID="{406CB892-381C-47A4-9FD5-968E621DD965}" presName="rootnode" presStyleCnt="0">
        <dgm:presLayoutVars>
          <dgm:chMax/>
          <dgm:chPref/>
          <dgm:dir/>
          <dgm:animLvl val="lvl"/>
        </dgm:presLayoutVars>
      </dgm:prSet>
      <dgm:spPr/>
    </dgm:pt>
    <dgm:pt modelId="{4C734E89-D609-4374-BC25-04FF4149440C}" type="pres">
      <dgm:prSet presAssocID="{6CA0DEEC-1E02-4147-BFAF-C428544924BE}" presName="composite" presStyleCnt="0"/>
      <dgm:spPr/>
    </dgm:pt>
    <dgm:pt modelId="{22E87D17-97E5-42EB-BA27-D2B43FB290A4}" type="pres">
      <dgm:prSet presAssocID="{6CA0DEEC-1E02-4147-BFAF-C428544924BE}" presName="LShape" presStyleLbl="alignNode1" presStyleIdx="0" presStyleCnt="21"/>
      <dgm:spPr/>
    </dgm:pt>
    <dgm:pt modelId="{69449AC6-4AFF-412A-A4B5-4F0FF7C35D6A}" type="pres">
      <dgm:prSet presAssocID="{6CA0DEEC-1E02-4147-BFAF-C428544924BE}" presName="ParentText" presStyleLbl="revTx" presStyleIdx="0" presStyleCnt="11" custScaleX="126261" custLinFactX="61961" custLinFactNeighborX="100000" custLinFactNeighborY="-69051">
        <dgm:presLayoutVars>
          <dgm:chMax val="0"/>
          <dgm:chPref val="0"/>
          <dgm:bulletEnabled val="1"/>
        </dgm:presLayoutVars>
      </dgm:prSet>
      <dgm:spPr/>
    </dgm:pt>
    <dgm:pt modelId="{560AEA4E-A8F4-4E03-BFE3-767BCFBD9B69}" type="pres">
      <dgm:prSet presAssocID="{6CA0DEEC-1E02-4147-BFAF-C428544924BE}" presName="Triangle" presStyleLbl="alignNode1" presStyleIdx="1" presStyleCnt="21"/>
      <dgm:spPr/>
    </dgm:pt>
    <dgm:pt modelId="{D411B39A-29F4-4502-9C8F-571DCFE57700}" type="pres">
      <dgm:prSet presAssocID="{93A44940-1CB5-4991-9204-224DD742F5B2}" presName="sibTrans" presStyleCnt="0"/>
      <dgm:spPr/>
    </dgm:pt>
    <dgm:pt modelId="{8513BFD3-9797-4921-90C1-D5DEC0BCC352}" type="pres">
      <dgm:prSet presAssocID="{93A44940-1CB5-4991-9204-224DD742F5B2}" presName="space" presStyleCnt="0"/>
      <dgm:spPr/>
    </dgm:pt>
    <dgm:pt modelId="{442F4F9B-0B38-41E2-8AE4-87BCEBE5D94C}" type="pres">
      <dgm:prSet presAssocID="{4B208BEA-BF6D-43BA-B604-C23ADD489F9D}" presName="composite" presStyleCnt="0"/>
      <dgm:spPr/>
    </dgm:pt>
    <dgm:pt modelId="{62C464FD-4BDD-44E2-A660-9308BF64271E}" type="pres">
      <dgm:prSet presAssocID="{4B208BEA-BF6D-43BA-B604-C23ADD489F9D}" presName="LShape" presStyleLbl="alignNode1" presStyleIdx="2" presStyleCnt="21" custLinFactX="14558" custLinFactNeighborX="100000" custLinFactNeighborY="-61271"/>
      <dgm:spPr/>
    </dgm:pt>
    <dgm:pt modelId="{226310AC-CEEE-4D6D-B463-82C39D7F77FD}" type="pres">
      <dgm:prSet presAssocID="{4B208BEA-BF6D-43BA-B604-C23ADD489F9D}" presName="ParentText" presStyleLbl="revTx" presStyleIdx="1" presStyleCnt="11" custScaleX="121674" custScaleY="225745" custLinFactX="-16316" custLinFactY="74058" custLinFactNeighborX="-100000" custLinFactNeighborY="100000">
        <dgm:presLayoutVars>
          <dgm:chMax val="0"/>
          <dgm:chPref val="0"/>
          <dgm:bulletEnabled val="1"/>
        </dgm:presLayoutVars>
      </dgm:prSet>
      <dgm:spPr/>
    </dgm:pt>
    <dgm:pt modelId="{2E4559E6-007A-4CD5-BFBA-B896646313B6}" type="pres">
      <dgm:prSet presAssocID="{4B208BEA-BF6D-43BA-B604-C23ADD489F9D}" presName="Triangle" presStyleLbl="alignNode1" presStyleIdx="3" presStyleCnt="21"/>
      <dgm:spPr/>
    </dgm:pt>
    <dgm:pt modelId="{873ED4E9-32C7-4150-A256-F409D060338D}" type="pres">
      <dgm:prSet presAssocID="{5FF3A325-6294-4FE7-B264-8F8657FFFF0B}" presName="sibTrans" presStyleCnt="0"/>
      <dgm:spPr/>
    </dgm:pt>
    <dgm:pt modelId="{BA0CCAAD-F7A1-4192-A00B-D29D8B143569}" type="pres">
      <dgm:prSet presAssocID="{5FF3A325-6294-4FE7-B264-8F8657FFFF0B}" presName="space" presStyleCnt="0"/>
      <dgm:spPr/>
    </dgm:pt>
    <dgm:pt modelId="{A6BF8CE7-7725-4396-AB97-4D94838A3CC0}" type="pres">
      <dgm:prSet presAssocID="{78D3613A-2E31-403A-BB70-712F9326C4E6}" presName="composite" presStyleCnt="0"/>
      <dgm:spPr/>
    </dgm:pt>
    <dgm:pt modelId="{C5FDB2F9-5FE0-40F7-BD3B-0AF333FEA399}" type="pres">
      <dgm:prSet presAssocID="{78D3613A-2E31-403A-BB70-712F9326C4E6}" presName="LShape" presStyleLbl="alignNode1" presStyleIdx="4" presStyleCnt="21"/>
      <dgm:spPr/>
    </dgm:pt>
    <dgm:pt modelId="{BF693211-6B20-4A01-876A-41ACE27164A6}" type="pres">
      <dgm:prSet presAssocID="{78D3613A-2E31-403A-BB70-712F9326C4E6}" presName="ParentText" presStyleLbl="revTx" presStyleIdx="2" presStyleCnt="11" custScaleX="121674">
        <dgm:presLayoutVars>
          <dgm:chMax val="0"/>
          <dgm:chPref val="0"/>
          <dgm:bulletEnabled val="1"/>
        </dgm:presLayoutVars>
      </dgm:prSet>
      <dgm:spPr/>
    </dgm:pt>
    <dgm:pt modelId="{CA8F9BDC-46E7-431D-8525-DCD327EE37F9}" type="pres">
      <dgm:prSet presAssocID="{78D3613A-2E31-403A-BB70-712F9326C4E6}" presName="Triangle" presStyleLbl="alignNode1" presStyleIdx="5" presStyleCnt="21"/>
      <dgm:spPr/>
    </dgm:pt>
    <dgm:pt modelId="{4F1D6C45-C513-461B-AE98-C00FCBB1576F}" type="pres">
      <dgm:prSet presAssocID="{A29158BF-138B-434E-A99A-624593286B1B}" presName="sibTrans" presStyleCnt="0"/>
      <dgm:spPr/>
    </dgm:pt>
    <dgm:pt modelId="{821C05F9-1AC1-4CF4-96B3-E44DF031DECC}" type="pres">
      <dgm:prSet presAssocID="{A29158BF-138B-434E-A99A-624593286B1B}" presName="space" presStyleCnt="0"/>
      <dgm:spPr/>
    </dgm:pt>
    <dgm:pt modelId="{263E771C-35F0-4086-A281-9925E37635E2}" type="pres">
      <dgm:prSet presAssocID="{B3B5C2CB-3CFC-412B-85B3-535C93914270}" presName="composite" presStyleCnt="0"/>
      <dgm:spPr/>
    </dgm:pt>
    <dgm:pt modelId="{A4463991-CF06-42E6-9F15-B87788DE79F5}" type="pres">
      <dgm:prSet presAssocID="{B3B5C2CB-3CFC-412B-85B3-535C93914270}" presName="LShape" presStyleLbl="alignNode1" presStyleIdx="6" presStyleCnt="21"/>
      <dgm:spPr/>
    </dgm:pt>
    <dgm:pt modelId="{1B6AD176-CD51-43E7-9930-BF4EA1193E81}" type="pres">
      <dgm:prSet presAssocID="{B3B5C2CB-3CFC-412B-85B3-535C93914270}" presName="ParentText" presStyleLbl="revTx" presStyleIdx="3" presStyleCnt="11" custScaleX="117541">
        <dgm:presLayoutVars>
          <dgm:chMax val="0"/>
          <dgm:chPref val="0"/>
          <dgm:bulletEnabled val="1"/>
        </dgm:presLayoutVars>
      </dgm:prSet>
      <dgm:spPr/>
    </dgm:pt>
    <dgm:pt modelId="{85F83BD6-8845-435A-86AC-835C3CF6E2F6}" type="pres">
      <dgm:prSet presAssocID="{B3B5C2CB-3CFC-412B-85B3-535C93914270}" presName="Triangle" presStyleLbl="alignNode1" presStyleIdx="7" presStyleCnt="21"/>
      <dgm:spPr/>
    </dgm:pt>
    <dgm:pt modelId="{B96EC57F-2637-4B23-9B5D-2EEEC868E6A0}" type="pres">
      <dgm:prSet presAssocID="{39EF287F-7DC6-4603-A05F-E4261E5F3456}" presName="sibTrans" presStyleCnt="0"/>
      <dgm:spPr/>
    </dgm:pt>
    <dgm:pt modelId="{0EFAB32E-C983-4E10-A5D5-655D44B5034D}" type="pres">
      <dgm:prSet presAssocID="{39EF287F-7DC6-4603-A05F-E4261E5F3456}" presName="space" presStyleCnt="0"/>
      <dgm:spPr/>
    </dgm:pt>
    <dgm:pt modelId="{8F26FE1C-3F40-447B-A21D-07AD09C1CFEE}" type="pres">
      <dgm:prSet presAssocID="{97FD39A3-E3FB-4C65-BED9-284D6548C6D2}" presName="composite" presStyleCnt="0"/>
      <dgm:spPr/>
    </dgm:pt>
    <dgm:pt modelId="{99734CD2-B3F1-4EF7-A317-EFCBA042D28C}" type="pres">
      <dgm:prSet presAssocID="{97FD39A3-E3FB-4C65-BED9-284D6548C6D2}" presName="LShape" presStyleLbl="alignNode1" presStyleIdx="8" presStyleCnt="21"/>
      <dgm:spPr/>
    </dgm:pt>
    <dgm:pt modelId="{6A0A3375-A726-4120-AF33-5C9DF1226664}" type="pres">
      <dgm:prSet presAssocID="{97FD39A3-E3FB-4C65-BED9-284D6548C6D2}" presName="ParentText" presStyleLbl="revTx" presStyleIdx="4" presStyleCnt="11" custScaleX="119945">
        <dgm:presLayoutVars>
          <dgm:chMax val="0"/>
          <dgm:chPref val="0"/>
          <dgm:bulletEnabled val="1"/>
        </dgm:presLayoutVars>
      </dgm:prSet>
      <dgm:spPr/>
    </dgm:pt>
    <dgm:pt modelId="{DAB56D5A-A737-4485-AE72-3E0ADB88C63B}" type="pres">
      <dgm:prSet presAssocID="{97FD39A3-E3FB-4C65-BED9-284D6548C6D2}" presName="Triangle" presStyleLbl="alignNode1" presStyleIdx="9" presStyleCnt="21"/>
      <dgm:spPr/>
    </dgm:pt>
    <dgm:pt modelId="{F4263DF2-E8F9-478C-A8EC-A1CB1381268B}" type="pres">
      <dgm:prSet presAssocID="{4F06831A-0411-4A13-A378-28169F87318B}" presName="sibTrans" presStyleCnt="0"/>
      <dgm:spPr/>
    </dgm:pt>
    <dgm:pt modelId="{5B0866C3-C354-4E08-B034-A9473150511E}" type="pres">
      <dgm:prSet presAssocID="{4F06831A-0411-4A13-A378-28169F87318B}" presName="space" presStyleCnt="0"/>
      <dgm:spPr/>
    </dgm:pt>
    <dgm:pt modelId="{0D514107-99AC-48D3-A23F-D8F993C4E671}" type="pres">
      <dgm:prSet presAssocID="{D946D99F-431E-4B05-B1D7-BB871A391A72}" presName="composite" presStyleCnt="0"/>
      <dgm:spPr/>
    </dgm:pt>
    <dgm:pt modelId="{C3670229-04FC-403D-B14A-1745ECAA1D81}" type="pres">
      <dgm:prSet presAssocID="{D946D99F-431E-4B05-B1D7-BB871A391A72}" presName="LShape" presStyleLbl="alignNode1" presStyleIdx="10" presStyleCnt="21"/>
      <dgm:spPr/>
    </dgm:pt>
    <dgm:pt modelId="{47438E1B-FE21-493F-A50D-74622E29FEDA}" type="pres">
      <dgm:prSet presAssocID="{D946D99F-431E-4B05-B1D7-BB871A391A72}" presName="ParentText" presStyleLbl="revTx" presStyleIdx="5" presStyleCnt="11" custScaleX="128885">
        <dgm:presLayoutVars>
          <dgm:chMax val="0"/>
          <dgm:chPref val="0"/>
          <dgm:bulletEnabled val="1"/>
        </dgm:presLayoutVars>
      </dgm:prSet>
      <dgm:spPr/>
    </dgm:pt>
    <dgm:pt modelId="{E323DAE2-F69E-433C-B6F9-D10B2D5E0DEA}" type="pres">
      <dgm:prSet presAssocID="{D946D99F-431E-4B05-B1D7-BB871A391A72}" presName="Triangle" presStyleLbl="alignNode1" presStyleIdx="11" presStyleCnt="21"/>
      <dgm:spPr/>
    </dgm:pt>
    <dgm:pt modelId="{89FA70FD-3BE5-40C1-A349-EA4637FB9C28}" type="pres">
      <dgm:prSet presAssocID="{EC1FB532-5956-4501-8CE9-7BFB2F512BE5}" presName="sibTrans" presStyleCnt="0"/>
      <dgm:spPr/>
    </dgm:pt>
    <dgm:pt modelId="{282ADE46-8389-4E9E-AC0D-C8E12A192D0D}" type="pres">
      <dgm:prSet presAssocID="{EC1FB532-5956-4501-8CE9-7BFB2F512BE5}" presName="space" presStyleCnt="0"/>
      <dgm:spPr/>
    </dgm:pt>
    <dgm:pt modelId="{11CC2873-C484-42DF-A699-DA943A2E3ECD}" type="pres">
      <dgm:prSet presAssocID="{B1B2EC9E-5238-4C4A-905E-056437514A16}" presName="composite" presStyleCnt="0"/>
      <dgm:spPr/>
    </dgm:pt>
    <dgm:pt modelId="{860BFE62-1883-444A-98E5-26179CF8E0DE}" type="pres">
      <dgm:prSet presAssocID="{B1B2EC9E-5238-4C4A-905E-056437514A16}" presName="LShape" presStyleLbl="alignNode1" presStyleIdx="12" presStyleCnt="21"/>
      <dgm:spPr/>
    </dgm:pt>
    <dgm:pt modelId="{EB742F73-A7ED-4A3C-B1C2-286974497EDB}" type="pres">
      <dgm:prSet presAssocID="{B1B2EC9E-5238-4C4A-905E-056437514A16}" presName="ParentText" presStyleLbl="revTx" presStyleIdx="6" presStyleCnt="11" custScaleX="108411" custLinFactNeighborX="16617">
        <dgm:presLayoutVars>
          <dgm:chMax val="0"/>
          <dgm:chPref val="0"/>
          <dgm:bulletEnabled val="1"/>
        </dgm:presLayoutVars>
      </dgm:prSet>
      <dgm:spPr/>
    </dgm:pt>
    <dgm:pt modelId="{19E12379-82AA-4540-B0DC-70A05DB7F703}" type="pres">
      <dgm:prSet presAssocID="{B1B2EC9E-5238-4C4A-905E-056437514A16}" presName="Triangle" presStyleLbl="alignNode1" presStyleIdx="13" presStyleCnt="21"/>
      <dgm:spPr/>
    </dgm:pt>
    <dgm:pt modelId="{794218FB-3AD0-4408-B580-C2132D1501E5}" type="pres">
      <dgm:prSet presAssocID="{1EBFECE4-C3DB-4769-AA6C-436D95321E0C}" presName="sibTrans" presStyleCnt="0"/>
      <dgm:spPr/>
    </dgm:pt>
    <dgm:pt modelId="{6DDD5366-B7E5-47FF-85BA-8162121E08AE}" type="pres">
      <dgm:prSet presAssocID="{1EBFECE4-C3DB-4769-AA6C-436D95321E0C}" presName="space" presStyleCnt="0"/>
      <dgm:spPr/>
    </dgm:pt>
    <dgm:pt modelId="{CE86571B-79B5-4166-BCA3-01580351A998}" type="pres">
      <dgm:prSet presAssocID="{ED8D0264-C6C0-495E-B45F-9905A626BFA6}" presName="composite" presStyleCnt="0"/>
      <dgm:spPr/>
    </dgm:pt>
    <dgm:pt modelId="{03A33807-2C1E-4D44-856A-2F423F0EC657}" type="pres">
      <dgm:prSet presAssocID="{ED8D0264-C6C0-495E-B45F-9905A626BFA6}" presName="LShape" presStyleLbl="alignNode1" presStyleIdx="14" presStyleCnt="21"/>
      <dgm:spPr/>
    </dgm:pt>
    <dgm:pt modelId="{FF3C95D2-485A-4A64-8B54-451B045787FE}" type="pres">
      <dgm:prSet presAssocID="{ED8D0264-C6C0-495E-B45F-9905A626BFA6}" presName="ParentText" presStyleLbl="revTx" presStyleIdx="7" presStyleCnt="11" custScaleX="133690" custLinFactNeighborX="22659">
        <dgm:presLayoutVars>
          <dgm:chMax val="0"/>
          <dgm:chPref val="0"/>
          <dgm:bulletEnabled val="1"/>
        </dgm:presLayoutVars>
      </dgm:prSet>
      <dgm:spPr/>
    </dgm:pt>
    <dgm:pt modelId="{18C907CA-EA56-4039-A53F-CEA4DCF5A8DA}" type="pres">
      <dgm:prSet presAssocID="{ED8D0264-C6C0-495E-B45F-9905A626BFA6}" presName="Triangle" presStyleLbl="alignNode1" presStyleIdx="15" presStyleCnt="21"/>
      <dgm:spPr/>
    </dgm:pt>
    <dgm:pt modelId="{5271E837-6178-4CAB-83CA-743D55943772}" type="pres">
      <dgm:prSet presAssocID="{8AA34198-7BB8-409C-9E56-342C5CD571EB}" presName="sibTrans" presStyleCnt="0"/>
      <dgm:spPr/>
    </dgm:pt>
    <dgm:pt modelId="{3E93AEE4-7C78-4BE3-9D94-A4791E3528BF}" type="pres">
      <dgm:prSet presAssocID="{8AA34198-7BB8-409C-9E56-342C5CD571EB}" presName="space" presStyleCnt="0"/>
      <dgm:spPr/>
    </dgm:pt>
    <dgm:pt modelId="{699B5EE1-69EC-44A3-9BDD-2C17DF15E909}" type="pres">
      <dgm:prSet presAssocID="{F80EA486-5B9F-4552-A344-99BDB177FC79}" presName="composite" presStyleCnt="0"/>
      <dgm:spPr/>
    </dgm:pt>
    <dgm:pt modelId="{CA29A15C-80F7-45A9-B3EE-A99B9A0C8DAA}" type="pres">
      <dgm:prSet presAssocID="{F80EA486-5B9F-4552-A344-99BDB177FC79}" presName="LShape" presStyleLbl="alignNode1" presStyleIdx="16" presStyleCnt="21"/>
      <dgm:spPr/>
    </dgm:pt>
    <dgm:pt modelId="{72F3DE39-6275-4A01-B11C-B5658D83D7C6}" type="pres">
      <dgm:prSet presAssocID="{F80EA486-5B9F-4552-A344-99BDB177FC79}" presName="ParentText" presStyleLbl="revTx" presStyleIdx="8" presStyleCnt="11" custScaleX="141514" custLinFactNeighborX="21149">
        <dgm:presLayoutVars>
          <dgm:chMax val="0"/>
          <dgm:chPref val="0"/>
          <dgm:bulletEnabled val="1"/>
        </dgm:presLayoutVars>
      </dgm:prSet>
      <dgm:spPr/>
    </dgm:pt>
    <dgm:pt modelId="{6024FBDB-F1D6-4CE6-924D-8638370F5097}" type="pres">
      <dgm:prSet presAssocID="{F80EA486-5B9F-4552-A344-99BDB177FC79}" presName="Triangle" presStyleLbl="alignNode1" presStyleIdx="17" presStyleCnt="21"/>
      <dgm:spPr/>
    </dgm:pt>
    <dgm:pt modelId="{FC36F806-6786-4D7D-9AB1-3EBD16E597DC}" type="pres">
      <dgm:prSet presAssocID="{84621545-90E7-48CD-975B-95A1B8C9A7AC}" presName="sibTrans" presStyleCnt="0"/>
      <dgm:spPr/>
    </dgm:pt>
    <dgm:pt modelId="{99080F85-F30F-4CD0-8415-DB5B1466530F}" type="pres">
      <dgm:prSet presAssocID="{84621545-90E7-48CD-975B-95A1B8C9A7AC}" presName="space" presStyleCnt="0"/>
      <dgm:spPr/>
    </dgm:pt>
    <dgm:pt modelId="{CEED72FB-BF74-42A0-9B22-0859A235EE9A}" type="pres">
      <dgm:prSet presAssocID="{79D987EC-94C5-43EB-9F49-3769E84E45F0}" presName="composite" presStyleCnt="0"/>
      <dgm:spPr/>
    </dgm:pt>
    <dgm:pt modelId="{35CBFBB4-0A90-4729-9E61-AE50FFA366D3}" type="pres">
      <dgm:prSet presAssocID="{79D987EC-94C5-43EB-9F49-3769E84E45F0}" presName="LShape" presStyleLbl="alignNode1" presStyleIdx="18" presStyleCnt="21"/>
      <dgm:spPr/>
    </dgm:pt>
    <dgm:pt modelId="{E4E51EFC-0480-468D-ADE9-FA94F7AF25FE}" type="pres">
      <dgm:prSet presAssocID="{79D987EC-94C5-43EB-9F49-3769E84E45F0}" presName="ParentText" presStyleLbl="revTx" presStyleIdx="9" presStyleCnt="11" custScaleX="141765" custLinFactNeighborX="18416">
        <dgm:presLayoutVars>
          <dgm:chMax val="0"/>
          <dgm:chPref val="0"/>
          <dgm:bulletEnabled val="1"/>
        </dgm:presLayoutVars>
      </dgm:prSet>
      <dgm:spPr/>
    </dgm:pt>
    <dgm:pt modelId="{15390853-5284-442B-9DD0-94758B22992D}" type="pres">
      <dgm:prSet presAssocID="{79D987EC-94C5-43EB-9F49-3769E84E45F0}" presName="Triangle" presStyleLbl="alignNode1" presStyleIdx="19" presStyleCnt="21"/>
      <dgm:spPr/>
    </dgm:pt>
    <dgm:pt modelId="{0D18BBA9-8080-40CD-87AD-3F2BE128F748}" type="pres">
      <dgm:prSet presAssocID="{666154AD-FD60-49D0-839F-E3A200881A8D}" presName="sibTrans" presStyleCnt="0"/>
      <dgm:spPr/>
    </dgm:pt>
    <dgm:pt modelId="{DCA91C9C-0208-40EE-8B42-A19EC95FB612}" type="pres">
      <dgm:prSet presAssocID="{666154AD-FD60-49D0-839F-E3A200881A8D}" presName="space" presStyleCnt="0"/>
      <dgm:spPr/>
    </dgm:pt>
    <dgm:pt modelId="{BF6C9CEE-DFB7-4EFD-8EA1-DA56736B943A}" type="pres">
      <dgm:prSet presAssocID="{CCD95207-C59E-477F-BA06-B04F382C4505}" presName="composite" presStyleCnt="0"/>
      <dgm:spPr/>
    </dgm:pt>
    <dgm:pt modelId="{81B142F2-90F6-4AB3-AAC6-3342C56AD009}" type="pres">
      <dgm:prSet presAssocID="{CCD95207-C59E-477F-BA06-B04F382C4505}" presName="LShape" presStyleLbl="alignNode1" presStyleIdx="20" presStyleCnt="21"/>
      <dgm:spPr/>
    </dgm:pt>
    <dgm:pt modelId="{2DD51139-C650-411F-A0D7-2E91ED34EE8C}" type="pres">
      <dgm:prSet presAssocID="{CCD95207-C59E-477F-BA06-B04F382C4505}" presName="ParentText" presStyleLbl="revTx" presStyleIdx="10" presStyleCnt="11" custScaleX="133620">
        <dgm:presLayoutVars>
          <dgm:chMax val="0"/>
          <dgm:chPref val="0"/>
          <dgm:bulletEnabled val="1"/>
        </dgm:presLayoutVars>
      </dgm:prSet>
      <dgm:spPr/>
    </dgm:pt>
  </dgm:ptLst>
  <dgm:cxnLst>
    <dgm:cxn modelId="{769B8509-B15E-414D-B132-BF87AEF3DE89}" type="presOf" srcId="{406CB892-381C-47A4-9FD5-968E621DD965}" destId="{B5F7B2AC-996E-4A49-BEFA-13F5C1DA06C3}" srcOrd="0" destOrd="0" presId="urn:microsoft.com/office/officeart/2009/3/layout/StepUpProcess"/>
    <dgm:cxn modelId="{0EB6C12A-C863-4946-A37A-E7AE656DBC43}" srcId="{406CB892-381C-47A4-9FD5-968E621DD965}" destId="{78D3613A-2E31-403A-BB70-712F9326C4E6}" srcOrd="2" destOrd="0" parTransId="{B3E22BB5-0591-497C-BBB3-EFC67692DD6F}" sibTransId="{A29158BF-138B-434E-A99A-624593286B1B}"/>
    <dgm:cxn modelId="{6F5D4742-5322-4E46-810D-2D41EFB44025}" type="presOf" srcId="{D946D99F-431E-4B05-B1D7-BB871A391A72}" destId="{47438E1B-FE21-493F-A50D-74622E29FEDA}" srcOrd="0" destOrd="0" presId="urn:microsoft.com/office/officeart/2009/3/layout/StepUpProcess"/>
    <dgm:cxn modelId="{2A728644-9540-474C-B8E8-B7459022121B}" srcId="{CCD95207-C59E-477F-BA06-B04F382C4505}" destId="{C6068026-8EDD-43B1-855E-9C8F4C4C2C1B}" srcOrd="0" destOrd="0" parTransId="{C5A1F383-C75B-4743-B97B-2B8AFCEA023C}" sibTransId="{A9DD14B1-3BBB-43A9-847B-4264A1232642}"/>
    <dgm:cxn modelId="{E936BE4D-5986-434B-BCEF-6FD06F8C1C94}" type="presOf" srcId="{C6DAC2B0-ACC0-46A0-BD70-5FB546929461}" destId="{69449AC6-4AFF-412A-A4B5-4F0FF7C35D6A}" srcOrd="0" destOrd="1" presId="urn:microsoft.com/office/officeart/2009/3/layout/StepUpProcess"/>
    <dgm:cxn modelId="{F1D1B54F-A313-47DD-92EC-4EFFFE73E124}" type="presOf" srcId="{CCD95207-C59E-477F-BA06-B04F382C4505}" destId="{2DD51139-C650-411F-A0D7-2E91ED34EE8C}" srcOrd="0" destOrd="0" presId="urn:microsoft.com/office/officeart/2009/3/layout/StepUpProcess"/>
    <dgm:cxn modelId="{9302DF53-183D-4ABC-9C57-CEEAB6B19BD6}" type="presOf" srcId="{E7341E22-4B84-4BDA-B61D-E4AAC7846674}" destId="{72F3DE39-6275-4A01-B11C-B5658D83D7C6}" srcOrd="0" destOrd="1" presId="urn:microsoft.com/office/officeart/2009/3/layout/StepUpProcess"/>
    <dgm:cxn modelId="{D000EB65-B03A-40F0-BFFB-47D37B79B71E}" srcId="{78D3613A-2E31-403A-BB70-712F9326C4E6}" destId="{F39C3F49-0932-405B-B865-8F6D9B3AB2A4}" srcOrd="0" destOrd="0" parTransId="{1C09C022-0446-47A2-9F78-1F821A56AE3B}" sibTransId="{AF933AE8-B798-4E9F-8822-B1C203BE64D0}"/>
    <dgm:cxn modelId="{BEA67F66-6402-4E4F-BEE9-52A43A996268}" srcId="{D946D99F-431E-4B05-B1D7-BB871A391A72}" destId="{4F9C3B1F-18C9-49D2-AAC9-0EEA2B570AAB}" srcOrd="0" destOrd="0" parTransId="{E3B70246-835D-4264-B662-38C9945183D5}" sibTransId="{8FACBF42-3999-4D56-AAC5-4332A0C33388}"/>
    <dgm:cxn modelId="{FF008A69-8C4E-4FE0-A85D-966B534FDE2A}" type="presOf" srcId="{78D3613A-2E31-403A-BB70-712F9326C4E6}" destId="{BF693211-6B20-4A01-876A-41ACE27164A6}" srcOrd="0" destOrd="0" presId="urn:microsoft.com/office/officeart/2009/3/layout/StepUpProcess"/>
    <dgm:cxn modelId="{16863E6E-EBFE-4F69-932F-D0593255068C}" srcId="{406CB892-381C-47A4-9FD5-968E621DD965}" destId="{B3B5C2CB-3CFC-412B-85B3-535C93914270}" srcOrd="3" destOrd="0" parTransId="{DAE99AFE-5317-4605-ABAF-D0CBA843177C}" sibTransId="{39EF287F-7DC6-4603-A05F-E4261E5F3456}"/>
    <dgm:cxn modelId="{F9D7F56E-6298-42CB-9128-425EF173C553}" srcId="{B1B2EC9E-5238-4C4A-905E-056437514A16}" destId="{BF66BEED-7BAE-4C3F-A345-CAB13FBFB67E}" srcOrd="0" destOrd="0" parTransId="{65B1B428-294E-4702-9C86-280E045E36EC}" sibTransId="{CC40FDEF-6455-4277-9F30-AB171C2946D5}"/>
    <dgm:cxn modelId="{13F81880-4F27-4573-909E-D7CB318A7B71}" type="presOf" srcId="{BF66BEED-7BAE-4C3F-A345-CAB13FBFB67E}" destId="{EB742F73-A7ED-4A3C-B1C2-286974497EDB}" srcOrd="0" destOrd="1" presId="urn:microsoft.com/office/officeart/2009/3/layout/StepUpProcess"/>
    <dgm:cxn modelId="{E50DA580-DD89-4C1F-B7E6-74BCF0C3349C}" type="presOf" srcId="{C6068026-8EDD-43B1-855E-9C8F4C4C2C1B}" destId="{2DD51139-C650-411F-A0D7-2E91ED34EE8C}" srcOrd="0" destOrd="1" presId="urn:microsoft.com/office/officeart/2009/3/layout/StepUpProcess"/>
    <dgm:cxn modelId="{159BB982-2095-4260-B2C8-1C75E2548BD5}" srcId="{406CB892-381C-47A4-9FD5-968E621DD965}" destId="{B1B2EC9E-5238-4C4A-905E-056437514A16}" srcOrd="6" destOrd="0" parTransId="{C52A81D1-3303-4AC3-876D-B9FAB310756F}" sibTransId="{1EBFECE4-C3DB-4769-AA6C-436D95321E0C}"/>
    <dgm:cxn modelId="{B45D8C88-B84B-41CD-92DA-4F0CC9AB099C}" type="presOf" srcId="{2F21A0C7-EF3D-4642-8A52-DA53AEA4721D}" destId="{FF3C95D2-485A-4A64-8B54-451B045787FE}" srcOrd="0" destOrd="1" presId="urn:microsoft.com/office/officeart/2009/3/layout/StepUpProcess"/>
    <dgm:cxn modelId="{5550748B-DDC5-4434-8C76-A11E495654A0}" type="presOf" srcId="{97FD39A3-E3FB-4C65-BED9-284D6548C6D2}" destId="{6A0A3375-A726-4120-AF33-5C9DF1226664}" srcOrd="0" destOrd="0" presId="urn:microsoft.com/office/officeart/2009/3/layout/StepUpProcess"/>
    <dgm:cxn modelId="{E614BD8D-3377-48D7-ACD2-BA24D8673B49}" srcId="{406CB892-381C-47A4-9FD5-968E621DD965}" destId="{4B208BEA-BF6D-43BA-B604-C23ADD489F9D}" srcOrd="1" destOrd="0" parTransId="{1F6CAFF7-BBD4-4EC4-B3A2-3597C26F27FD}" sibTransId="{5FF3A325-6294-4FE7-B264-8F8657FFFF0B}"/>
    <dgm:cxn modelId="{AEBC888F-2133-4DA9-B53A-DD71EAFB63DE}" srcId="{F80EA486-5B9F-4552-A344-99BDB177FC79}" destId="{E7341E22-4B84-4BDA-B61D-E4AAC7846674}" srcOrd="0" destOrd="0" parTransId="{7D96951C-CDE5-447B-90B1-6D2A3C52BCF1}" sibTransId="{636B0885-2523-4013-881D-E750CD46C4D5}"/>
    <dgm:cxn modelId="{52A8BB91-2FAE-469D-BB1C-366D14EF7628}" srcId="{406CB892-381C-47A4-9FD5-968E621DD965}" destId="{D946D99F-431E-4B05-B1D7-BB871A391A72}" srcOrd="5" destOrd="0" parTransId="{B28A5C34-E4F4-48F9-BC16-1AC6434D105A}" sibTransId="{EC1FB532-5956-4501-8CE9-7BFB2F512BE5}"/>
    <dgm:cxn modelId="{1C1E3994-FA10-4E62-B076-9B341C147E22}" srcId="{406CB892-381C-47A4-9FD5-968E621DD965}" destId="{79D987EC-94C5-43EB-9F49-3769E84E45F0}" srcOrd="9" destOrd="0" parTransId="{D0266025-C043-45C2-A437-9E1154206005}" sibTransId="{666154AD-FD60-49D0-839F-E3A200881A8D}"/>
    <dgm:cxn modelId="{1B634099-FF8B-4967-80FA-CFBD31665CB9}" srcId="{79D987EC-94C5-43EB-9F49-3769E84E45F0}" destId="{E5758E2B-1EDC-4B11-9929-E6ACFBF184FA}" srcOrd="0" destOrd="0" parTransId="{9DBE4649-AF38-43E6-BFDA-1DE2E31535D0}" sibTransId="{B209DA8B-394C-48F0-A3E1-6E9DEB12BBDA}"/>
    <dgm:cxn modelId="{D415B19F-8FCC-4EE0-BA2F-723AC41A2D2F}" type="presOf" srcId="{6CA0DEEC-1E02-4147-BFAF-C428544924BE}" destId="{69449AC6-4AFF-412A-A4B5-4F0FF7C35D6A}" srcOrd="0" destOrd="0" presId="urn:microsoft.com/office/officeart/2009/3/layout/StepUpProcess"/>
    <dgm:cxn modelId="{E99EEAA6-7DAE-4FB2-95F5-8E0BFC88E2BD}" srcId="{406CB892-381C-47A4-9FD5-968E621DD965}" destId="{ED8D0264-C6C0-495E-B45F-9905A626BFA6}" srcOrd="7" destOrd="0" parTransId="{22C8C3E2-39A6-4EB7-AEC3-3312CE67677C}" sibTransId="{8AA34198-7BB8-409C-9E56-342C5CD571EB}"/>
    <dgm:cxn modelId="{43D00FAC-53B6-4F06-9D4A-FF5FEA0DCF3C}" type="presOf" srcId="{4F9C3B1F-18C9-49D2-AAC9-0EEA2B570AAB}" destId="{47438E1B-FE21-493F-A50D-74622E29FEDA}" srcOrd="0" destOrd="1" presId="urn:microsoft.com/office/officeart/2009/3/layout/StepUpProcess"/>
    <dgm:cxn modelId="{DC2873B0-C844-4DEC-A3A2-D13EFE9873FD}" type="presOf" srcId="{4B208BEA-BF6D-43BA-B604-C23ADD489F9D}" destId="{226310AC-CEEE-4D6D-B463-82C39D7F77FD}" srcOrd="0" destOrd="0" presId="urn:microsoft.com/office/officeart/2009/3/layout/StepUpProcess"/>
    <dgm:cxn modelId="{2F0988B5-9C0A-42E3-A28C-E891E6F83052}" type="presOf" srcId="{C73550E5-99EB-4CA9-B8F1-BBAADAD024C6}" destId="{226310AC-CEEE-4D6D-B463-82C39D7F77FD}" srcOrd="0" destOrd="1" presId="urn:microsoft.com/office/officeart/2009/3/layout/StepUpProcess"/>
    <dgm:cxn modelId="{FA8B86B7-1382-4222-827C-384FEF3D8E78}" type="presOf" srcId="{6300527B-AB3E-4547-886F-20F3423EC2CD}" destId="{1B6AD176-CD51-43E7-9930-BF4EA1193E81}" srcOrd="0" destOrd="1" presId="urn:microsoft.com/office/officeart/2009/3/layout/StepUpProcess"/>
    <dgm:cxn modelId="{E6D74FB8-BBA0-4E8C-8427-45FC561F3F7D}" type="presOf" srcId="{BD9E2EC2-B1B8-47B4-B20E-5BD446017810}" destId="{6A0A3375-A726-4120-AF33-5C9DF1226664}" srcOrd="0" destOrd="1" presId="urn:microsoft.com/office/officeart/2009/3/layout/StepUpProcess"/>
    <dgm:cxn modelId="{87E913BA-AEC0-4D15-A661-D9519034586E}" srcId="{4B208BEA-BF6D-43BA-B604-C23ADD489F9D}" destId="{C73550E5-99EB-4CA9-B8F1-BBAADAD024C6}" srcOrd="0" destOrd="0" parTransId="{0C5B6E01-CDBF-4842-B8EA-C76F7FBFDF86}" sibTransId="{3CFF3155-38C8-4DC5-B1A5-780BEB991EA2}"/>
    <dgm:cxn modelId="{7D20BFBD-BB6A-4EDF-A4E4-9D22BA542DDC}" type="presOf" srcId="{F39C3F49-0932-405B-B865-8F6D9B3AB2A4}" destId="{BF693211-6B20-4A01-876A-41ACE27164A6}" srcOrd="0" destOrd="1" presId="urn:microsoft.com/office/officeart/2009/3/layout/StepUpProcess"/>
    <dgm:cxn modelId="{E8FB61C1-ADD0-4EA5-AF9F-98461F39A2F4}" srcId="{ED8D0264-C6C0-495E-B45F-9905A626BFA6}" destId="{2F21A0C7-EF3D-4642-8A52-DA53AEA4721D}" srcOrd="0" destOrd="0" parTransId="{67CE85A9-583A-4515-8AE6-73D7FD590A2E}" sibTransId="{984D3620-1A22-40D8-9F8A-09632146F4E6}"/>
    <dgm:cxn modelId="{C2FAFCC1-E110-4870-BAB8-DADB98DAB64D}" srcId="{97FD39A3-E3FB-4C65-BED9-284D6548C6D2}" destId="{BD9E2EC2-B1B8-47B4-B20E-5BD446017810}" srcOrd="0" destOrd="0" parTransId="{E9D06FF1-2A37-4DB6-BD5F-0E94E9BEC790}" sibTransId="{C1D2ACE6-1373-43DB-BCB0-90D374F6BE07}"/>
    <dgm:cxn modelId="{0030BCC2-0207-4B0A-8A61-47A00DFC56C7}" srcId="{406CB892-381C-47A4-9FD5-968E621DD965}" destId="{CCD95207-C59E-477F-BA06-B04F382C4505}" srcOrd="10" destOrd="0" parTransId="{BB1F4F02-4EFF-4A56-BC0B-FBE65271924E}" sibTransId="{C750435E-CA37-4C8D-8620-614EC30EEDE5}"/>
    <dgm:cxn modelId="{029CB5C5-AE9C-42A4-9FA4-41E78F9C0AA4}" srcId="{406CB892-381C-47A4-9FD5-968E621DD965}" destId="{6CA0DEEC-1E02-4147-BFAF-C428544924BE}" srcOrd="0" destOrd="0" parTransId="{823D8085-B3E5-4E16-9AED-242AE75D529B}" sibTransId="{93A44940-1CB5-4991-9204-224DD742F5B2}"/>
    <dgm:cxn modelId="{93FB68CB-B83F-4DBB-AE19-CE40578945FA}" srcId="{406CB892-381C-47A4-9FD5-968E621DD965}" destId="{97FD39A3-E3FB-4C65-BED9-284D6548C6D2}" srcOrd="4" destOrd="0" parTransId="{9F704B6B-0C61-45B1-99DC-7F6B5F957768}" sibTransId="{4F06831A-0411-4A13-A378-28169F87318B}"/>
    <dgm:cxn modelId="{41B16CCE-1D40-4C86-A4D4-754ABB3F1CB2}" type="presOf" srcId="{B3B5C2CB-3CFC-412B-85B3-535C93914270}" destId="{1B6AD176-CD51-43E7-9930-BF4EA1193E81}" srcOrd="0" destOrd="0" presId="urn:microsoft.com/office/officeart/2009/3/layout/StepUpProcess"/>
    <dgm:cxn modelId="{B54BB6D0-D002-481A-9937-FC4D4119595F}" srcId="{B3B5C2CB-3CFC-412B-85B3-535C93914270}" destId="{6300527B-AB3E-4547-886F-20F3423EC2CD}" srcOrd="0" destOrd="0" parTransId="{223A86DC-9999-4542-BB35-A2D8D580000D}" sibTransId="{C7948C11-2067-4E4C-A710-7B7CA4D71D49}"/>
    <dgm:cxn modelId="{60142DD7-5A4F-4900-B182-3C4C1AC1BA82}" type="presOf" srcId="{79D987EC-94C5-43EB-9F49-3769E84E45F0}" destId="{E4E51EFC-0480-468D-ADE9-FA94F7AF25FE}" srcOrd="0" destOrd="0" presId="urn:microsoft.com/office/officeart/2009/3/layout/StepUpProcess"/>
    <dgm:cxn modelId="{54AE10E1-2E98-428F-A9CE-4DED822742A4}" srcId="{6CA0DEEC-1E02-4147-BFAF-C428544924BE}" destId="{C6DAC2B0-ACC0-46A0-BD70-5FB546929461}" srcOrd="0" destOrd="0" parTransId="{E6FF64AC-8DFA-4EEE-8AD9-4ECE19C0A92A}" sibTransId="{FA4EBCD9-E540-41EC-9F8E-04DF2A18F3B4}"/>
    <dgm:cxn modelId="{B874C4E5-6644-49C6-B4ED-F4980B615900}" type="presOf" srcId="{B1B2EC9E-5238-4C4A-905E-056437514A16}" destId="{EB742F73-A7ED-4A3C-B1C2-286974497EDB}" srcOrd="0" destOrd="0" presId="urn:microsoft.com/office/officeart/2009/3/layout/StepUpProcess"/>
    <dgm:cxn modelId="{A59431E9-F812-4A13-9AC2-7E24B514917D}" type="presOf" srcId="{E5758E2B-1EDC-4B11-9929-E6ACFBF184FA}" destId="{E4E51EFC-0480-468D-ADE9-FA94F7AF25FE}" srcOrd="0" destOrd="1" presId="urn:microsoft.com/office/officeart/2009/3/layout/StepUpProcess"/>
    <dgm:cxn modelId="{146506F4-D7BD-4D9F-BA12-4EDFB4D608D7}" srcId="{406CB892-381C-47A4-9FD5-968E621DD965}" destId="{F80EA486-5B9F-4552-A344-99BDB177FC79}" srcOrd="8" destOrd="0" parTransId="{18DC31C0-EDC9-4F51-9738-2DEBAD6C8EB1}" sibTransId="{84621545-90E7-48CD-975B-95A1B8C9A7AC}"/>
    <dgm:cxn modelId="{BC7F50F9-A0CB-4C8D-BA4D-1AF0016F565A}" type="presOf" srcId="{F80EA486-5B9F-4552-A344-99BDB177FC79}" destId="{72F3DE39-6275-4A01-B11C-B5658D83D7C6}" srcOrd="0" destOrd="0" presId="urn:microsoft.com/office/officeart/2009/3/layout/StepUpProcess"/>
    <dgm:cxn modelId="{F3E71CFD-AD02-4156-A8B9-94C21AF5E046}" type="presOf" srcId="{ED8D0264-C6C0-495E-B45F-9905A626BFA6}" destId="{FF3C95D2-485A-4A64-8B54-451B045787FE}" srcOrd="0" destOrd="0" presId="urn:microsoft.com/office/officeart/2009/3/layout/StepUpProcess"/>
    <dgm:cxn modelId="{D4A73F07-2FFB-4B20-933D-843EF53A9AD2}" type="presParOf" srcId="{B5F7B2AC-996E-4A49-BEFA-13F5C1DA06C3}" destId="{4C734E89-D609-4374-BC25-04FF4149440C}" srcOrd="0" destOrd="0" presId="urn:microsoft.com/office/officeart/2009/3/layout/StepUpProcess"/>
    <dgm:cxn modelId="{76676919-B085-4356-9229-4796419E6064}" type="presParOf" srcId="{4C734E89-D609-4374-BC25-04FF4149440C}" destId="{22E87D17-97E5-42EB-BA27-D2B43FB290A4}" srcOrd="0" destOrd="0" presId="urn:microsoft.com/office/officeart/2009/3/layout/StepUpProcess"/>
    <dgm:cxn modelId="{8C577CB5-B0BE-41D8-B391-456D02B348A3}" type="presParOf" srcId="{4C734E89-D609-4374-BC25-04FF4149440C}" destId="{69449AC6-4AFF-412A-A4B5-4F0FF7C35D6A}" srcOrd="1" destOrd="0" presId="urn:microsoft.com/office/officeart/2009/3/layout/StepUpProcess"/>
    <dgm:cxn modelId="{97358A57-E0AA-4CF6-82DF-1C080D93AC6F}" type="presParOf" srcId="{4C734E89-D609-4374-BC25-04FF4149440C}" destId="{560AEA4E-A8F4-4E03-BFE3-767BCFBD9B69}" srcOrd="2" destOrd="0" presId="urn:microsoft.com/office/officeart/2009/3/layout/StepUpProcess"/>
    <dgm:cxn modelId="{D8C022DE-F821-4744-B444-25E7B051A6D1}" type="presParOf" srcId="{B5F7B2AC-996E-4A49-BEFA-13F5C1DA06C3}" destId="{D411B39A-29F4-4502-9C8F-571DCFE57700}" srcOrd="1" destOrd="0" presId="urn:microsoft.com/office/officeart/2009/3/layout/StepUpProcess"/>
    <dgm:cxn modelId="{349D8324-19E5-466D-B957-D7D0F0E3F109}" type="presParOf" srcId="{D411B39A-29F4-4502-9C8F-571DCFE57700}" destId="{8513BFD3-9797-4921-90C1-D5DEC0BCC352}" srcOrd="0" destOrd="0" presId="urn:microsoft.com/office/officeart/2009/3/layout/StepUpProcess"/>
    <dgm:cxn modelId="{D243245C-0CA6-4A9E-83AC-8F68233B4140}" type="presParOf" srcId="{B5F7B2AC-996E-4A49-BEFA-13F5C1DA06C3}" destId="{442F4F9B-0B38-41E2-8AE4-87BCEBE5D94C}" srcOrd="2" destOrd="0" presId="urn:microsoft.com/office/officeart/2009/3/layout/StepUpProcess"/>
    <dgm:cxn modelId="{A82A897B-FA50-4B00-8D54-8BF288A1D2BF}" type="presParOf" srcId="{442F4F9B-0B38-41E2-8AE4-87BCEBE5D94C}" destId="{62C464FD-4BDD-44E2-A660-9308BF64271E}" srcOrd="0" destOrd="0" presId="urn:microsoft.com/office/officeart/2009/3/layout/StepUpProcess"/>
    <dgm:cxn modelId="{D30B6D16-5BAB-45D6-9D9B-036C8D5AC606}" type="presParOf" srcId="{442F4F9B-0B38-41E2-8AE4-87BCEBE5D94C}" destId="{226310AC-CEEE-4D6D-B463-82C39D7F77FD}" srcOrd="1" destOrd="0" presId="urn:microsoft.com/office/officeart/2009/3/layout/StepUpProcess"/>
    <dgm:cxn modelId="{175CE6FF-9D21-4612-88B4-75F93BF1F7D8}" type="presParOf" srcId="{442F4F9B-0B38-41E2-8AE4-87BCEBE5D94C}" destId="{2E4559E6-007A-4CD5-BFBA-B896646313B6}" srcOrd="2" destOrd="0" presId="urn:microsoft.com/office/officeart/2009/3/layout/StepUpProcess"/>
    <dgm:cxn modelId="{7299636A-911F-423A-AB17-823D8CEEF411}" type="presParOf" srcId="{B5F7B2AC-996E-4A49-BEFA-13F5C1DA06C3}" destId="{873ED4E9-32C7-4150-A256-F409D060338D}" srcOrd="3" destOrd="0" presId="urn:microsoft.com/office/officeart/2009/3/layout/StepUpProcess"/>
    <dgm:cxn modelId="{033A73B3-252A-439A-881A-9061D0B11F2D}" type="presParOf" srcId="{873ED4E9-32C7-4150-A256-F409D060338D}" destId="{BA0CCAAD-F7A1-4192-A00B-D29D8B143569}" srcOrd="0" destOrd="0" presId="urn:microsoft.com/office/officeart/2009/3/layout/StepUpProcess"/>
    <dgm:cxn modelId="{770533DD-EF10-4032-9C84-6E68C542D057}" type="presParOf" srcId="{B5F7B2AC-996E-4A49-BEFA-13F5C1DA06C3}" destId="{A6BF8CE7-7725-4396-AB97-4D94838A3CC0}" srcOrd="4" destOrd="0" presId="urn:microsoft.com/office/officeart/2009/3/layout/StepUpProcess"/>
    <dgm:cxn modelId="{53D5F329-369B-42D5-9B17-40D7818035C6}" type="presParOf" srcId="{A6BF8CE7-7725-4396-AB97-4D94838A3CC0}" destId="{C5FDB2F9-5FE0-40F7-BD3B-0AF333FEA399}" srcOrd="0" destOrd="0" presId="urn:microsoft.com/office/officeart/2009/3/layout/StepUpProcess"/>
    <dgm:cxn modelId="{FF8C13E0-2843-48F7-8CC4-8BE6101F67EC}" type="presParOf" srcId="{A6BF8CE7-7725-4396-AB97-4D94838A3CC0}" destId="{BF693211-6B20-4A01-876A-41ACE27164A6}" srcOrd="1" destOrd="0" presId="urn:microsoft.com/office/officeart/2009/3/layout/StepUpProcess"/>
    <dgm:cxn modelId="{6C89B97F-C8BA-495C-94B2-6C88F6D60340}" type="presParOf" srcId="{A6BF8CE7-7725-4396-AB97-4D94838A3CC0}" destId="{CA8F9BDC-46E7-431D-8525-DCD327EE37F9}" srcOrd="2" destOrd="0" presId="urn:microsoft.com/office/officeart/2009/3/layout/StepUpProcess"/>
    <dgm:cxn modelId="{026367C1-2C9B-4617-B7FD-7F1FAD3C6599}" type="presParOf" srcId="{B5F7B2AC-996E-4A49-BEFA-13F5C1DA06C3}" destId="{4F1D6C45-C513-461B-AE98-C00FCBB1576F}" srcOrd="5" destOrd="0" presId="urn:microsoft.com/office/officeart/2009/3/layout/StepUpProcess"/>
    <dgm:cxn modelId="{8EBDA12D-2713-488E-9B57-432B9CC7ED9A}" type="presParOf" srcId="{4F1D6C45-C513-461B-AE98-C00FCBB1576F}" destId="{821C05F9-1AC1-4CF4-96B3-E44DF031DECC}" srcOrd="0" destOrd="0" presId="urn:microsoft.com/office/officeart/2009/3/layout/StepUpProcess"/>
    <dgm:cxn modelId="{414ECA73-1E05-4F18-8255-96DF57FAB44A}" type="presParOf" srcId="{B5F7B2AC-996E-4A49-BEFA-13F5C1DA06C3}" destId="{263E771C-35F0-4086-A281-9925E37635E2}" srcOrd="6" destOrd="0" presId="urn:microsoft.com/office/officeart/2009/3/layout/StepUpProcess"/>
    <dgm:cxn modelId="{4DF5E06B-7493-45FD-B04D-65268E397FCF}" type="presParOf" srcId="{263E771C-35F0-4086-A281-9925E37635E2}" destId="{A4463991-CF06-42E6-9F15-B87788DE79F5}" srcOrd="0" destOrd="0" presId="urn:microsoft.com/office/officeart/2009/3/layout/StepUpProcess"/>
    <dgm:cxn modelId="{52551F17-C18F-4B30-9CEB-9FB5E84B976B}" type="presParOf" srcId="{263E771C-35F0-4086-A281-9925E37635E2}" destId="{1B6AD176-CD51-43E7-9930-BF4EA1193E81}" srcOrd="1" destOrd="0" presId="urn:microsoft.com/office/officeart/2009/3/layout/StepUpProcess"/>
    <dgm:cxn modelId="{26AE9AED-818D-4EB8-993C-992AE61816C0}" type="presParOf" srcId="{263E771C-35F0-4086-A281-9925E37635E2}" destId="{85F83BD6-8845-435A-86AC-835C3CF6E2F6}" srcOrd="2" destOrd="0" presId="urn:microsoft.com/office/officeart/2009/3/layout/StepUpProcess"/>
    <dgm:cxn modelId="{5C3B4228-A68B-4FFF-ADA4-8226A8BEB795}" type="presParOf" srcId="{B5F7B2AC-996E-4A49-BEFA-13F5C1DA06C3}" destId="{B96EC57F-2637-4B23-9B5D-2EEEC868E6A0}" srcOrd="7" destOrd="0" presId="urn:microsoft.com/office/officeart/2009/3/layout/StepUpProcess"/>
    <dgm:cxn modelId="{3B11F756-B590-4BC3-BE8C-3299BFE0C497}" type="presParOf" srcId="{B96EC57F-2637-4B23-9B5D-2EEEC868E6A0}" destId="{0EFAB32E-C983-4E10-A5D5-655D44B5034D}" srcOrd="0" destOrd="0" presId="urn:microsoft.com/office/officeart/2009/3/layout/StepUpProcess"/>
    <dgm:cxn modelId="{825C90BB-F8CB-475A-8819-0E3EB2648166}" type="presParOf" srcId="{B5F7B2AC-996E-4A49-BEFA-13F5C1DA06C3}" destId="{8F26FE1C-3F40-447B-A21D-07AD09C1CFEE}" srcOrd="8" destOrd="0" presId="urn:microsoft.com/office/officeart/2009/3/layout/StepUpProcess"/>
    <dgm:cxn modelId="{8398C5BA-72A1-46C4-B776-6CB0FC273FDA}" type="presParOf" srcId="{8F26FE1C-3F40-447B-A21D-07AD09C1CFEE}" destId="{99734CD2-B3F1-4EF7-A317-EFCBA042D28C}" srcOrd="0" destOrd="0" presId="urn:microsoft.com/office/officeart/2009/3/layout/StepUpProcess"/>
    <dgm:cxn modelId="{3B618E6E-337B-4ABE-A3AD-EB100DCAA602}" type="presParOf" srcId="{8F26FE1C-3F40-447B-A21D-07AD09C1CFEE}" destId="{6A0A3375-A726-4120-AF33-5C9DF1226664}" srcOrd="1" destOrd="0" presId="urn:microsoft.com/office/officeart/2009/3/layout/StepUpProcess"/>
    <dgm:cxn modelId="{FEDA6351-5C67-4EEE-A507-2403EFC136FD}" type="presParOf" srcId="{8F26FE1C-3F40-447B-A21D-07AD09C1CFEE}" destId="{DAB56D5A-A737-4485-AE72-3E0ADB88C63B}" srcOrd="2" destOrd="0" presId="urn:microsoft.com/office/officeart/2009/3/layout/StepUpProcess"/>
    <dgm:cxn modelId="{A78D2471-0D96-47D9-B171-5945F72525D5}" type="presParOf" srcId="{B5F7B2AC-996E-4A49-BEFA-13F5C1DA06C3}" destId="{F4263DF2-E8F9-478C-A8EC-A1CB1381268B}" srcOrd="9" destOrd="0" presId="urn:microsoft.com/office/officeart/2009/3/layout/StepUpProcess"/>
    <dgm:cxn modelId="{52E26B17-1B86-47A8-B2BF-734C71209872}" type="presParOf" srcId="{F4263DF2-E8F9-478C-A8EC-A1CB1381268B}" destId="{5B0866C3-C354-4E08-B034-A9473150511E}" srcOrd="0" destOrd="0" presId="urn:microsoft.com/office/officeart/2009/3/layout/StepUpProcess"/>
    <dgm:cxn modelId="{034C6AEC-EC88-4764-9DF6-DEEFD7379A1C}" type="presParOf" srcId="{B5F7B2AC-996E-4A49-BEFA-13F5C1DA06C3}" destId="{0D514107-99AC-48D3-A23F-D8F993C4E671}" srcOrd="10" destOrd="0" presId="urn:microsoft.com/office/officeart/2009/3/layout/StepUpProcess"/>
    <dgm:cxn modelId="{7F222DE4-4E8C-48BB-8F80-0E301B16511E}" type="presParOf" srcId="{0D514107-99AC-48D3-A23F-D8F993C4E671}" destId="{C3670229-04FC-403D-B14A-1745ECAA1D81}" srcOrd="0" destOrd="0" presId="urn:microsoft.com/office/officeart/2009/3/layout/StepUpProcess"/>
    <dgm:cxn modelId="{0A7E689D-07B8-40DB-A4FF-8DD156592B89}" type="presParOf" srcId="{0D514107-99AC-48D3-A23F-D8F993C4E671}" destId="{47438E1B-FE21-493F-A50D-74622E29FEDA}" srcOrd="1" destOrd="0" presId="urn:microsoft.com/office/officeart/2009/3/layout/StepUpProcess"/>
    <dgm:cxn modelId="{B38DCF19-EFAB-489B-AFC7-3E8E6136D1B4}" type="presParOf" srcId="{0D514107-99AC-48D3-A23F-D8F993C4E671}" destId="{E323DAE2-F69E-433C-B6F9-D10B2D5E0DEA}" srcOrd="2" destOrd="0" presId="urn:microsoft.com/office/officeart/2009/3/layout/StepUpProcess"/>
    <dgm:cxn modelId="{56A80B94-3E84-4404-8483-55C20A0C8ED7}" type="presParOf" srcId="{B5F7B2AC-996E-4A49-BEFA-13F5C1DA06C3}" destId="{89FA70FD-3BE5-40C1-A349-EA4637FB9C28}" srcOrd="11" destOrd="0" presId="urn:microsoft.com/office/officeart/2009/3/layout/StepUpProcess"/>
    <dgm:cxn modelId="{EDAC0DA4-2823-4477-86EF-93A2F12AC74E}" type="presParOf" srcId="{89FA70FD-3BE5-40C1-A349-EA4637FB9C28}" destId="{282ADE46-8389-4E9E-AC0D-C8E12A192D0D}" srcOrd="0" destOrd="0" presId="urn:microsoft.com/office/officeart/2009/3/layout/StepUpProcess"/>
    <dgm:cxn modelId="{4D2FFCC7-6C54-4E83-8F86-67987077804A}" type="presParOf" srcId="{B5F7B2AC-996E-4A49-BEFA-13F5C1DA06C3}" destId="{11CC2873-C484-42DF-A699-DA943A2E3ECD}" srcOrd="12" destOrd="0" presId="urn:microsoft.com/office/officeart/2009/3/layout/StepUpProcess"/>
    <dgm:cxn modelId="{4EA0A88B-D241-4C13-B6DD-68A8C368BEF9}" type="presParOf" srcId="{11CC2873-C484-42DF-A699-DA943A2E3ECD}" destId="{860BFE62-1883-444A-98E5-26179CF8E0DE}" srcOrd="0" destOrd="0" presId="urn:microsoft.com/office/officeart/2009/3/layout/StepUpProcess"/>
    <dgm:cxn modelId="{2E042750-F26B-4B49-8EC7-424608ED94AC}" type="presParOf" srcId="{11CC2873-C484-42DF-A699-DA943A2E3ECD}" destId="{EB742F73-A7ED-4A3C-B1C2-286974497EDB}" srcOrd="1" destOrd="0" presId="urn:microsoft.com/office/officeart/2009/3/layout/StepUpProcess"/>
    <dgm:cxn modelId="{480EF94F-1E03-4A5A-88E4-1336D6DCB779}" type="presParOf" srcId="{11CC2873-C484-42DF-A699-DA943A2E3ECD}" destId="{19E12379-82AA-4540-B0DC-70A05DB7F703}" srcOrd="2" destOrd="0" presId="urn:microsoft.com/office/officeart/2009/3/layout/StepUpProcess"/>
    <dgm:cxn modelId="{A50FDEE0-24A9-4490-A698-551181C16A99}" type="presParOf" srcId="{B5F7B2AC-996E-4A49-BEFA-13F5C1DA06C3}" destId="{794218FB-3AD0-4408-B580-C2132D1501E5}" srcOrd="13" destOrd="0" presId="urn:microsoft.com/office/officeart/2009/3/layout/StepUpProcess"/>
    <dgm:cxn modelId="{D443369D-A449-458C-93C4-F9CDC72AC1B0}" type="presParOf" srcId="{794218FB-3AD0-4408-B580-C2132D1501E5}" destId="{6DDD5366-B7E5-47FF-85BA-8162121E08AE}" srcOrd="0" destOrd="0" presId="urn:microsoft.com/office/officeart/2009/3/layout/StepUpProcess"/>
    <dgm:cxn modelId="{7257EC7D-5BF3-4404-B8DB-65550CD60DC1}" type="presParOf" srcId="{B5F7B2AC-996E-4A49-BEFA-13F5C1DA06C3}" destId="{CE86571B-79B5-4166-BCA3-01580351A998}" srcOrd="14" destOrd="0" presId="urn:microsoft.com/office/officeart/2009/3/layout/StepUpProcess"/>
    <dgm:cxn modelId="{6FE26E61-F9D8-40CD-B8AB-4EE9DC9E3899}" type="presParOf" srcId="{CE86571B-79B5-4166-BCA3-01580351A998}" destId="{03A33807-2C1E-4D44-856A-2F423F0EC657}" srcOrd="0" destOrd="0" presId="urn:microsoft.com/office/officeart/2009/3/layout/StepUpProcess"/>
    <dgm:cxn modelId="{4DF2095E-E309-4AED-B8BD-24939A56FCD3}" type="presParOf" srcId="{CE86571B-79B5-4166-BCA3-01580351A998}" destId="{FF3C95D2-485A-4A64-8B54-451B045787FE}" srcOrd="1" destOrd="0" presId="urn:microsoft.com/office/officeart/2009/3/layout/StepUpProcess"/>
    <dgm:cxn modelId="{BE1607ED-2E24-48ED-9BD9-D7EC66D4B95C}" type="presParOf" srcId="{CE86571B-79B5-4166-BCA3-01580351A998}" destId="{18C907CA-EA56-4039-A53F-CEA4DCF5A8DA}" srcOrd="2" destOrd="0" presId="urn:microsoft.com/office/officeart/2009/3/layout/StepUpProcess"/>
    <dgm:cxn modelId="{79ED5DA8-55C1-4379-AA30-2625FC76B7FE}" type="presParOf" srcId="{B5F7B2AC-996E-4A49-BEFA-13F5C1DA06C3}" destId="{5271E837-6178-4CAB-83CA-743D55943772}" srcOrd="15" destOrd="0" presId="urn:microsoft.com/office/officeart/2009/3/layout/StepUpProcess"/>
    <dgm:cxn modelId="{EE784848-4E6F-4F44-8086-8F92A0F8C341}" type="presParOf" srcId="{5271E837-6178-4CAB-83CA-743D55943772}" destId="{3E93AEE4-7C78-4BE3-9D94-A4791E3528BF}" srcOrd="0" destOrd="0" presId="urn:microsoft.com/office/officeart/2009/3/layout/StepUpProcess"/>
    <dgm:cxn modelId="{62F1690E-00D5-44AC-9FBB-39198347329A}" type="presParOf" srcId="{B5F7B2AC-996E-4A49-BEFA-13F5C1DA06C3}" destId="{699B5EE1-69EC-44A3-9BDD-2C17DF15E909}" srcOrd="16" destOrd="0" presId="urn:microsoft.com/office/officeart/2009/3/layout/StepUpProcess"/>
    <dgm:cxn modelId="{157641BF-2AA3-484E-A4B4-7482E539519E}" type="presParOf" srcId="{699B5EE1-69EC-44A3-9BDD-2C17DF15E909}" destId="{CA29A15C-80F7-45A9-B3EE-A99B9A0C8DAA}" srcOrd="0" destOrd="0" presId="urn:microsoft.com/office/officeart/2009/3/layout/StepUpProcess"/>
    <dgm:cxn modelId="{AEC69D4B-2459-48E6-85A1-784549D6DD5B}" type="presParOf" srcId="{699B5EE1-69EC-44A3-9BDD-2C17DF15E909}" destId="{72F3DE39-6275-4A01-B11C-B5658D83D7C6}" srcOrd="1" destOrd="0" presId="urn:microsoft.com/office/officeart/2009/3/layout/StepUpProcess"/>
    <dgm:cxn modelId="{E3743AE8-D87B-4EA4-B719-875B1D840501}" type="presParOf" srcId="{699B5EE1-69EC-44A3-9BDD-2C17DF15E909}" destId="{6024FBDB-F1D6-4CE6-924D-8638370F5097}" srcOrd="2" destOrd="0" presId="urn:microsoft.com/office/officeart/2009/3/layout/StepUpProcess"/>
    <dgm:cxn modelId="{FD815804-5E0B-4606-A29D-19F1DEFF5D76}" type="presParOf" srcId="{B5F7B2AC-996E-4A49-BEFA-13F5C1DA06C3}" destId="{FC36F806-6786-4D7D-9AB1-3EBD16E597DC}" srcOrd="17" destOrd="0" presId="urn:microsoft.com/office/officeart/2009/3/layout/StepUpProcess"/>
    <dgm:cxn modelId="{D83FC8B0-B609-4C65-B730-EEDD67049EBB}" type="presParOf" srcId="{FC36F806-6786-4D7D-9AB1-3EBD16E597DC}" destId="{99080F85-F30F-4CD0-8415-DB5B1466530F}" srcOrd="0" destOrd="0" presId="urn:microsoft.com/office/officeart/2009/3/layout/StepUpProcess"/>
    <dgm:cxn modelId="{EC76E7C4-EAC5-4D5F-B3CA-108492FD87D3}" type="presParOf" srcId="{B5F7B2AC-996E-4A49-BEFA-13F5C1DA06C3}" destId="{CEED72FB-BF74-42A0-9B22-0859A235EE9A}" srcOrd="18" destOrd="0" presId="urn:microsoft.com/office/officeart/2009/3/layout/StepUpProcess"/>
    <dgm:cxn modelId="{3655708C-6B57-4F04-B278-2AAF9531DF85}" type="presParOf" srcId="{CEED72FB-BF74-42A0-9B22-0859A235EE9A}" destId="{35CBFBB4-0A90-4729-9E61-AE50FFA366D3}" srcOrd="0" destOrd="0" presId="urn:microsoft.com/office/officeart/2009/3/layout/StepUpProcess"/>
    <dgm:cxn modelId="{9026F0CF-BCAB-44D1-BC96-41621F231396}" type="presParOf" srcId="{CEED72FB-BF74-42A0-9B22-0859A235EE9A}" destId="{E4E51EFC-0480-468D-ADE9-FA94F7AF25FE}" srcOrd="1" destOrd="0" presId="urn:microsoft.com/office/officeart/2009/3/layout/StepUpProcess"/>
    <dgm:cxn modelId="{61DC819D-13BF-497C-AE81-C4B32C322EF0}" type="presParOf" srcId="{CEED72FB-BF74-42A0-9B22-0859A235EE9A}" destId="{15390853-5284-442B-9DD0-94758B22992D}" srcOrd="2" destOrd="0" presId="urn:microsoft.com/office/officeart/2009/3/layout/StepUpProcess"/>
    <dgm:cxn modelId="{523FC849-23FE-4FE9-B942-B0445FFEBE51}" type="presParOf" srcId="{B5F7B2AC-996E-4A49-BEFA-13F5C1DA06C3}" destId="{0D18BBA9-8080-40CD-87AD-3F2BE128F748}" srcOrd="19" destOrd="0" presId="urn:microsoft.com/office/officeart/2009/3/layout/StepUpProcess"/>
    <dgm:cxn modelId="{43CD32F1-1FD6-4227-999B-6FF8D75BB1F5}" type="presParOf" srcId="{0D18BBA9-8080-40CD-87AD-3F2BE128F748}" destId="{DCA91C9C-0208-40EE-8B42-A19EC95FB612}" srcOrd="0" destOrd="0" presId="urn:microsoft.com/office/officeart/2009/3/layout/StepUpProcess"/>
    <dgm:cxn modelId="{FF0300F2-59F3-4814-A591-255DB5EB371C}" type="presParOf" srcId="{B5F7B2AC-996E-4A49-BEFA-13F5C1DA06C3}" destId="{BF6C9CEE-DFB7-4EFD-8EA1-DA56736B943A}" srcOrd="20" destOrd="0" presId="urn:microsoft.com/office/officeart/2009/3/layout/StepUpProcess"/>
    <dgm:cxn modelId="{BCF85BBF-1164-442B-8CF7-559ECDEB63A0}" type="presParOf" srcId="{BF6C9CEE-DFB7-4EFD-8EA1-DA56736B943A}" destId="{81B142F2-90F6-4AB3-AAC6-3342C56AD009}" srcOrd="0" destOrd="0" presId="urn:microsoft.com/office/officeart/2009/3/layout/StepUpProcess"/>
    <dgm:cxn modelId="{A5B82962-2073-4199-8529-F28B8AA8FA22}" type="presParOf" srcId="{BF6C9CEE-DFB7-4EFD-8EA1-DA56736B943A}" destId="{2DD51139-C650-411F-A0D7-2E91ED34EE8C}" srcOrd="1" destOrd="0" presId="urn:microsoft.com/office/officeart/2009/3/layout/StepUp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E87D17-97E5-42EB-BA27-D2B43FB290A4}">
      <dsp:nvSpPr>
        <dsp:cNvPr id="0" name=""/>
        <dsp:cNvSpPr/>
      </dsp:nvSpPr>
      <dsp:spPr>
        <a:xfrm rot="5400000">
          <a:off x="195919" y="4285060"/>
          <a:ext cx="537254" cy="893979"/>
        </a:xfrm>
        <a:prstGeom prst="corner">
          <a:avLst>
            <a:gd name="adj1" fmla="val 16120"/>
            <a:gd name="adj2" fmla="val 16110"/>
          </a:avLst>
        </a:prstGeom>
        <a:solidFill>
          <a:schemeClr val="accent5">
            <a:hueOff val="0"/>
            <a:satOff val="0"/>
            <a:lumOff val="0"/>
            <a:alphaOff val="0"/>
          </a:schemeClr>
        </a:solidFill>
        <a:ln w="1079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449AC6-4AFF-412A-A4B5-4F0FF7C35D6A}">
      <dsp:nvSpPr>
        <dsp:cNvPr id="0" name=""/>
        <dsp:cNvSpPr/>
      </dsp:nvSpPr>
      <dsp:spPr>
        <a:xfrm>
          <a:off x="1307433" y="4063658"/>
          <a:ext cx="1019039" cy="707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solidFill>
                <a:schemeClr val="bg1"/>
              </a:solidFill>
            </a:rPr>
            <a:t>May-July 2002</a:t>
          </a:r>
        </a:p>
        <a:p>
          <a:pPr marL="114300" lvl="1" indent="-114300" algn="l" defTabSz="622300">
            <a:lnSpc>
              <a:spcPct val="90000"/>
            </a:lnSpc>
            <a:spcBef>
              <a:spcPct val="0"/>
            </a:spcBef>
            <a:spcAft>
              <a:spcPct val="15000"/>
            </a:spcAft>
            <a:buChar char="•"/>
          </a:pPr>
          <a:r>
            <a:rPr lang="en-US" sz="1400" kern="1200" dirty="0">
              <a:solidFill>
                <a:schemeClr val="bg1"/>
              </a:solidFill>
            </a:rPr>
            <a:t>Control </a:t>
          </a:r>
          <a:r>
            <a:rPr lang="en-US" sz="1400" kern="1200" dirty="0" err="1">
              <a:solidFill>
                <a:schemeClr val="bg1"/>
              </a:solidFill>
            </a:rPr>
            <a:t>equipt</a:t>
          </a:r>
          <a:r>
            <a:rPr lang="en-US" sz="1400" kern="1200" dirty="0">
              <a:solidFill>
                <a:schemeClr val="bg1"/>
              </a:solidFill>
            </a:rPr>
            <a:t> break-</a:t>
          </a:r>
          <a:br>
            <a:rPr lang="en-US" sz="1400" kern="1200" dirty="0">
              <a:solidFill>
                <a:schemeClr val="bg1"/>
              </a:solidFill>
            </a:rPr>
          </a:br>
          <a:r>
            <a:rPr lang="en-US" sz="1400" kern="1200" dirty="0">
              <a:solidFill>
                <a:schemeClr val="bg1"/>
              </a:solidFill>
            </a:rPr>
            <a:t>downs</a:t>
          </a:r>
        </a:p>
      </dsp:txBody>
      <dsp:txXfrm>
        <a:off x="1307433" y="4063658"/>
        <a:ext cx="1019039" cy="707461"/>
      </dsp:txXfrm>
    </dsp:sp>
    <dsp:sp modelId="{560AEA4E-A8F4-4E03-BFE3-767BCFBD9B69}">
      <dsp:nvSpPr>
        <dsp:cNvPr id="0" name=""/>
        <dsp:cNvSpPr/>
      </dsp:nvSpPr>
      <dsp:spPr>
        <a:xfrm>
          <a:off x="761046" y="4219245"/>
          <a:ext cx="152281" cy="152281"/>
        </a:xfrm>
        <a:prstGeom prst="triangle">
          <a:avLst>
            <a:gd name="adj" fmla="val 100000"/>
          </a:avLst>
        </a:prstGeom>
        <a:solidFill>
          <a:schemeClr val="accent5">
            <a:hueOff val="341167"/>
            <a:satOff val="-1716"/>
            <a:lumOff val="353"/>
            <a:alphaOff val="0"/>
          </a:schemeClr>
        </a:solidFill>
        <a:ln w="10795" cap="flat" cmpd="sng" algn="ctr">
          <a:solidFill>
            <a:schemeClr val="accent5">
              <a:hueOff val="341167"/>
              <a:satOff val="-1716"/>
              <a:lumOff val="35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C464FD-4BDD-44E2-A660-9308BF64271E}">
      <dsp:nvSpPr>
        <dsp:cNvPr id="0" name=""/>
        <dsp:cNvSpPr/>
      </dsp:nvSpPr>
      <dsp:spPr>
        <a:xfrm rot="5400000">
          <a:off x="2314054" y="3266590"/>
          <a:ext cx="537254" cy="893979"/>
        </a:xfrm>
        <a:prstGeom prst="corner">
          <a:avLst>
            <a:gd name="adj1" fmla="val 16120"/>
            <a:gd name="adj2" fmla="val 16110"/>
          </a:avLst>
        </a:prstGeom>
        <a:solidFill>
          <a:schemeClr val="accent5">
            <a:hueOff val="682335"/>
            <a:satOff val="-3431"/>
            <a:lumOff val="706"/>
            <a:alphaOff val="0"/>
          </a:schemeClr>
        </a:solidFill>
        <a:ln w="10795" cap="flat" cmpd="sng" algn="ctr">
          <a:solidFill>
            <a:schemeClr val="accent5">
              <a:hueOff val="682335"/>
              <a:satOff val="-3431"/>
              <a:lumOff val="70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6310AC-CEEE-4D6D-B463-82C39D7F77FD}">
      <dsp:nvSpPr>
        <dsp:cNvPr id="0" name=""/>
        <dsp:cNvSpPr/>
      </dsp:nvSpPr>
      <dsp:spPr>
        <a:xfrm>
          <a:off x="174009" y="4649473"/>
          <a:ext cx="982018" cy="15970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solidFill>
                <a:schemeClr val="bg1"/>
              </a:solidFill>
            </a:rPr>
            <a:t>2000</a:t>
          </a:r>
        </a:p>
        <a:p>
          <a:pPr marL="114300" lvl="1" indent="-114300" algn="l" defTabSz="622300">
            <a:lnSpc>
              <a:spcPct val="90000"/>
            </a:lnSpc>
            <a:spcBef>
              <a:spcPct val="0"/>
            </a:spcBef>
            <a:spcAft>
              <a:spcPct val="15000"/>
            </a:spcAft>
            <a:buChar char="•"/>
          </a:pPr>
          <a:r>
            <a:rPr lang="en-US" sz="1400" kern="1200" dirty="0">
              <a:solidFill>
                <a:schemeClr val="bg1"/>
              </a:solidFill>
            </a:rPr>
            <a:t>WG first installs control </a:t>
          </a:r>
          <a:r>
            <a:rPr lang="en-US" sz="1400" kern="1200" dirty="0" err="1">
              <a:solidFill>
                <a:schemeClr val="bg1"/>
              </a:solidFill>
            </a:rPr>
            <a:t>equipt</a:t>
          </a:r>
          <a:endParaRPr lang="en-US" sz="1400" kern="1200" dirty="0">
            <a:solidFill>
              <a:schemeClr val="bg1"/>
            </a:solidFill>
          </a:endParaRPr>
        </a:p>
      </dsp:txBody>
      <dsp:txXfrm>
        <a:off x="174009" y="4649473"/>
        <a:ext cx="982018" cy="1597058"/>
      </dsp:txXfrm>
    </dsp:sp>
    <dsp:sp modelId="{2E4559E6-007A-4CD5-BFBA-B896646313B6}">
      <dsp:nvSpPr>
        <dsp:cNvPr id="0" name=""/>
        <dsp:cNvSpPr/>
      </dsp:nvSpPr>
      <dsp:spPr>
        <a:xfrm>
          <a:off x="1855057" y="3529956"/>
          <a:ext cx="152281" cy="152281"/>
        </a:xfrm>
        <a:prstGeom prst="triangle">
          <a:avLst>
            <a:gd name="adj" fmla="val 100000"/>
          </a:avLst>
        </a:prstGeom>
        <a:solidFill>
          <a:schemeClr val="accent5">
            <a:hueOff val="1023502"/>
            <a:satOff val="-5147"/>
            <a:lumOff val="1059"/>
            <a:alphaOff val="0"/>
          </a:schemeClr>
        </a:solidFill>
        <a:ln w="10795" cap="flat" cmpd="sng" algn="ctr">
          <a:solidFill>
            <a:schemeClr val="accent5">
              <a:hueOff val="1023502"/>
              <a:satOff val="-5147"/>
              <a:lumOff val="105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FDB2F9-5FE0-40F7-BD3B-0AF333FEA399}">
      <dsp:nvSpPr>
        <dsp:cNvPr id="0" name=""/>
        <dsp:cNvSpPr/>
      </dsp:nvSpPr>
      <dsp:spPr>
        <a:xfrm rot="5400000">
          <a:off x="2401233" y="3239405"/>
          <a:ext cx="537254" cy="893979"/>
        </a:xfrm>
        <a:prstGeom prst="corner">
          <a:avLst>
            <a:gd name="adj1" fmla="val 16120"/>
            <a:gd name="adj2" fmla="val 16110"/>
          </a:avLst>
        </a:prstGeom>
        <a:solidFill>
          <a:schemeClr val="accent5">
            <a:hueOff val="1364670"/>
            <a:satOff val="-6862"/>
            <a:lumOff val="1412"/>
            <a:alphaOff val="0"/>
          </a:schemeClr>
        </a:solidFill>
        <a:ln w="10795" cap="flat" cmpd="sng" algn="ctr">
          <a:solidFill>
            <a:schemeClr val="accent5">
              <a:hueOff val="1364670"/>
              <a:satOff val="-6862"/>
              <a:lumOff val="141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693211-6B20-4A01-876A-41ACE27164A6}">
      <dsp:nvSpPr>
        <dsp:cNvPr id="0" name=""/>
        <dsp:cNvSpPr/>
      </dsp:nvSpPr>
      <dsp:spPr>
        <a:xfrm>
          <a:off x="2224088" y="3506513"/>
          <a:ext cx="982018" cy="707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solidFill>
                <a:schemeClr val="bg1"/>
              </a:solidFill>
            </a:rPr>
            <a:t>Aug. 2002</a:t>
          </a:r>
        </a:p>
        <a:p>
          <a:pPr marL="114300" lvl="1" indent="-114300" algn="l" defTabSz="622300">
            <a:lnSpc>
              <a:spcPct val="90000"/>
            </a:lnSpc>
            <a:spcBef>
              <a:spcPct val="0"/>
            </a:spcBef>
            <a:spcAft>
              <a:spcPct val="15000"/>
            </a:spcAft>
            <a:buChar char="•"/>
          </a:pPr>
          <a:r>
            <a:rPr lang="en-US" sz="1400" kern="1200" dirty="0">
              <a:solidFill>
                <a:schemeClr val="bg1"/>
              </a:solidFill>
            </a:rPr>
            <a:t>Extensive repairs</a:t>
          </a:r>
        </a:p>
      </dsp:txBody>
      <dsp:txXfrm>
        <a:off x="2224088" y="3506513"/>
        <a:ext cx="982018" cy="707461"/>
      </dsp:txXfrm>
    </dsp:sp>
    <dsp:sp modelId="{CA8F9BDC-46E7-431D-8525-DCD327EE37F9}">
      <dsp:nvSpPr>
        <dsp:cNvPr id="0" name=""/>
        <dsp:cNvSpPr/>
      </dsp:nvSpPr>
      <dsp:spPr>
        <a:xfrm>
          <a:off x="2966361" y="3173590"/>
          <a:ext cx="152281" cy="152281"/>
        </a:xfrm>
        <a:prstGeom prst="triangle">
          <a:avLst>
            <a:gd name="adj" fmla="val 100000"/>
          </a:avLst>
        </a:prstGeom>
        <a:solidFill>
          <a:schemeClr val="accent5">
            <a:hueOff val="1705837"/>
            <a:satOff val="-8578"/>
            <a:lumOff val="1765"/>
            <a:alphaOff val="0"/>
          </a:schemeClr>
        </a:solidFill>
        <a:ln w="10795" cap="flat" cmpd="sng" algn="ctr">
          <a:solidFill>
            <a:schemeClr val="accent5">
              <a:hueOff val="1705837"/>
              <a:satOff val="-8578"/>
              <a:lumOff val="176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463991-CF06-42E6-9F15-B87788DE79F5}">
      <dsp:nvSpPr>
        <dsp:cNvPr id="0" name=""/>
        <dsp:cNvSpPr/>
      </dsp:nvSpPr>
      <dsp:spPr>
        <a:xfrm rot="5400000">
          <a:off x="3512537" y="2994915"/>
          <a:ext cx="537254" cy="893979"/>
        </a:xfrm>
        <a:prstGeom prst="corner">
          <a:avLst>
            <a:gd name="adj1" fmla="val 16120"/>
            <a:gd name="adj2" fmla="val 16110"/>
          </a:avLst>
        </a:prstGeom>
        <a:solidFill>
          <a:schemeClr val="accent5">
            <a:hueOff val="2047005"/>
            <a:satOff val="-10294"/>
            <a:lumOff val="2118"/>
            <a:alphaOff val="0"/>
          </a:schemeClr>
        </a:solidFill>
        <a:ln w="10795" cap="flat" cmpd="sng" algn="ctr">
          <a:solidFill>
            <a:schemeClr val="accent5">
              <a:hueOff val="2047005"/>
              <a:satOff val="-10294"/>
              <a:lumOff val="211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B6AD176-CD51-43E7-9930-BF4EA1193E81}">
      <dsp:nvSpPr>
        <dsp:cNvPr id="0" name=""/>
        <dsp:cNvSpPr/>
      </dsp:nvSpPr>
      <dsp:spPr>
        <a:xfrm>
          <a:off x="3352070" y="3262022"/>
          <a:ext cx="948661" cy="707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solidFill>
                <a:schemeClr val="bg1"/>
              </a:solidFill>
            </a:rPr>
            <a:t>Feb. 2003</a:t>
          </a:r>
        </a:p>
        <a:p>
          <a:pPr marL="114300" lvl="1" indent="-114300" algn="l" defTabSz="622300">
            <a:lnSpc>
              <a:spcPct val="90000"/>
            </a:lnSpc>
            <a:spcBef>
              <a:spcPct val="0"/>
            </a:spcBef>
            <a:spcAft>
              <a:spcPct val="15000"/>
            </a:spcAft>
            <a:buChar char="•"/>
          </a:pPr>
          <a:r>
            <a:rPr lang="en-US" sz="1400" kern="1200" dirty="0">
              <a:solidFill>
                <a:schemeClr val="bg1"/>
              </a:solidFill>
            </a:rPr>
            <a:t>MPCA notified </a:t>
          </a:r>
          <a:r>
            <a:rPr lang="en-US" sz="1400" kern="1200" dirty="0" err="1">
              <a:solidFill>
                <a:schemeClr val="bg1"/>
              </a:solidFill>
            </a:rPr>
            <a:t>equipt</a:t>
          </a:r>
          <a:r>
            <a:rPr lang="en-US" sz="1400" kern="1200" dirty="0">
              <a:solidFill>
                <a:schemeClr val="bg1"/>
              </a:solidFill>
            </a:rPr>
            <a:t> rebuilt </a:t>
          </a:r>
        </a:p>
      </dsp:txBody>
      <dsp:txXfrm>
        <a:off x="3352070" y="3262022"/>
        <a:ext cx="948661" cy="707461"/>
      </dsp:txXfrm>
    </dsp:sp>
    <dsp:sp modelId="{85F83BD6-8845-435A-86AC-835C3CF6E2F6}">
      <dsp:nvSpPr>
        <dsp:cNvPr id="0" name=""/>
        <dsp:cNvSpPr/>
      </dsp:nvSpPr>
      <dsp:spPr>
        <a:xfrm>
          <a:off x="4077665" y="2929099"/>
          <a:ext cx="152281" cy="152281"/>
        </a:xfrm>
        <a:prstGeom prst="triangle">
          <a:avLst>
            <a:gd name="adj" fmla="val 100000"/>
          </a:avLst>
        </a:prstGeom>
        <a:solidFill>
          <a:schemeClr val="accent5">
            <a:hueOff val="2388172"/>
            <a:satOff val="-12009"/>
            <a:lumOff val="2471"/>
            <a:alphaOff val="0"/>
          </a:schemeClr>
        </a:solidFill>
        <a:ln w="10795" cap="flat" cmpd="sng" algn="ctr">
          <a:solidFill>
            <a:schemeClr val="accent5">
              <a:hueOff val="2388172"/>
              <a:satOff val="-12009"/>
              <a:lumOff val="247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9734CD2-B3F1-4EF7-A317-EFCBA042D28C}">
      <dsp:nvSpPr>
        <dsp:cNvPr id="0" name=""/>
        <dsp:cNvSpPr/>
      </dsp:nvSpPr>
      <dsp:spPr>
        <a:xfrm rot="5400000">
          <a:off x="4623841" y="2750425"/>
          <a:ext cx="537254" cy="893979"/>
        </a:xfrm>
        <a:prstGeom prst="corner">
          <a:avLst>
            <a:gd name="adj1" fmla="val 16120"/>
            <a:gd name="adj2" fmla="val 16110"/>
          </a:avLst>
        </a:prstGeom>
        <a:solidFill>
          <a:schemeClr val="accent5">
            <a:hueOff val="2729339"/>
            <a:satOff val="-13725"/>
            <a:lumOff val="2824"/>
            <a:alphaOff val="0"/>
          </a:schemeClr>
        </a:solidFill>
        <a:ln w="10795" cap="flat" cmpd="sng" algn="ctr">
          <a:solidFill>
            <a:schemeClr val="accent5">
              <a:hueOff val="2729339"/>
              <a:satOff val="-13725"/>
              <a:lumOff val="282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0A3375-A726-4120-AF33-5C9DF1226664}">
      <dsp:nvSpPr>
        <dsp:cNvPr id="0" name=""/>
        <dsp:cNvSpPr/>
      </dsp:nvSpPr>
      <dsp:spPr>
        <a:xfrm>
          <a:off x="4453673" y="3017532"/>
          <a:ext cx="968063" cy="707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solidFill>
                <a:schemeClr val="bg1"/>
              </a:solidFill>
            </a:rPr>
            <a:t>Sept. 2006</a:t>
          </a:r>
        </a:p>
        <a:p>
          <a:pPr marL="114300" lvl="1" indent="-114300" algn="l" defTabSz="622300">
            <a:lnSpc>
              <a:spcPct val="90000"/>
            </a:lnSpc>
            <a:spcBef>
              <a:spcPct val="0"/>
            </a:spcBef>
            <a:spcAft>
              <a:spcPct val="15000"/>
            </a:spcAft>
            <a:buChar char="•"/>
          </a:pPr>
          <a:r>
            <a:rPr lang="en-US" sz="1400" kern="1200" dirty="0">
              <a:solidFill>
                <a:schemeClr val="bg1"/>
              </a:solidFill>
            </a:rPr>
            <a:t>MPCA reissues air permit requiring at least 95% CE efficiency</a:t>
          </a:r>
        </a:p>
      </dsp:txBody>
      <dsp:txXfrm>
        <a:off x="4453673" y="3017532"/>
        <a:ext cx="968063" cy="707461"/>
      </dsp:txXfrm>
    </dsp:sp>
    <dsp:sp modelId="{DAB56D5A-A737-4485-AE72-3E0ADB88C63B}">
      <dsp:nvSpPr>
        <dsp:cNvPr id="0" name=""/>
        <dsp:cNvSpPr/>
      </dsp:nvSpPr>
      <dsp:spPr>
        <a:xfrm>
          <a:off x="5188969" y="2684609"/>
          <a:ext cx="152281" cy="152281"/>
        </a:xfrm>
        <a:prstGeom prst="triangle">
          <a:avLst>
            <a:gd name="adj" fmla="val 100000"/>
          </a:avLst>
        </a:prstGeom>
        <a:solidFill>
          <a:schemeClr val="accent5">
            <a:hueOff val="3070507"/>
            <a:satOff val="-15440"/>
            <a:lumOff val="3177"/>
            <a:alphaOff val="0"/>
          </a:schemeClr>
        </a:solidFill>
        <a:ln w="10795" cap="flat" cmpd="sng" algn="ctr">
          <a:solidFill>
            <a:schemeClr val="accent5">
              <a:hueOff val="3070507"/>
              <a:satOff val="-15440"/>
              <a:lumOff val="317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670229-04FC-403D-B14A-1745ECAA1D81}">
      <dsp:nvSpPr>
        <dsp:cNvPr id="0" name=""/>
        <dsp:cNvSpPr/>
      </dsp:nvSpPr>
      <dsp:spPr>
        <a:xfrm rot="5400000">
          <a:off x="5763028" y="2505934"/>
          <a:ext cx="537254" cy="893979"/>
        </a:xfrm>
        <a:prstGeom prst="corner">
          <a:avLst>
            <a:gd name="adj1" fmla="val 16120"/>
            <a:gd name="adj2" fmla="val 16110"/>
          </a:avLst>
        </a:prstGeom>
        <a:solidFill>
          <a:schemeClr val="accent5">
            <a:hueOff val="3411674"/>
            <a:satOff val="-17156"/>
            <a:lumOff val="3531"/>
            <a:alphaOff val="0"/>
          </a:schemeClr>
        </a:solidFill>
        <a:ln w="10795" cap="flat" cmpd="sng" algn="ctr">
          <a:solidFill>
            <a:schemeClr val="accent5">
              <a:hueOff val="3411674"/>
              <a:satOff val="-17156"/>
              <a:lumOff val="353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438E1B-FE21-493F-A50D-74622E29FEDA}">
      <dsp:nvSpPr>
        <dsp:cNvPr id="0" name=""/>
        <dsp:cNvSpPr/>
      </dsp:nvSpPr>
      <dsp:spPr>
        <a:xfrm>
          <a:off x="5556783" y="2773041"/>
          <a:ext cx="1040217" cy="707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solidFill>
                <a:schemeClr val="bg1"/>
              </a:solidFill>
            </a:rPr>
            <a:t>2010-2018</a:t>
          </a:r>
        </a:p>
        <a:p>
          <a:pPr marL="114300" lvl="1" indent="-114300" algn="l" defTabSz="622300">
            <a:lnSpc>
              <a:spcPct val="90000"/>
            </a:lnSpc>
            <a:spcBef>
              <a:spcPct val="0"/>
            </a:spcBef>
            <a:spcAft>
              <a:spcPct val="15000"/>
            </a:spcAft>
            <a:buChar char="•"/>
          </a:pPr>
          <a:r>
            <a:rPr lang="en-US" sz="1400" kern="1200" dirty="0">
              <a:solidFill>
                <a:schemeClr val="bg1"/>
              </a:solidFill>
            </a:rPr>
            <a:t>Periodic shutdown/ break-downs</a:t>
          </a:r>
          <a:endParaRPr lang="en-US" sz="1300" kern="1200" dirty="0">
            <a:solidFill>
              <a:schemeClr val="bg1"/>
            </a:solidFill>
          </a:endParaRPr>
        </a:p>
      </dsp:txBody>
      <dsp:txXfrm>
        <a:off x="5556783" y="2773041"/>
        <a:ext cx="1040217" cy="707461"/>
      </dsp:txXfrm>
    </dsp:sp>
    <dsp:sp modelId="{E323DAE2-F69E-433C-B6F9-D10B2D5E0DEA}">
      <dsp:nvSpPr>
        <dsp:cNvPr id="0" name=""/>
        <dsp:cNvSpPr/>
      </dsp:nvSpPr>
      <dsp:spPr>
        <a:xfrm>
          <a:off x="6328155" y="2440118"/>
          <a:ext cx="152281" cy="152281"/>
        </a:xfrm>
        <a:prstGeom prst="triangle">
          <a:avLst>
            <a:gd name="adj" fmla="val 100000"/>
          </a:avLst>
        </a:prstGeom>
        <a:solidFill>
          <a:schemeClr val="accent5">
            <a:hueOff val="3752842"/>
            <a:satOff val="-18872"/>
            <a:lumOff val="3884"/>
            <a:alphaOff val="0"/>
          </a:schemeClr>
        </a:solidFill>
        <a:ln w="10795" cap="flat" cmpd="sng" algn="ctr">
          <a:solidFill>
            <a:schemeClr val="accent5">
              <a:hueOff val="3752842"/>
              <a:satOff val="-18872"/>
              <a:lumOff val="388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0BFE62-1883-444A-98E5-26179CF8E0DE}">
      <dsp:nvSpPr>
        <dsp:cNvPr id="0" name=""/>
        <dsp:cNvSpPr/>
      </dsp:nvSpPr>
      <dsp:spPr>
        <a:xfrm rot="5400000">
          <a:off x="6846449" y="2261444"/>
          <a:ext cx="537254" cy="893979"/>
        </a:xfrm>
        <a:prstGeom prst="corner">
          <a:avLst>
            <a:gd name="adj1" fmla="val 16120"/>
            <a:gd name="adj2" fmla="val 16110"/>
          </a:avLst>
        </a:prstGeom>
        <a:solidFill>
          <a:schemeClr val="accent5">
            <a:hueOff val="4094009"/>
            <a:satOff val="-20587"/>
            <a:lumOff val="4237"/>
            <a:alphaOff val="0"/>
          </a:schemeClr>
        </a:solidFill>
        <a:ln w="10795" cap="flat" cmpd="sng" algn="ctr">
          <a:solidFill>
            <a:schemeClr val="accent5">
              <a:hueOff val="4094009"/>
              <a:satOff val="-20587"/>
              <a:lumOff val="423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742F73-A7ED-4A3C-B1C2-286974497EDB}">
      <dsp:nvSpPr>
        <dsp:cNvPr id="0" name=""/>
        <dsp:cNvSpPr/>
      </dsp:nvSpPr>
      <dsp:spPr>
        <a:xfrm>
          <a:off x="6856940" y="2528551"/>
          <a:ext cx="874974" cy="707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solidFill>
                <a:schemeClr val="bg1"/>
              </a:solidFill>
            </a:rPr>
            <a:t>July 2018</a:t>
          </a:r>
        </a:p>
        <a:p>
          <a:pPr marL="114300" lvl="1" indent="-114300" algn="l" defTabSz="622300">
            <a:lnSpc>
              <a:spcPct val="90000"/>
            </a:lnSpc>
            <a:spcBef>
              <a:spcPct val="0"/>
            </a:spcBef>
            <a:spcAft>
              <a:spcPct val="15000"/>
            </a:spcAft>
            <a:buChar char="•"/>
          </a:pPr>
          <a:r>
            <a:rPr lang="en-US" sz="1400" kern="1200" dirty="0">
              <a:solidFill>
                <a:schemeClr val="bg1"/>
              </a:solidFill>
            </a:rPr>
            <a:t>Audit Report shows permit viola-</a:t>
          </a:r>
          <a:r>
            <a:rPr lang="en-US" sz="1400" kern="1200" dirty="0" err="1">
              <a:solidFill>
                <a:schemeClr val="bg1"/>
              </a:solidFill>
            </a:rPr>
            <a:t>tions</a:t>
          </a:r>
          <a:endParaRPr lang="en-US" sz="1400" kern="1200" dirty="0">
            <a:solidFill>
              <a:schemeClr val="bg1"/>
            </a:solidFill>
          </a:endParaRPr>
        </a:p>
      </dsp:txBody>
      <dsp:txXfrm>
        <a:off x="6856940" y="2528551"/>
        <a:ext cx="874974" cy="707461"/>
      </dsp:txXfrm>
    </dsp:sp>
    <dsp:sp modelId="{19E12379-82AA-4540-B0DC-70A05DB7F703}">
      <dsp:nvSpPr>
        <dsp:cNvPr id="0" name=""/>
        <dsp:cNvSpPr/>
      </dsp:nvSpPr>
      <dsp:spPr>
        <a:xfrm>
          <a:off x="7411577" y="2195628"/>
          <a:ext cx="152281" cy="152281"/>
        </a:xfrm>
        <a:prstGeom prst="triangle">
          <a:avLst>
            <a:gd name="adj" fmla="val 100000"/>
          </a:avLst>
        </a:prstGeom>
        <a:solidFill>
          <a:schemeClr val="accent5">
            <a:hueOff val="4435176"/>
            <a:satOff val="-22303"/>
            <a:lumOff val="4590"/>
            <a:alphaOff val="0"/>
          </a:schemeClr>
        </a:solidFill>
        <a:ln w="10795" cap="flat" cmpd="sng" algn="ctr">
          <a:solidFill>
            <a:schemeClr val="accent5">
              <a:hueOff val="4435176"/>
              <a:satOff val="-22303"/>
              <a:lumOff val="459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3A33807-2C1E-4D44-856A-2F423F0EC657}">
      <dsp:nvSpPr>
        <dsp:cNvPr id="0" name=""/>
        <dsp:cNvSpPr/>
      </dsp:nvSpPr>
      <dsp:spPr>
        <a:xfrm rot="5400000">
          <a:off x="8005026" y="2016953"/>
          <a:ext cx="537254" cy="893979"/>
        </a:xfrm>
        <a:prstGeom prst="corner">
          <a:avLst>
            <a:gd name="adj1" fmla="val 16120"/>
            <a:gd name="adj2" fmla="val 16110"/>
          </a:avLst>
        </a:prstGeom>
        <a:solidFill>
          <a:schemeClr val="accent5">
            <a:hueOff val="4776344"/>
            <a:satOff val="-24018"/>
            <a:lumOff val="4943"/>
            <a:alphaOff val="0"/>
          </a:schemeClr>
        </a:solidFill>
        <a:ln w="10795" cap="flat" cmpd="sng" algn="ctr">
          <a:solidFill>
            <a:schemeClr val="accent5">
              <a:hueOff val="4776344"/>
              <a:satOff val="-24018"/>
              <a:lumOff val="494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F3C95D2-485A-4A64-8B54-451B045787FE}">
      <dsp:nvSpPr>
        <dsp:cNvPr id="0" name=""/>
        <dsp:cNvSpPr/>
      </dsp:nvSpPr>
      <dsp:spPr>
        <a:xfrm>
          <a:off x="7962269" y="2284061"/>
          <a:ext cx="1078998" cy="707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solidFill>
                <a:schemeClr val="bg1"/>
              </a:solidFill>
            </a:rPr>
            <a:t>Oct. 2018</a:t>
          </a:r>
        </a:p>
        <a:p>
          <a:pPr marL="114300" lvl="1" indent="-114300" algn="l" defTabSz="622300">
            <a:lnSpc>
              <a:spcPct val="90000"/>
            </a:lnSpc>
            <a:spcBef>
              <a:spcPct val="0"/>
            </a:spcBef>
            <a:spcAft>
              <a:spcPct val="15000"/>
            </a:spcAft>
            <a:buChar char="•"/>
          </a:pPr>
          <a:r>
            <a:rPr lang="en-US" sz="1400" kern="1200" dirty="0">
              <a:solidFill>
                <a:schemeClr val="bg1"/>
              </a:solidFill>
            </a:rPr>
            <a:t>MPCA receives major air permit amend-</a:t>
          </a:r>
          <a:r>
            <a:rPr lang="en-US" sz="1400" kern="1200" dirty="0" err="1">
              <a:solidFill>
                <a:schemeClr val="bg1"/>
              </a:solidFill>
            </a:rPr>
            <a:t>ment</a:t>
          </a:r>
          <a:r>
            <a:rPr lang="en-US" sz="1400" kern="1200" dirty="0">
              <a:solidFill>
                <a:schemeClr val="bg1"/>
              </a:solidFill>
            </a:rPr>
            <a:t> </a:t>
          </a:r>
        </a:p>
      </dsp:txBody>
      <dsp:txXfrm>
        <a:off x="7962269" y="2284061"/>
        <a:ext cx="1078998" cy="707461"/>
      </dsp:txXfrm>
    </dsp:sp>
    <dsp:sp modelId="{18C907CA-EA56-4039-A53F-CEA4DCF5A8DA}">
      <dsp:nvSpPr>
        <dsp:cNvPr id="0" name=""/>
        <dsp:cNvSpPr/>
      </dsp:nvSpPr>
      <dsp:spPr>
        <a:xfrm>
          <a:off x="8570154" y="1951138"/>
          <a:ext cx="152281" cy="152281"/>
        </a:xfrm>
        <a:prstGeom prst="triangle">
          <a:avLst>
            <a:gd name="adj" fmla="val 100000"/>
          </a:avLst>
        </a:prstGeom>
        <a:solidFill>
          <a:schemeClr val="accent5">
            <a:hueOff val="5117511"/>
            <a:satOff val="-25734"/>
            <a:lumOff val="5296"/>
            <a:alphaOff val="0"/>
          </a:schemeClr>
        </a:solidFill>
        <a:ln w="10795" cap="flat" cmpd="sng" algn="ctr">
          <a:solidFill>
            <a:schemeClr val="accent5">
              <a:hueOff val="5117511"/>
              <a:satOff val="-25734"/>
              <a:lumOff val="529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29A15C-80F7-45A9-B3EE-A99B9A0C8DAA}">
      <dsp:nvSpPr>
        <dsp:cNvPr id="0" name=""/>
        <dsp:cNvSpPr/>
      </dsp:nvSpPr>
      <dsp:spPr>
        <a:xfrm rot="5400000">
          <a:off x="9147904" y="1772463"/>
          <a:ext cx="537254" cy="893979"/>
        </a:xfrm>
        <a:prstGeom prst="corner">
          <a:avLst>
            <a:gd name="adj1" fmla="val 16120"/>
            <a:gd name="adj2" fmla="val 16110"/>
          </a:avLst>
        </a:prstGeom>
        <a:solidFill>
          <a:schemeClr val="accent5">
            <a:hueOff val="5458679"/>
            <a:satOff val="-27450"/>
            <a:lumOff val="5649"/>
            <a:alphaOff val="0"/>
          </a:schemeClr>
        </a:solidFill>
        <a:ln w="10795" cap="flat" cmpd="sng" algn="ctr">
          <a:solidFill>
            <a:schemeClr val="accent5">
              <a:hueOff val="5458679"/>
              <a:satOff val="-27450"/>
              <a:lumOff val="564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F3DE39-6275-4A01-B11C-B5658D83D7C6}">
      <dsp:nvSpPr>
        <dsp:cNvPr id="0" name=""/>
        <dsp:cNvSpPr/>
      </dsp:nvSpPr>
      <dsp:spPr>
        <a:xfrm>
          <a:off x="9061386" y="2039570"/>
          <a:ext cx="1142145" cy="707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solidFill>
                <a:schemeClr val="bg1"/>
              </a:solidFill>
            </a:rPr>
            <a:t>Dec. 2018</a:t>
          </a:r>
        </a:p>
        <a:p>
          <a:pPr marL="114300" lvl="1" indent="-114300" algn="l" defTabSz="622300">
            <a:lnSpc>
              <a:spcPct val="90000"/>
            </a:lnSpc>
            <a:spcBef>
              <a:spcPct val="0"/>
            </a:spcBef>
            <a:spcAft>
              <a:spcPct val="15000"/>
            </a:spcAft>
            <a:buChar char="•"/>
          </a:pPr>
          <a:r>
            <a:rPr lang="en-US" sz="1400" kern="1200" dirty="0">
              <a:solidFill>
                <a:schemeClr val="bg1"/>
              </a:solidFill>
            </a:rPr>
            <a:t>MPCA learns CE has not achieved 95% control since at least 2009. CE running with unknown efficiency </a:t>
          </a:r>
        </a:p>
      </dsp:txBody>
      <dsp:txXfrm>
        <a:off x="9061386" y="2039570"/>
        <a:ext cx="1142145" cy="707461"/>
      </dsp:txXfrm>
    </dsp:sp>
    <dsp:sp modelId="{6024FBDB-F1D6-4CE6-924D-8638370F5097}">
      <dsp:nvSpPr>
        <dsp:cNvPr id="0" name=""/>
        <dsp:cNvSpPr/>
      </dsp:nvSpPr>
      <dsp:spPr>
        <a:xfrm>
          <a:off x="9713031" y="1706647"/>
          <a:ext cx="152281" cy="152281"/>
        </a:xfrm>
        <a:prstGeom prst="triangle">
          <a:avLst>
            <a:gd name="adj" fmla="val 100000"/>
          </a:avLst>
        </a:prstGeom>
        <a:solidFill>
          <a:schemeClr val="accent5">
            <a:hueOff val="5799846"/>
            <a:satOff val="-29165"/>
            <a:lumOff val="6002"/>
            <a:alphaOff val="0"/>
          </a:schemeClr>
        </a:solidFill>
        <a:ln w="10795" cap="flat" cmpd="sng" algn="ctr">
          <a:solidFill>
            <a:schemeClr val="accent5">
              <a:hueOff val="5799846"/>
              <a:satOff val="-29165"/>
              <a:lumOff val="600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5CBFBB4-0A90-4729-9E61-AE50FFA366D3}">
      <dsp:nvSpPr>
        <dsp:cNvPr id="0" name=""/>
        <dsp:cNvSpPr/>
      </dsp:nvSpPr>
      <dsp:spPr>
        <a:xfrm rot="5400000">
          <a:off x="10260221" y="1527973"/>
          <a:ext cx="537254" cy="893979"/>
        </a:xfrm>
        <a:prstGeom prst="corner">
          <a:avLst>
            <a:gd name="adj1" fmla="val 16120"/>
            <a:gd name="adj2" fmla="val 16110"/>
          </a:avLst>
        </a:prstGeom>
        <a:solidFill>
          <a:schemeClr val="accent5">
            <a:hueOff val="6141013"/>
            <a:satOff val="-30881"/>
            <a:lumOff val="6355"/>
            <a:alphaOff val="0"/>
          </a:schemeClr>
        </a:solidFill>
        <a:ln w="10795" cap="flat" cmpd="sng" algn="ctr">
          <a:solidFill>
            <a:schemeClr val="accent5">
              <a:hueOff val="6141013"/>
              <a:satOff val="-30881"/>
              <a:lumOff val="635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E51EFC-0480-468D-ADE9-FA94F7AF25FE}">
      <dsp:nvSpPr>
        <dsp:cNvPr id="0" name=""/>
        <dsp:cNvSpPr/>
      </dsp:nvSpPr>
      <dsp:spPr>
        <a:xfrm>
          <a:off x="10150633" y="1795080"/>
          <a:ext cx="1144170" cy="707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solidFill>
                <a:schemeClr val="bg1"/>
              </a:solidFill>
            </a:rPr>
            <a:t>Dec – Jan 2019</a:t>
          </a:r>
        </a:p>
        <a:p>
          <a:pPr marL="114300" lvl="1" indent="-114300" algn="l" defTabSz="622300">
            <a:lnSpc>
              <a:spcPct val="90000"/>
            </a:lnSpc>
            <a:spcBef>
              <a:spcPct val="0"/>
            </a:spcBef>
            <a:spcAft>
              <a:spcPct val="15000"/>
            </a:spcAft>
            <a:buChar char="•"/>
          </a:pPr>
          <a:r>
            <a:rPr lang="en-US" sz="1400" kern="1200" dirty="0">
              <a:solidFill>
                <a:schemeClr val="bg1"/>
              </a:solidFill>
            </a:rPr>
            <a:t>MPCA exchanges emissions info with WG</a:t>
          </a:r>
        </a:p>
      </dsp:txBody>
      <dsp:txXfrm>
        <a:off x="10150633" y="1795080"/>
        <a:ext cx="1144170" cy="707461"/>
      </dsp:txXfrm>
    </dsp:sp>
    <dsp:sp modelId="{15390853-5284-442B-9DD0-94758B22992D}">
      <dsp:nvSpPr>
        <dsp:cNvPr id="0" name=""/>
        <dsp:cNvSpPr/>
      </dsp:nvSpPr>
      <dsp:spPr>
        <a:xfrm>
          <a:off x="10825348" y="1462157"/>
          <a:ext cx="152281" cy="152281"/>
        </a:xfrm>
        <a:prstGeom prst="triangle">
          <a:avLst>
            <a:gd name="adj" fmla="val 100000"/>
          </a:avLst>
        </a:prstGeom>
        <a:solidFill>
          <a:schemeClr val="accent5">
            <a:hueOff val="6482181"/>
            <a:satOff val="-32596"/>
            <a:lumOff val="6708"/>
            <a:alphaOff val="0"/>
          </a:schemeClr>
        </a:solidFill>
        <a:ln w="10795" cap="flat" cmpd="sng" algn="ctr">
          <a:solidFill>
            <a:schemeClr val="accent5">
              <a:hueOff val="6482181"/>
              <a:satOff val="-32596"/>
              <a:lumOff val="670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B142F2-90F6-4AB3-AAC6-3342C56AD009}">
      <dsp:nvSpPr>
        <dsp:cNvPr id="0" name=""/>
        <dsp:cNvSpPr/>
      </dsp:nvSpPr>
      <dsp:spPr>
        <a:xfrm rot="5400000">
          <a:off x="11338656" y="1283482"/>
          <a:ext cx="537254" cy="893979"/>
        </a:xfrm>
        <a:prstGeom prst="corner">
          <a:avLst>
            <a:gd name="adj1" fmla="val 16120"/>
            <a:gd name="adj2" fmla="val 16110"/>
          </a:avLst>
        </a:prstGeom>
        <a:solidFill>
          <a:schemeClr val="accent5">
            <a:hueOff val="6823348"/>
            <a:satOff val="-34312"/>
            <a:lumOff val="7061"/>
            <a:alphaOff val="0"/>
          </a:schemeClr>
        </a:solidFill>
        <a:ln w="10795" cap="flat" cmpd="sng" algn="ctr">
          <a:solidFill>
            <a:schemeClr val="accent5">
              <a:hueOff val="6823348"/>
              <a:satOff val="-34312"/>
              <a:lumOff val="706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D51139-C650-411F-A0D7-2E91ED34EE8C}">
      <dsp:nvSpPr>
        <dsp:cNvPr id="0" name=""/>
        <dsp:cNvSpPr/>
      </dsp:nvSpPr>
      <dsp:spPr>
        <a:xfrm>
          <a:off x="11113303" y="1550590"/>
          <a:ext cx="1078433" cy="707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0" kern="1200" dirty="0">
              <a:solidFill>
                <a:schemeClr val="bg1"/>
              </a:solidFill>
            </a:rPr>
            <a:t>Jan. 14, 2019</a:t>
          </a:r>
        </a:p>
        <a:p>
          <a:pPr marL="114300" lvl="1" indent="-114300" algn="l" defTabSz="622300">
            <a:lnSpc>
              <a:spcPct val="90000"/>
            </a:lnSpc>
            <a:spcBef>
              <a:spcPct val="0"/>
            </a:spcBef>
            <a:spcAft>
              <a:spcPct val="15000"/>
            </a:spcAft>
            <a:buChar char="•"/>
          </a:pPr>
          <a:r>
            <a:rPr lang="en-US" sz="1400" kern="1200" dirty="0">
              <a:solidFill>
                <a:schemeClr val="bg1"/>
              </a:solidFill>
            </a:rPr>
            <a:t>MPCA requests WG shut down TCE coating process</a:t>
          </a:r>
        </a:p>
      </dsp:txBody>
      <dsp:txXfrm>
        <a:off x="11113303" y="1550590"/>
        <a:ext cx="1078433" cy="707461"/>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NeueHaasGroteskText Std" panose="020B0504020202020204" pitchFamily="34"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2A04DE5-F1A9-4D45-BF54-BEFDBA739CA2}" type="datetimeFigureOut">
              <a:rPr lang="en-US" smtClean="0">
                <a:latin typeface="NeueHaasGroteskText Std" panose="020B0504020202020204" pitchFamily="34" charset="0"/>
              </a:rPr>
              <a:t>2/27/19</a:t>
            </a:fld>
            <a:endParaRPr lang="en-US" dirty="0">
              <a:latin typeface="NeueHaasGroteskText Std" panose="020B0504020202020204" pitchFamily="34"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NeueHaasGroteskText Std" panose="020B0504020202020204" pitchFamily="34"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3886E1E-70B3-41D2-AD41-BEE4979EC759}" type="slidenum">
              <a:rPr lang="en-US" smtClean="0">
                <a:latin typeface="NeueHaasGroteskText Std" panose="020B0504020202020204" pitchFamily="34" charset="0"/>
              </a:rPr>
              <a:t>‹#›</a:t>
            </a:fld>
            <a:endParaRPr lang="en-US" dirty="0">
              <a:latin typeface="NeueHaasGroteskText Std" panose="020B0504020202020204" pitchFamily="34" charset="0"/>
            </a:endParaRPr>
          </a:p>
        </p:txBody>
      </p:sp>
    </p:spTree>
    <p:extLst>
      <p:ext uri="{BB962C8B-B14F-4D97-AF65-F5344CB8AC3E}">
        <p14:creationId xmlns:p14="http://schemas.microsoft.com/office/powerpoint/2010/main" val="55661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NeueHaasGroteskText Std" panose="020B05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NeueHaasGroteskText Std" panose="020B0504020202020204" pitchFamily="34" charset="0"/>
              </a:defRPr>
            </a:lvl1pPr>
          </a:lstStyle>
          <a:p>
            <a:fld id="{A50CD39D-89B0-4C68-805A-35C75A7C20C8}" type="datetimeFigureOut">
              <a:rPr lang="en-US" smtClean="0"/>
              <a:pPr/>
              <a:t>2/27/19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NeueHaasGroteskText Std" panose="020B05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NeueHaasGroteskText Std" panose="020B0504020202020204" pitchFamily="34" charset="0"/>
              </a:defRPr>
            </a:lvl1pPr>
          </a:lstStyle>
          <a:p>
            <a:fld id="{F9F08466-AEA7-4FC0-9459-6A32F61DA297}" type="slidenum">
              <a:rPr lang="en-US" smtClean="0"/>
              <a:pPr/>
              <a:t>‹#›</a:t>
            </a:fld>
            <a:endParaRPr lang="en-US" dirty="0"/>
          </a:p>
        </p:txBody>
      </p:sp>
    </p:spTree>
    <p:extLst>
      <p:ext uri="{BB962C8B-B14F-4D97-AF65-F5344CB8AC3E}">
        <p14:creationId xmlns:p14="http://schemas.microsoft.com/office/powerpoint/2010/main" val="3209786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NeueHaasGroteskText Std" panose="020B0504020202020204" pitchFamily="34" charset="0"/>
        <a:ea typeface="+mn-ea"/>
        <a:cs typeface="+mn-cs"/>
      </a:defRPr>
    </a:lvl1pPr>
    <a:lvl2pPr marL="457200" algn="l" defTabSz="914400" rtl="0" eaLnBrk="1" latinLnBrk="0" hangingPunct="1">
      <a:defRPr sz="1200" kern="1200">
        <a:solidFill>
          <a:schemeClr val="tx1"/>
        </a:solidFill>
        <a:latin typeface="NeueHaasGroteskText Std" panose="020B0504020202020204" pitchFamily="34" charset="0"/>
        <a:ea typeface="+mn-ea"/>
        <a:cs typeface="+mn-cs"/>
      </a:defRPr>
    </a:lvl2pPr>
    <a:lvl3pPr marL="914400" algn="l" defTabSz="914400" rtl="0" eaLnBrk="1" latinLnBrk="0" hangingPunct="1">
      <a:defRPr sz="1200" kern="1200">
        <a:solidFill>
          <a:schemeClr val="tx1"/>
        </a:solidFill>
        <a:latin typeface="NeueHaasGroteskText Std" panose="020B0504020202020204" pitchFamily="34" charset="0"/>
        <a:ea typeface="+mn-ea"/>
        <a:cs typeface="+mn-cs"/>
      </a:defRPr>
    </a:lvl3pPr>
    <a:lvl4pPr marL="1371600" algn="l" defTabSz="914400" rtl="0" eaLnBrk="1" latinLnBrk="0" hangingPunct="1">
      <a:defRPr sz="1200" kern="1200">
        <a:solidFill>
          <a:schemeClr val="tx1"/>
        </a:solidFill>
        <a:latin typeface="NeueHaasGroteskText Std" panose="020B0504020202020204" pitchFamily="34" charset="0"/>
        <a:ea typeface="+mn-ea"/>
        <a:cs typeface="+mn-cs"/>
      </a:defRPr>
    </a:lvl4pPr>
    <a:lvl5pPr marL="1828800" algn="l" defTabSz="914400" rtl="0" eaLnBrk="1" latinLnBrk="0" hangingPunct="1">
      <a:defRPr sz="1200" kern="1200">
        <a:solidFill>
          <a:schemeClr val="tx1"/>
        </a:solidFill>
        <a:latin typeface="NeueHaasGroteskText Std" panose="020B05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britannica.com/science/human-respiratory-system/The-mechanics-of-breathing/media/499530/99770"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a:t>
            </a:fld>
            <a:endParaRPr lang="en-US" dirty="0"/>
          </a:p>
        </p:txBody>
      </p:sp>
    </p:spTree>
    <p:extLst>
      <p:ext uri="{BB962C8B-B14F-4D97-AF65-F5344CB8AC3E}">
        <p14:creationId xmlns:p14="http://schemas.microsoft.com/office/powerpoint/2010/main" val="2959353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14</a:t>
            </a:fld>
            <a:endParaRPr lang="en-US" dirty="0"/>
          </a:p>
        </p:txBody>
      </p:sp>
    </p:spTree>
    <p:extLst>
      <p:ext uri="{BB962C8B-B14F-4D97-AF65-F5344CB8AC3E}">
        <p14:creationId xmlns:p14="http://schemas.microsoft.com/office/powerpoint/2010/main" val="21901498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15</a:t>
            </a:fld>
            <a:endParaRPr lang="en-US" dirty="0"/>
          </a:p>
        </p:txBody>
      </p:sp>
    </p:spTree>
    <p:extLst>
      <p:ext uri="{BB962C8B-B14F-4D97-AF65-F5344CB8AC3E}">
        <p14:creationId xmlns:p14="http://schemas.microsoft.com/office/powerpoint/2010/main" val="1318362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NeueHaasGroteskText Std" panose="020B0504020202020204" pitchFamily="34" charset="0"/>
                <a:ea typeface="+mn-ea"/>
                <a:cs typeface="+mn-cs"/>
              </a:rPr>
              <a:t>We will stay as long as we need to answer questions after this presentation – point out staff.  </a:t>
            </a:r>
          </a:p>
          <a:p>
            <a:pPr lvl="0"/>
            <a:endParaRPr lang="en-US" sz="1200" kern="1200" dirty="0">
              <a:solidFill>
                <a:schemeClr val="tx1"/>
              </a:solidFill>
              <a:effectLst/>
              <a:latin typeface="NeueHaasGroteskText Std" panose="020B0504020202020204" pitchFamily="34" charset="0"/>
              <a:ea typeface="+mn-ea"/>
              <a:cs typeface="+mn-cs"/>
            </a:endParaRPr>
          </a:p>
          <a:p>
            <a:pPr lvl="0"/>
            <a:r>
              <a:rPr lang="en-US" sz="1200" kern="1200" dirty="0">
                <a:solidFill>
                  <a:schemeClr val="tx1"/>
                </a:solidFill>
                <a:effectLst/>
                <a:latin typeface="NeueHaasGroteskText Std" panose="020B0504020202020204" pitchFamily="34" charset="0"/>
                <a:ea typeface="+mn-ea"/>
                <a:cs typeface="+mn-cs"/>
              </a:rPr>
              <a:t>Thanks for your attention. </a:t>
            </a:r>
          </a:p>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19</a:t>
            </a:fld>
            <a:endParaRPr lang="en-US" dirty="0"/>
          </a:p>
        </p:txBody>
      </p:sp>
    </p:spTree>
    <p:extLst>
      <p:ext uri="{BB962C8B-B14F-4D97-AF65-F5344CB8AC3E}">
        <p14:creationId xmlns:p14="http://schemas.microsoft.com/office/powerpoint/2010/main" val="883085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000" kern="1200" dirty="0">
                <a:solidFill>
                  <a:schemeClr val="tx1"/>
                </a:solidFill>
                <a:effectLst/>
                <a:latin typeface="NeueHaasGroteskText Std" panose="020B0504020202020204" pitchFamily="34" charset="0"/>
                <a:ea typeface="+mn-ea"/>
                <a:cs typeface="+mn-cs"/>
              </a:rPr>
              <a:t>Welcome to all; </a:t>
            </a:r>
          </a:p>
          <a:p>
            <a:pPr lvl="0"/>
            <a:endParaRPr lang="en-US" sz="1000" kern="1200" dirty="0">
              <a:solidFill>
                <a:schemeClr val="tx1"/>
              </a:solidFill>
              <a:effectLst/>
              <a:latin typeface="NeueHaasGroteskText Std" panose="020B0504020202020204" pitchFamily="34" charset="0"/>
              <a:ea typeface="+mn-ea"/>
              <a:cs typeface="+mn-cs"/>
            </a:endParaRPr>
          </a:p>
          <a:p>
            <a:pPr lvl="0"/>
            <a:r>
              <a:rPr lang="en-US" sz="1000" kern="1200" dirty="0">
                <a:solidFill>
                  <a:schemeClr val="tx1"/>
                </a:solidFill>
                <a:effectLst/>
                <a:latin typeface="NeueHaasGroteskText Std" panose="020B0504020202020204" pitchFamily="34" charset="0"/>
                <a:ea typeface="+mn-ea"/>
                <a:cs typeface="+mn-cs"/>
              </a:rPr>
              <a:t>We will have more time after the presentation to address individual questions you may have after the meeting.  </a:t>
            </a:r>
          </a:p>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2</a:t>
            </a:fld>
            <a:endParaRPr lang="en-US" dirty="0"/>
          </a:p>
        </p:txBody>
      </p:sp>
    </p:spTree>
    <p:extLst>
      <p:ext uri="{BB962C8B-B14F-4D97-AF65-F5344CB8AC3E}">
        <p14:creationId xmlns:p14="http://schemas.microsoft.com/office/powerpoint/2010/main" val="38389927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TCE is a colorless liquid or gas primarily used to degrease metal parts but it is</a:t>
            </a:r>
            <a:r>
              <a:rPr lang="en-US" baseline="0" dirty="0"/>
              <a:t> also</a:t>
            </a:r>
            <a:r>
              <a:rPr lang="en-US" dirty="0"/>
              <a:t> in many household</a:t>
            </a:r>
            <a:r>
              <a:rPr lang="en-US" baseline="0" dirty="0"/>
              <a:t> products such as wood finishes, adhesives, paint removers, lubricants, and cleaners</a:t>
            </a:r>
          </a:p>
          <a:p>
            <a:endParaRPr lang="en-US" baseline="0" dirty="0"/>
          </a:p>
          <a:p>
            <a:r>
              <a:rPr lang="en-US" baseline="0" dirty="0"/>
              <a:t>TCE is in a class of chemicals known as volatile organic compounds or VOCs, meaning these types of chemicals easily move from water into air</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4</a:t>
            </a:fld>
            <a:endParaRPr lang="en-US" dirty="0"/>
          </a:p>
        </p:txBody>
      </p:sp>
    </p:spTree>
    <p:extLst>
      <p:ext uri="{BB962C8B-B14F-4D97-AF65-F5344CB8AC3E}">
        <p14:creationId xmlns:p14="http://schemas.microsoft.com/office/powerpoint/2010/main" val="2598188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 the years the facility has</a:t>
            </a:r>
            <a:r>
              <a:rPr lang="en-US" baseline="0" dirty="0"/>
              <a:t> reported shutdowns and breakdowns of the control equipment- this is not unusual with any facility- equipment requires maintenance.  shutdowns and breakdowns are not uncommon with any facility</a:t>
            </a:r>
          </a:p>
          <a:p>
            <a:endParaRPr lang="en-US" baseline="0" dirty="0"/>
          </a:p>
          <a:p>
            <a:r>
              <a:rPr lang="en-US" baseline="0" dirty="0"/>
              <a:t>Between July and December the MPCA requested and continued to request information.  With each request we became more concerned and had to request further information.  Investigations are often like that, where you turn over one rock and find more underneath until you gain an understanding of the full picture</a:t>
            </a:r>
          </a:p>
          <a:p>
            <a:endParaRPr lang="en-US" baseline="0" dirty="0"/>
          </a:p>
          <a:p>
            <a:r>
              <a:rPr lang="en-US" baseline="0" dirty="0"/>
              <a:t>Then, late in the afternoon on January 11</a:t>
            </a:r>
            <a:r>
              <a:rPr lang="en-US" baseline="30000" dirty="0"/>
              <a:t>th</a:t>
            </a:r>
            <a:r>
              <a:rPr lang="en-US" baseline="0" dirty="0"/>
              <a:t> we received the last piece of information that fully demonstrated the magnitude and history of the emissions.  At that point we immediately requested the facility shutdown the TCE process which they did.  If they hadn’t have shutdown we would have obtained a court order for shutdown</a:t>
            </a: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6</a:t>
            </a:fld>
            <a:endParaRPr lang="en-US" dirty="0"/>
          </a:p>
        </p:txBody>
      </p:sp>
    </p:spTree>
    <p:extLst>
      <p:ext uri="{BB962C8B-B14F-4D97-AF65-F5344CB8AC3E}">
        <p14:creationId xmlns:p14="http://schemas.microsoft.com/office/powerpoint/2010/main" val="23583781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r>
              <a:rPr lang="en-US" sz="900" b="1" kern="1200" dirty="0">
                <a:solidFill>
                  <a:schemeClr val="tx1"/>
                </a:solidFill>
                <a:effectLst/>
                <a:latin typeface="+mn-lt"/>
                <a:ea typeface="+mn-ea"/>
                <a:cs typeface="+mn-cs"/>
              </a:rPr>
              <a:t>TCE</a:t>
            </a:r>
            <a:r>
              <a:rPr lang="en-US" sz="900" b="1" kern="1200" baseline="0" dirty="0">
                <a:solidFill>
                  <a:schemeClr val="tx1"/>
                </a:solidFill>
                <a:effectLst/>
                <a:latin typeface="+mn-lt"/>
                <a:ea typeface="+mn-ea"/>
                <a:cs typeface="+mn-cs"/>
              </a:rPr>
              <a:t> test would only reflect days old exposure and the company has not been using TCE for the last several weeks. </a:t>
            </a:r>
            <a:endParaRPr lang="en-US" sz="900" b="1" kern="1200" dirty="0">
              <a:solidFill>
                <a:schemeClr val="tx1"/>
              </a:solidFill>
              <a:effectLst/>
              <a:latin typeface="+mn-lt"/>
              <a:ea typeface="+mn-ea"/>
              <a:cs typeface="+mn-cs"/>
            </a:endParaRPr>
          </a:p>
          <a:p>
            <a:pPr lvl="0" fontAlgn="base"/>
            <a:endParaRPr lang="en-US" sz="900" b="0" kern="1200" dirty="0">
              <a:solidFill>
                <a:schemeClr val="tx1"/>
              </a:solidFill>
              <a:effectLst/>
              <a:latin typeface="+mn-lt"/>
              <a:ea typeface="+mn-ea"/>
              <a:cs typeface="+mn-cs"/>
            </a:endParaRPr>
          </a:p>
          <a:p>
            <a:pPr lvl="0" fontAlgn="base"/>
            <a:endParaRPr lang="en-US" sz="900" b="0" kern="1200" dirty="0">
              <a:solidFill>
                <a:schemeClr val="tx1"/>
              </a:solidFill>
              <a:effectLst/>
              <a:latin typeface="+mn-lt"/>
              <a:ea typeface="+mn-ea"/>
              <a:cs typeface="+mn-cs"/>
            </a:endParaRPr>
          </a:p>
          <a:p>
            <a:pPr lvl="0" fontAlgn="base"/>
            <a:r>
              <a:rPr lang="en-US" sz="900" b="0" kern="1200" dirty="0">
                <a:solidFill>
                  <a:schemeClr val="tx1"/>
                </a:solidFill>
                <a:effectLst/>
                <a:latin typeface="+mn-lt"/>
                <a:ea typeface="+mn-ea"/>
                <a:cs typeface="+mn-cs"/>
              </a:rPr>
              <a:t>Cite for Media Type - Image</a:t>
            </a:r>
          </a:p>
          <a:p>
            <a:pPr lvl="0" fontAlgn="base"/>
            <a:r>
              <a:rPr lang="en-US" sz="900" b="0" kern="1200" dirty="0">
                <a:solidFill>
                  <a:schemeClr val="tx1"/>
                </a:solidFill>
                <a:effectLst/>
                <a:latin typeface="+mn-lt"/>
                <a:ea typeface="+mn-ea"/>
                <a:cs typeface="+mn-cs"/>
              </a:rPr>
              <a:t>Website Name - </a:t>
            </a:r>
            <a:r>
              <a:rPr lang="en-US" sz="900" b="0" kern="1200" dirty="0" err="1">
                <a:solidFill>
                  <a:schemeClr val="tx1"/>
                </a:solidFill>
                <a:effectLst/>
                <a:latin typeface="+mn-lt"/>
                <a:ea typeface="+mn-ea"/>
                <a:cs typeface="+mn-cs"/>
              </a:rPr>
              <a:t>Encyclopædia</a:t>
            </a:r>
            <a:r>
              <a:rPr lang="en-US" sz="900" b="0" kern="1200" dirty="0">
                <a:solidFill>
                  <a:schemeClr val="tx1"/>
                </a:solidFill>
                <a:effectLst/>
                <a:latin typeface="+mn-lt"/>
                <a:ea typeface="+mn-ea"/>
                <a:cs typeface="+mn-cs"/>
              </a:rPr>
              <a:t> Britannica</a:t>
            </a:r>
          </a:p>
          <a:p>
            <a:pPr lvl="0" fontAlgn="base"/>
            <a:r>
              <a:rPr lang="en-US" sz="900" b="0" kern="1200" dirty="0">
                <a:solidFill>
                  <a:schemeClr val="tx1"/>
                </a:solidFill>
                <a:effectLst/>
                <a:latin typeface="+mn-lt"/>
                <a:ea typeface="+mn-ea"/>
                <a:cs typeface="+mn-cs"/>
              </a:rPr>
              <a:t>Publisher - </a:t>
            </a:r>
            <a:r>
              <a:rPr lang="en-US" sz="900" b="0" kern="1200" dirty="0" err="1">
                <a:solidFill>
                  <a:schemeClr val="tx1"/>
                </a:solidFill>
                <a:effectLst/>
                <a:latin typeface="+mn-lt"/>
                <a:ea typeface="+mn-ea"/>
                <a:cs typeface="+mn-cs"/>
              </a:rPr>
              <a:t>Encyclopædia</a:t>
            </a:r>
            <a:r>
              <a:rPr lang="en-US" sz="900" b="0" kern="1200" dirty="0">
                <a:solidFill>
                  <a:schemeClr val="tx1"/>
                </a:solidFill>
                <a:effectLst/>
                <a:latin typeface="+mn-lt"/>
                <a:ea typeface="+mn-ea"/>
                <a:cs typeface="+mn-cs"/>
              </a:rPr>
              <a:t> Britannica</a:t>
            </a:r>
          </a:p>
          <a:p>
            <a:pPr lvl="0" fontAlgn="base"/>
            <a:r>
              <a:rPr lang="en-US" sz="900" b="0" kern="1200" dirty="0" err="1">
                <a:solidFill>
                  <a:schemeClr val="tx1"/>
                </a:solidFill>
                <a:effectLst/>
                <a:latin typeface="+mn-lt"/>
                <a:ea typeface="+mn-ea"/>
                <a:cs typeface="+mn-cs"/>
              </a:rPr>
              <a:t>Url</a:t>
            </a:r>
            <a:r>
              <a:rPr lang="en-US" sz="900" b="0" kern="1200" dirty="0">
                <a:solidFill>
                  <a:schemeClr val="tx1"/>
                </a:solidFill>
                <a:effectLst/>
                <a:latin typeface="+mn-lt"/>
                <a:ea typeface="+mn-ea"/>
                <a:cs typeface="+mn-cs"/>
              </a:rPr>
              <a:t> - </a:t>
            </a:r>
            <a:r>
              <a:rPr lang="en-US" sz="900" b="0" u="sng" kern="1200" dirty="0">
                <a:solidFill>
                  <a:schemeClr val="tx1"/>
                </a:solidFill>
                <a:effectLst/>
                <a:latin typeface="+mn-lt"/>
                <a:ea typeface="+mn-ea"/>
                <a:cs typeface="+mn-cs"/>
                <a:hlinkClick r:id="rId3"/>
              </a:rPr>
              <a:t>https://www.britannica.com/science/human-respiratory-system/The-mechanics-of-breathing/media/499530/99770</a:t>
            </a:r>
            <a:endParaRPr lang="en-US" sz="900" b="0" kern="1200" dirty="0">
              <a:solidFill>
                <a:schemeClr val="tx1"/>
              </a:solidFill>
              <a:effectLst/>
              <a:latin typeface="+mn-lt"/>
              <a:ea typeface="+mn-ea"/>
              <a:cs typeface="+mn-cs"/>
            </a:endParaRPr>
          </a:p>
          <a:p>
            <a:pPr lvl="0" fontAlgn="base"/>
            <a:r>
              <a:rPr lang="en-US" sz="900" b="0" kern="1200" dirty="0">
                <a:solidFill>
                  <a:schemeClr val="tx1"/>
                </a:solidFill>
                <a:effectLst/>
                <a:latin typeface="+mn-lt"/>
                <a:ea typeface="+mn-ea"/>
                <a:cs typeface="+mn-cs"/>
              </a:rPr>
              <a:t>Access Date - February 5, 2019</a:t>
            </a:r>
          </a:p>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9</a:t>
            </a:fld>
            <a:endParaRPr lang="en-US" dirty="0"/>
          </a:p>
        </p:txBody>
      </p:sp>
    </p:spTree>
    <p:extLst>
      <p:ext uri="{BB962C8B-B14F-4D97-AF65-F5344CB8AC3E}">
        <p14:creationId xmlns:p14="http://schemas.microsoft.com/office/powerpoint/2010/main" val="19827035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MDH develops and uses health guidance values to protect people’s health</a:t>
            </a:r>
            <a:r>
              <a:rPr lang="en-US" sz="1000" baseline="0" dirty="0"/>
              <a:t> from contaminants in drinking water</a:t>
            </a:r>
          </a:p>
          <a:p>
            <a:endParaRPr lang="en-US" sz="1000" baseline="0" dirty="0"/>
          </a:p>
          <a:p>
            <a:r>
              <a:rPr lang="en-US" sz="1000" baseline="0" dirty="0"/>
              <a:t>By definition a health guidance value is a concentration of a chemical that poses little or no risk to human health and it is based solely on health effects information</a:t>
            </a:r>
          </a:p>
          <a:p>
            <a:endParaRPr lang="en-US" sz="1000" baseline="0" dirty="0"/>
          </a:p>
          <a:p>
            <a:r>
              <a:rPr lang="en-US" sz="1000" baseline="0" dirty="0"/>
              <a:t>The values are designed to be VERY protective, and I’ll give you some examples of what I mean by that</a:t>
            </a:r>
          </a:p>
          <a:p>
            <a:pPr marL="228600" indent="-228600">
              <a:buAutoNum type="arabicPeriod"/>
            </a:pPr>
            <a:r>
              <a:rPr lang="en-US" sz="1000" baseline="0" dirty="0"/>
              <a:t>When our toxicologists develop the values, they incorporate uncertainty factors (added layers of protection) to account for the </a:t>
            </a:r>
            <a:r>
              <a:rPr lang="en-US" sz="1000" u="sng" baseline="0" dirty="0"/>
              <a:t>assumptions</a:t>
            </a:r>
            <a:r>
              <a:rPr lang="en-US" sz="1000" baseline="0" dirty="0"/>
              <a:t> that have to be made when reviewing the scientific data</a:t>
            </a:r>
          </a:p>
          <a:p>
            <a:pPr marL="228600" indent="-228600">
              <a:buAutoNum type="arabicPeriod"/>
            </a:pPr>
            <a:r>
              <a:rPr lang="en-US" sz="1000" baseline="0" dirty="0"/>
              <a:t>The values ensure protection for the most highly exposed or sensitive individuals and are therefore likely over-protective for everyone else</a:t>
            </a:r>
          </a:p>
          <a:p>
            <a:pPr marL="228600" indent="-228600">
              <a:buAutoNum type="arabicPeriod"/>
            </a:pPr>
            <a:r>
              <a:rPr lang="en-US" sz="1000" baseline="0" dirty="0"/>
              <a:t>The values are protective for all household uses of tap water, not just drinking water ingestion – accounts for exposures while cooking, bathing, etc. </a:t>
            </a:r>
          </a:p>
          <a:p>
            <a:endParaRPr lang="en-US" sz="1000" baseline="0" dirty="0"/>
          </a:p>
          <a:p>
            <a:r>
              <a:rPr lang="en-US" sz="1000" baseline="0" dirty="0"/>
              <a:t>The most important point to make is that health guidance values are NOT bright line values from a health standpoint, meaning we do not expect to see health effects if you drink water slightly over our values</a:t>
            </a:r>
          </a:p>
          <a:p>
            <a:r>
              <a:rPr lang="en-US" sz="1000" baseline="0" dirty="0"/>
              <a:t> </a:t>
            </a:r>
          </a:p>
          <a:p>
            <a:r>
              <a:rPr lang="en-US" sz="1000" b="0" baseline="0" dirty="0"/>
              <a:t>They are used to provide health information, to assess potential risks at contaminated sites and are often used by agencies like MPCA to protect groundwater in Minnesota. </a:t>
            </a:r>
            <a:endParaRPr lang="en-US" sz="1000" b="0"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10</a:t>
            </a:fld>
            <a:endParaRPr lang="en-US" dirty="0"/>
          </a:p>
        </p:txBody>
      </p:sp>
    </p:spTree>
    <p:extLst>
      <p:ext uri="{BB962C8B-B14F-4D97-AF65-F5344CB8AC3E}">
        <p14:creationId xmlns:p14="http://schemas.microsoft.com/office/powerpoint/2010/main" val="2261528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1774">
              <a:defRPr/>
            </a:pPr>
            <a:r>
              <a:rPr lang="en-US" sz="1000" dirty="0"/>
              <a:t>You can see here that MDH has developed a two-tiered</a:t>
            </a:r>
            <a:r>
              <a:rPr lang="en-US" sz="1000" baseline="0" dirty="0"/>
              <a:t> guidance for TCE and I’d like you to focus on the green line</a:t>
            </a:r>
          </a:p>
          <a:p>
            <a:pPr defTabSz="931774">
              <a:defRPr/>
            </a:pPr>
            <a:endParaRPr lang="en-US" sz="1000" baseline="0" dirty="0"/>
          </a:p>
          <a:p>
            <a:pPr defTabSz="931774">
              <a:defRPr/>
            </a:pPr>
            <a:r>
              <a:rPr lang="en-US" sz="1000" baseline="0" dirty="0"/>
              <a:t>We c</a:t>
            </a:r>
            <a:r>
              <a:rPr lang="en-US" sz="1000" dirty="0"/>
              <a:t>onsider a TCE drinking water concentration of 0.4</a:t>
            </a:r>
            <a:r>
              <a:rPr lang="en-US" sz="1000" baseline="0" dirty="0"/>
              <a:t> parts per billion, or less, safe to consume over an entire lifetime</a:t>
            </a:r>
            <a:endParaRPr lang="en-US" sz="1000" dirty="0"/>
          </a:p>
          <a:p>
            <a:pPr defTabSz="931774">
              <a:defRPr/>
            </a:pPr>
            <a:endParaRPr lang="en-US" sz="1000" dirty="0"/>
          </a:p>
          <a:p>
            <a:pPr defTabSz="931774">
              <a:defRPr/>
            </a:pPr>
            <a:r>
              <a:rPr lang="en-US" sz="1000" dirty="0"/>
              <a:t>This</a:t>
            </a:r>
            <a:r>
              <a:rPr lang="en-US" sz="1000" baseline="0" dirty="0"/>
              <a:t> value is b</a:t>
            </a:r>
            <a:r>
              <a:rPr lang="en-US" sz="1000" dirty="0"/>
              <a:t>ased on protecting children</a:t>
            </a:r>
            <a:r>
              <a:rPr lang="en-US" sz="1000" baseline="0" dirty="0"/>
              <a:t> and bottle-fed infants (who drink a lot more water per body weight than adults) and is therefore the number that drives the actions taken by fellow agencies</a:t>
            </a:r>
          </a:p>
          <a:p>
            <a:pPr defTabSz="931774">
              <a:defRPr/>
            </a:pPr>
            <a:endParaRPr lang="en-US" sz="1000" baseline="0" dirty="0"/>
          </a:p>
          <a:p>
            <a:pPr marL="0" marR="0" lvl="0" indent="0" algn="l" defTabSz="931774"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effectLst/>
                <a:latin typeface="NeueHaasGroteskText Std" panose="020B0504020202020204" pitchFamily="34" charset="0"/>
                <a:ea typeface="+mn-ea"/>
                <a:cs typeface="+mn-cs"/>
              </a:rPr>
              <a:t>0.4</a:t>
            </a:r>
            <a:r>
              <a:rPr lang="en-US" sz="1000" kern="1200" baseline="0" dirty="0">
                <a:solidFill>
                  <a:schemeClr val="tx1"/>
                </a:solidFill>
                <a:effectLst/>
                <a:latin typeface="NeueHaasGroteskText Std" panose="020B0504020202020204" pitchFamily="34" charset="0"/>
                <a:ea typeface="+mn-ea"/>
                <a:cs typeface="+mn-cs"/>
              </a:rPr>
              <a:t> ppb is </a:t>
            </a:r>
            <a:r>
              <a:rPr lang="en-US" sz="1000" kern="1200" dirty="0">
                <a:solidFill>
                  <a:schemeClr val="tx1"/>
                </a:solidFill>
                <a:effectLst/>
                <a:latin typeface="NeueHaasGroteskText Std" panose="020B0504020202020204" pitchFamily="34" charset="0"/>
                <a:ea typeface="+mn-ea"/>
                <a:cs typeface="+mn-cs"/>
              </a:rPr>
              <a:t>also protective of pregnant women and other sensitive people, such as those with compromised immune systems. </a:t>
            </a:r>
            <a:endParaRPr lang="en-US" sz="1000" baseline="0" dirty="0"/>
          </a:p>
          <a:p>
            <a:pPr defTabSz="931774">
              <a:defRPr/>
            </a:pPr>
            <a:endParaRPr lang="en-US" sz="1000" dirty="0"/>
          </a:p>
          <a:p>
            <a:pPr defTabSz="931774">
              <a:defRPr/>
            </a:pPr>
            <a:r>
              <a:rPr lang="en-US" sz="1000" dirty="0"/>
              <a:t>The second line in gray is our cancer value, which MDH develops</a:t>
            </a:r>
            <a:r>
              <a:rPr lang="en-US" sz="1000" baseline="0" dirty="0"/>
              <a:t> if the scientific literature indicates a cancer risk.  So at 2 ppb of TCE in drinking water, all people who are exposed for a lifetime are protected from cancer.  Often, cancer is the most sensitive health effect but in the case of TCE, we’ve determined the developmental and immune system effects to be the reason to take action at the 0.4 ppb level.</a:t>
            </a:r>
          </a:p>
          <a:p>
            <a:pPr defTabSz="931774">
              <a:defRPr/>
            </a:pPr>
            <a:endParaRPr lang="en-US" sz="1000" baseline="0" dirty="0"/>
          </a:p>
          <a:p>
            <a:pPr defTabSz="931774">
              <a:defRPr/>
            </a:pPr>
            <a:r>
              <a:rPr lang="en-US" sz="1000" baseline="0" dirty="0"/>
              <a:t>And to wrap up my piece, I do want to point out that at the levels of TCE we are currently seeing in this area, we do not expect to see any of the health effects listed here.  And with that I’ll let the folks from the Minnesota Pollution Control Agency say more on the TCE groundwater investigation.</a:t>
            </a:r>
            <a:endParaRPr lang="en-US" sz="1000" dirty="0"/>
          </a:p>
          <a:p>
            <a:pPr defTabSz="931774">
              <a:defRPr/>
            </a:pPr>
            <a:endParaRPr lang="en-US" sz="1000" dirty="0"/>
          </a:p>
          <a:p>
            <a:endParaRPr lang="en-US" sz="1000" dirty="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71450" indent="-296711" eaLnBrk="0" hangingPunct="0">
              <a:defRPr>
                <a:solidFill>
                  <a:schemeClr val="tx1"/>
                </a:solidFill>
                <a:latin typeface="Arial" charset="0"/>
              </a:defRPr>
            </a:lvl2pPr>
            <a:lvl3pPr marL="1186847" indent="-237369" eaLnBrk="0" hangingPunct="0">
              <a:defRPr>
                <a:solidFill>
                  <a:schemeClr val="tx1"/>
                </a:solidFill>
                <a:latin typeface="Arial" charset="0"/>
              </a:defRPr>
            </a:lvl3pPr>
            <a:lvl4pPr marL="1661585" indent="-237369" eaLnBrk="0" hangingPunct="0">
              <a:defRPr>
                <a:solidFill>
                  <a:schemeClr val="tx1"/>
                </a:solidFill>
                <a:latin typeface="Arial" charset="0"/>
              </a:defRPr>
            </a:lvl4pPr>
            <a:lvl5pPr marL="2136324" indent="-237369" eaLnBrk="0" hangingPunct="0">
              <a:defRPr>
                <a:solidFill>
                  <a:schemeClr val="tx1"/>
                </a:solidFill>
                <a:latin typeface="Arial" charset="0"/>
              </a:defRPr>
            </a:lvl5pPr>
            <a:lvl6pPr marL="2611062" indent="-237369" eaLnBrk="0" fontAlgn="base" hangingPunct="0">
              <a:spcBef>
                <a:spcPct val="0"/>
              </a:spcBef>
              <a:spcAft>
                <a:spcPct val="0"/>
              </a:spcAft>
              <a:defRPr>
                <a:solidFill>
                  <a:schemeClr val="tx1"/>
                </a:solidFill>
                <a:latin typeface="Arial" charset="0"/>
              </a:defRPr>
            </a:lvl6pPr>
            <a:lvl7pPr marL="3085801" indent="-237369" eaLnBrk="0" fontAlgn="base" hangingPunct="0">
              <a:spcBef>
                <a:spcPct val="0"/>
              </a:spcBef>
              <a:spcAft>
                <a:spcPct val="0"/>
              </a:spcAft>
              <a:defRPr>
                <a:solidFill>
                  <a:schemeClr val="tx1"/>
                </a:solidFill>
                <a:latin typeface="Arial" charset="0"/>
              </a:defRPr>
            </a:lvl7pPr>
            <a:lvl8pPr marL="3560540" indent="-237369" eaLnBrk="0" fontAlgn="base" hangingPunct="0">
              <a:spcBef>
                <a:spcPct val="0"/>
              </a:spcBef>
              <a:spcAft>
                <a:spcPct val="0"/>
              </a:spcAft>
              <a:defRPr>
                <a:solidFill>
                  <a:schemeClr val="tx1"/>
                </a:solidFill>
                <a:latin typeface="Arial" charset="0"/>
              </a:defRPr>
            </a:lvl8pPr>
            <a:lvl9pPr marL="4035279" indent="-237369" eaLnBrk="0" fontAlgn="base" hangingPunct="0">
              <a:spcBef>
                <a:spcPct val="0"/>
              </a:spcBef>
              <a:spcAft>
                <a:spcPct val="0"/>
              </a:spcAft>
              <a:defRPr>
                <a:solidFill>
                  <a:schemeClr val="tx1"/>
                </a:solidFill>
                <a:latin typeface="Arial" charset="0"/>
              </a:defRPr>
            </a:lvl9pPr>
          </a:lstStyle>
          <a:p>
            <a:pPr eaLnBrk="1" hangingPunct="1"/>
            <a:fld id="{7FC35D9B-088F-4D54-BC54-268D147B2A62}" type="slidenum">
              <a:rPr lang="en-US" smtClean="0"/>
              <a:pPr eaLnBrk="1" hangingPunct="1"/>
              <a:t>11</a:t>
            </a:fld>
            <a:endParaRPr lang="en-US" dirty="0"/>
          </a:p>
        </p:txBody>
      </p:sp>
    </p:spTree>
    <p:extLst>
      <p:ext uri="{BB962C8B-B14F-4D97-AF65-F5344CB8AC3E}">
        <p14:creationId xmlns:p14="http://schemas.microsoft.com/office/powerpoint/2010/main" val="9606005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Background lifetime cancer risk in MN: ~45,000 in 100,000</a:t>
            </a:r>
          </a:p>
        </p:txBody>
      </p:sp>
      <p:sp>
        <p:nvSpPr>
          <p:cNvPr id="4" name="Slide Number Placeholder 3"/>
          <p:cNvSpPr>
            <a:spLocks noGrp="1"/>
          </p:cNvSpPr>
          <p:nvPr>
            <p:ph type="sldNum" sz="quarter" idx="10"/>
          </p:nvPr>
        </p:nvSpPr>
        <p:spPr/>
        <p:txBody>
          <a:bodyPr/>
          <a:lstStyle/>
          <a:p>
            <a:fld id="{F9F08466-AEA7-4FC0-9459-6A32F61DA297}" type="slidenum">
              <a:rPr lang="en-US" smtClean="0"/>
              <a:pPr/>
              <a:t>12</a:t>
            </a:fld>
            <a:endParaRPr lang="en-US" dirty="0"/>
          </a:p>
        </p:txBody>
      </p:sp>
    </p:spTree>
    <p:extLst>
      <p:ext uri="{BB962C8B-B14F-4D97-AF65-F5344CB8AC3E}">
        <p14:creationId xmlns:p14="http://schemas.microsoft.com/office/powerpoint/2010/main" val="14708501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13</a:t>
            </a:fld>
            <a:endParaRPr lang="en-US" dirty="0"/>
          </a:p>
        </p:txBody>
      </p:sp>
    </p:spTree>
    <p:extLst>
      <p:ext uri="{BB962C8B-B14F-4D97-AF65-F5344CB8AC3E}">
        <p14:creationId xmlns:p14="http://schemas.microsoft.com/office/powerpoint/2010/main" val="29448621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Logo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2"/>
          </a:solidFill>
        </p:spPr>
        <p:txBody>
          <a:bodyPr wrap="square" lIns="182880" tIns="91440" rIns="182880" bIns="91440" spcCol="0" anchor="ctr">
            <a:normAutofit/>
          </a:bodyPr>
          <a:lstStyle>
            <a:lvl1pPr algn="ctr">
              <a:lnSpc>
                <a:spcPct val="90000"/>
              </a:lnSpc>
              <a:defRPr sz="3600" baseline="0">
                <a:solidFill>
                  <a:schemeClr val="tx1"/>
                </a:solidFill>
              </a:defRPr>
            </a:lvl1pPr>
          </a:lstStyle>
          <a:p>
            <a:r>
              <a:rPr lang="en-US" dirty="0"/>
              <a:t>Click to enter the slideshow title</a:t>
            </a:r>
          </a:p>
        </p:txBody>
      </p:sp>
      <p:sp>
        <p:nvSpPr>
          <p:cNvPr id="3" name="Rectangle 2"/>
          <p:cNvSpPr/>
          <p:nvPr userDrawn="1"/>
        </p:nvSpPr>
        <p:spPr>
          <a:xfrm>
            <a:off x="0" y="5387786"/>
            <a:ext cx="12192000" cy="14702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sp>
        <p:nvSpPr>
          <p:cNvPr id="18" name="Date Placeholder 17"/>
          <p:cNvSpPr>
            <a:spLocks noGrp="1"/>
          </p:cNvSpPr>
          <p:nvPr>
            <p:ph type="dt" sz="half" idx="15"/>
          </p:nvPr>
        </p:nvSpPr>
        <p:spPr/>
        <p:txBody>
          <a:bodyPr/>
          <a:lstStyle/>
          <a:p>
            <a:fld id="{D7ED242C-24FB-43A0-BCB6-43756FC812F6}" type="datetime1">
              <a:rPr lang="en-US" smtClean="0"/>
              <a:t>2/27/19</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697389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ck Overlay, Gray Title">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9" name="Picture Placeholder 12"/>
          <p:cNvSpPr>
            <a:spLocks noGrp="1"/>
          </p:cNvSpPr>
          <p:nvPr>
            <p:ph type="pic" sz="quarter" idx="13" hasCustomPrompt="1"/>
          </p:nvPr>
        </p:nvSpPr>
        <p:spPr>
          <a:xfrm>
            <a:off x="0" y="1219198"/>
            <a:ext cx="12192000" cy="5638802"/>
          </a:xfrm>
        </p:spPr>
        <p:txBody>
          <a:bodyPr/>
          <a:lstStyle/>
          <a:p>
            <a:r>
              <a:rPr lang="en-US" dirty="0"/>
              <a:t>Click Icon to add picture</a:t>
            </a:r>
          </a:p>
        </p:txBody>
      </p:sp>
      <p:sp>
        <p:nvSpPr>
          <p:cNvPr id="10" name="Content Placeholder 2"/>
          <p:cNvSpPr>
            <a:spLocks noGrp="1"/>
          </p:cNvSpPr>
          <p:nvPr>
            <p:ph idx="1"/>
          </p:nvPr>
        </p:nvSpPr>
        <p:spPr>
          <a:xfrm>
            <a:off x="0" y="2609242"/>
            <a:ext cx="5683624" cy="2858714"/>
          </a:xfrm>
          <a:solidFill>
            <a:schemeClr val="tx1">
              <a:alpha val="88000"/>
            </a:schemeClr>
          </a:solidFill>
        </p:spPr>
        <p:txBody>
          <a:bodyPr rIns="274320" anchor="ctr"/>
          <a:lstStyle>
            <a:lvl1pPr marL="685800" indent="-228600">
              <a:lnSpc>
                <a:spcPct val="100000"/>
              </a:lnSpc>
              <a:spcBef>
                <a:spcPts val="0"/>
              </a:spcBef>
              <a:buClr>
                <a:schemeClr val="accent2"/>
              </a:buClr>
              <a:defRPr sz="2500">
                <a:solidFill>
                  <a:schemeClr val="bg1"/>
                </a:solidFill>
              </a:defRPr>
            </a:lvl1pPr>
            <a:lvl2pPr marL="1143000" indent="-228600">
              <a:lnSpc>
                <a:spcPct val="100000"/>
              </a:lnSpc>
              <a:buClr>
                <a:schemeClr val="accent2"/>
              </a:buClr>
              <a:defRPr sz="2100">
                <a:solidFill>
                  <a:schemeClr val="bg1"/>
                </a:solidFill>
              </a:defRPr>
            </a:lvl2pPr>
            <a:lvl3pPr marL="1600200" indent="-228600">
              <a:lnSpc>
                <a:spcPct val="100000"/>
              </a:lnSpc>
              <a:buClr>
                <a:schemeClr val="accent2"/>
              </a:buClr>
              <a:defRPr sz="1700">
                <a:solidFill>
                  <a:schemeClr val="bg1"/>
                </a:solidFill>
              </a:defRPr>
            </a:lvl3pPr>
            <a:lvl4pPr marL="2057400" indent="-228600">
              <a:lnSpc>
                <a:spcPct val="100000"/>
              </a:lnSpc>
              <a:buClr>
                <a:schemeClr val="accent2"/>
              </a:buClr>
              <a:defRPr sz="1700">
                <a:solidFill>
                  <a:schemeClr val="bg1"/>
                </a:solidFill>
              </a:defRPr>
            </a:lvl4pPr>
            <a:lvl5pPr marL="2514600" indent="-228600">
              <a:lnSpc>
                <a:spcPct val="100000"/>
              </a:lnSpc>
              <a:buClr>
                <a:schemeClr val="accent2"/>
              </a:buClr>
              <a:defRPr sz="17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D12E8677-C648-465D-82CD-E88587B4845D}" type="datetime1">
              <a:rPr lang="en-US" smtClean="0"/>
              <a:t>2/27/19</a:t>
            </a:fld>
            <a:endParaRPr lang="en-US" dirty="0"/>
          </a:p>
        </p:txBody>
      </p:sp>
      <p:sp>
        <p:nvSpPr>
          <p:cNvPr id="13"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976233973"/>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ck Overlay, Whit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9" name="Picture Placeholder 12"/>
          <p:cNvSpPr>
            <a:spLocks noGrp="1"/>
          </p:cNvSpPr>
          <p:nvPr>
            <p:ph type="pic" sz="quarter" idx="13" hasCustomPrompt="1"/>
          </p:nvPr>
        </p:nvSpPr>
        <p:spPr>
          <a:xfrm>
            <a:off x="0" y="1219198"/>
            <a:ext cx="12192000" cy="5638802"/>
          </a:xfrm>
        </p:spPr>
        <p:txBody>
          <a:bodyPr/>
          <a:lstStyle>
            <a:lvl1pPr>
              <a:defRPr baseline="0"/>
            </a:lvl1pPr>
          </a:lstStyle>
          <a:p>
            <a:r>
              <a:rPr lang="en-US" dirty="0"/>
              <a:t>Click Icon to add picture</a:t>
            </a:r>
          </a:p>
        </p:txBody>
      </p:sp>
      <p:sp>
        <p:nvSpPr>
          <p:cNvPr id="10" name="Content Placeholder 2"/>
          <p:cNvSpPr>
            <a:spLocks noGrp="1"/>
          </p:cNvSpPr>
          <p:nvPr>
            <p:ph idx="1"/>
          </p:nvPr>
        </p:nvSpPr>
        <p:spPr>
          <a:xfrm>
            <a:off x="0" y="2609242"/>
            <a:ext cx="5683624" cy="2858714"/>
          </a:xfrm>
          <a:solidFill>
            <a:schemeClr val="tx1">
              <a:alpha val="88000"/>
            </a:schemeClr>
          </a:solidFill>
        </p:spPr>
        <p:txBody>
          <a:bodyPr rIns="274320" anchor="ctr"/>
          <a:lstStyle>
            <a:lvl1pPr marL="685800" indent="-228600">
              <a:lnSpc>
                <a:spcPct val="100000"/>
              </a:lnSpc>
              <a:spcBef>
                <a:spcPts val="0"/>
              </a:spcBef>
              <a:buClr>
                <a:schemeClr val="accent2"/>
              </a:buClr>
              <a:defRPr>
                <a:solidFill>
                  <a:schemeClr val="bg1"/>
                </a:solidFill>
              </a:defRPr>
            </a:lvl1pPr>
            <a:lvl2pPr marL="1143000" indent="-228600">
              <a:lnSpc>
                <a:spcPct val="100000"/>
              </a:lnSpc>
              <a:buClr>
                <a:schemeClr val="accent2"/>
              </a:buClr>
              <a:defRPr>
                <a:solidFill>
                  <a:schemeClr val="bg1"/>
                </a:solidFill>
              </a:defRPr>
            </a:lvl2pPr>
            <a:lvl3pPr marL="1600200" indent="-228600">
              <a:lnSpc>
                <a:spcPct val="100000"/>
              </a:lnSpc>
              <a:buClr>
                <a:schemeClr val="accent2"/>
              </a:buClr>
              <a:defRPr>
                <a:solidFill>
                  <a:schemeClr val="bg1"/>
                </a:solidFill>
              </a:defRPr>
            </a:lvl3pPr>
            <a:lvl4pPr marL="2057400" indent="-228600">
              <a:lnSpc>
                <a:spcPct val="100000"/>
              </a:lnSpc>
              <a:buClr>
                <a:schemeClr val="accent2"/>
              </a:buClr>
              <a:defRPr>
                <a:solidFill>
                  <a:schemeClr val="bg1"/>
                </a:solidFill>
              </a:defRPr>
            </a:lvl4pPr>
            <a:lvl5pPr marL="2514600" indent="-228600">
              <a:lnSpc>
                <a:spcPct val="100000"/>
              </a:lnSpc>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D20D07D7-46FB-4D7C-9C8F-0C340D091257}" type="datetime1">
              <a:rPr lang="en-US" smtClean="0"/>
              <a:t>2/27/19</a:t>
            </a:fld>
            <a:endParaRPr lang="en-US" dirty="0"/>
          </a:p>
        </p:txBody>
      </p:sp>
      <p:sp>
        <p:nvSpPr>
          <p:cNvPr id="12"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249488019"/>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Solid White)">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5" name="Content Placeholder 4"/>
          <p:cNvSpPr>
            <a:spLocks noGrp="1"/>
          </p:cNvSpPr>
          <p:nvPr>
            <p:ph sz="quarter" idx="10"/>
          </p:nvPr>
        </p:nvSpPr>
        <p:spPr>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4"/>
          <p:cNvSpPr>
            <a:spLocks noGrp="1"/>
          </p:cNvSpPr>
          <p:nvPr>
            <p:ph type="dt" sz="half" idx="11"/>
          </p:nvPr>
        </p:nvSpPr>
        <p:spPr>
          <a:xfrm>
            <a:off x="838200" y="6356350"/>
            <a:ext cx="1358590" cy="365125"/>
          </a:xfrm>
        </p:spPr>
        <p:txBody>
          <a:bodyPr/>
          <a:lstStyle/>
          <a:p>
            <a:fld id="{66C283A4-7960-4BFD-B3A5-A2CC5BB2A473}" type="datetime1">
              <a:rPr lang="en-US" smtClean="0"/>
              <a:t>2/27/19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597657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5" name="Content Placeholder 4"/>
          <p:cNvSpPr>
            <a:spLocks noGrp="1"/>
          </p:cNvSpPr>
          <p:nvPr>
            <p:ph sz="quarter" idx="10"/>
          </p:nvPr>
        </p:nvSpPr>
        <p:spPr>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t>2/27/19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7679810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5" name="Content Placeholder 4"/>
          <p:cNvSpPr>
            <a:spLocks noGrp="1"/>
          </p:cNvSpPr>
          <p:nvPr>
            <p:ph sz="quarter" idx="10"/>
          </p:nvPr>
        </p:nvSpPr>
        <p:spPr>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t>2/27/19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30257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Solid Lt Gray)">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5" name="Content Placeholder 4"/>
          <p:cNvSpPr>
            <a:spLocks noGrp="1"/>
          </p:cNvSpPr>
          <p:nvPr>
            <p:ph sz="quarter" idx="10"/>
          </p:nvPr>
        </p:nvSpPr>
        <p:spPr>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4868D85E-9AAE-43DE-B77A-6CCC9C16CBEC}" type="datetime1">
              <a:rPr lang="en-US" smtClean="0"/>
              <a:t>2/27/19</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10"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8248708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1" name="Content Placeholder 4"/>
          <p:cNvSpPr>
            <a:spLocks noGrp="1"/>
          </p:cNvSpPr>
          <p:nvPr>
            <p:ph sz="quarter" idx="10"/>
          </p:nvPr>
        </p:nvSpPr>
        <p:spPr>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2"/>
          <p:cNvSpPr>
            <a:spLocks noGrp="1"/>
          </p:cNvSpPr>
          <p:nvPr>
            <p:ph type="pic" sz="quarter" idx="13"/>
          </p:nvPr>
        </p:nvSpPr>
        <p:spPr>
          <a:xfrm>
            <a:off x="7653566" y="1364826"/>
            <a:ext cx="4538434" cy="4538434"/>
          </a:xfrm>
        </p:spPr>
        <p:txBody>
          <a:bodyPr/>
          <a:lstStyle>
            <a:lvl1pPr>
              <a:buClr>
                <a:schemeClr val="accent2"/>
              </a:buClr>
              <a:defRPr>
                <a:solidFill>
                  <a:schemeClr val="bg1"/>
                </a:solidFill>
              </a:defRPr>
            </a:lvl1pPr>
          </a:lstStyle>
          <a:p>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t>2/27/19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389878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0" name="Content Placeholder 4"/>
          <p:cNvSpPr>
            <a:spLocks noGrp="1"/>
          </p:cNvSpPr>
          <p:nvPr>
            <p:ph sz="quarter" idx="10"/>
          </p:nvPr>
        </p:nvSpPr>
        <p:spPr>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2"/>
          <p:cNvSpPr>
            <a:spLocks noGrp="1"/>
          </p:cNvSpPr>
          <p:nvPr>
            <p:ph type="pic" sz="quarter" idx="13"/>
          </p:nvPr>
        </p:nvSpPr>
        <p:spPr>
          <a:xfrm>
            <a:off x="7653566" y="1364826"/>
            <a:ext cx="4538434" cy="4538434"/>
          </a:xfrm>
        </p:spPr>
        <p:txBody>
          <a:bodyPr/>
          <a:lstStyle>
            <a:lvl1pPr>
              <a:buClr>
                <a:schemeClr val="accent2"/>
              </a:buClr>
              <a:defRPr>
                <a:solidFill>
                  <a:schemeClr val="bg1"/>
                </a:solidFill>
              </a:defRPr>
            </a:lvl1pPr>
          </a:lstStyle>
          <a:p>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t>2/27/19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6945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Content (Solid Lt Gray)">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7" name="Content Placeholder 4"/>
          <p:cNvSpPr>
            <a:spLocks noGrp="1"/>
          </p:cNvSpPr>
          <p:nvPr>
            <p:ph sz="quarter" idx="10"/>
          </p:nvPr>
        </p:nvSpPr>
        <p:spPr>
          <a:xfrm>
            <a:off x="838200" y="1366345"/>
            <a:ext cx="6234953" cy="4788393"/>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2"/>
          <p:cNvSpPr>
            <a:spLocks noGrp="1"/>
          </p:cNvSpPr>
          <p:nvPr>
            <p:ph type="pic" sz="quarter" idx="13"/>
          </p:nvPr>
        </p:nvSpPr>
        <p:spPr>
          <a:xfrm>
            <a:off x="7653566" y="1364826"/>
            <a:ext cx="4538434" cy="4538434"/>
          </a:xfrm>
        </p:spPr>
        <p:txBody>
          <a:bodyPr/>
          <a:lstStyle>
            <a:lvl1pPr>
              <a:buClr>
                <a:schemeClr val="tx1"/>
              </a:buClr>
              <a:defRPr>
                <a:solidFill>
                  <a:schemeClr val="tx1"/>
                </a:solidFill>
              </a:defRPr>
            </a:lvl1pPr>
          </a:lstStyle>
          <a:p>
            <a:endParaRPr lang="en-US" dirty="0"/>
          </a:p>
        </p:txBody>
      </p:sp>
      <p:sp>
        <p:nvSpPr>
          <p:cNvPr id="9"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4868D85E-9AAE-43DE-B77A-6CCC9C16CBEC}" type="datetime1">
              <a:rPr lang="en-US" smtClean="0"/>
              <a:t>2/27/19</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10"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9864900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am Page (4 Up)">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Picture Placeholder 2"/>
          <p:cNvSpPr>
            <a:spLocks noGrp="1"/>
          </p:cNvSpPr>
          <p:nvPr>
            <p:ph type="pic" sz="quarter" idx="13" hasCustomPrompt="1"/>
          </p:nvPr>
        </p:nvSpPr>
        <p:spPr>
          <a:xfrm>
            <a:off x="806332" y="1981899"/>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7" name="Text Placeholder 3"/>
          <p:cNvSpPr>
            <a:spLocks noGrp="1"/>
          </p:cNvSpPr>
          <p:nvPr>
            <p:ph type="body" sz="quarter" idx="15" hasCustomPrompt="1"/>
          </p:nvPr>
        </p:nvSpPr>
        <p:spPr>
          <a:xfrm>
            <a:off x="581719"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0" name="Picture Placeholder 2"/>
          <p:cNvSpPr>
            <a:spLocks noGrp="1"/>
          </p:cNvSpPr>
          <p:nvPr>
            <p:ph type="pic" sz="quarter" idx="16" hasCustomPrompt="1"/>
          </p:nvPr>
        </p:nvSpPr>
        <p:spPr>
          <a:xfrm>
            <a:off x="3646176"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1" name="Text Placeholder 3"/>
          <p:cNvSpPr>
            <a:spLocks noGrp="1"/>
          </p:cNvSpPr>
          <p:nvPr>
            <p:ph type="body" sz="quarter" idx="17" hasCustomPrompt="1"/>
          </p:nvPr>
        </p:nvSpPr>
        <p:spPr>
          <a:xfrm>
            <a:off x="3421563"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2" name="Picture Placeholder 2"/>
          <p:cNvSpPr>
            <a:spLocks noGrp="1"/>
          </p:cNvSpPr>
          <p:nvPr>
            <p:ph type="pic" sz="quarter" idx="18" hasCustomPrompt="1"/>
          </p:nvPr>
        </p:nvSpPr>
        <p:spPr>
          <a:xfrm>
            <a:off x="6486020"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3" name="Text Placeholder 3"/>
          <p:cNvSpPr>
            <a:spLocks noGrp="1"/>
          </p:cNvSpPr>
          <p:nvPr>
            <p:ph type="body" sz="quarter" idx="19" hasCustomPrompt="1"/>
          </p:nvPr>
        </p:nvSpPr>
        <p:spPr>
          <a:xfrm>
            <a:off x="6261407"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4" name="Picture Placeholder 2"/>
          <p:cNvSpPr>
            <a:spLocks noGrp="1"/>
          </p:cNvSpPr>
          <p:nvPr>
            <p:ph type="pic" sz="quarter" idx="20" hasCustomPrompt="1"/>
          </p:nvPr>
        </p:nvSpPr>
        <p:spPr>
          <a:xfrm>
            <a:off x="9325864"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21" hasCustomPrompt="1"/>
          </p:nvPr>
        </p:nvSpPr>
        <p:spPr>
          <a:xfrm>
            <a:off x="9101251" y="4341161"/>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3" name="Date Placeholder 2"/>
          <p:cNvSpPr>
            <a:spLocks noGrp="1"/>
          </p:cNvSpPr>
          <p:nvPr>
            <p:ph type="dt" sz="half" idx="10"/>
          </p:nvPr>
        </p:nvSpPr>
        <p:spPr/>
        <p:txBody>
          <a:bodyPr/>
          <a:lstStyle/>
          <a:p>
            <a:fld id="{936DB2D6-5DF4-4264-A4A1-7D3EAF38D255}" type="datetime1">
              <a:rPr lang="en-US" smtClean="0"/>
              <a:t>2/27/19</a:t>
            </a:fld>
            <a:endParaRPr lang="en-US" dirty="0"/>
          </a:p>
        </p:txBody>
      </p:sp>
      <p:sp>
        <p:nvSpPr>
          <p:cNvPr id="1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32780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Logo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1"/>
          </a:solidFill>
        </p:spPr>
        <p:txBody>
          <a:bodyPr wrap="square" lIns="182880" tIns="91440" rIns="182880" bIns="91440" spcCol="0" anchor="ctr">
            <a:normAutofit/>
          </a:bodyPr>
          <a:lstStyle>
            <a:lvl1pPr algn="ctr">
              <a:lnSpc>
                <a:spcPct val="90000"/>
              </a:lnSpc>
              <a:defRPr sz="3600" baseline="0">
                <a:solidFill>
                  <a:schemeClr val="bg1"/>
                </a:solidFill>
              </a:defRPr>
            </a:lvl1pPr>
          </a:lstStyle>
          <a:p>
            <a:r>
              <a:rPr lang="en-US" dirty="0"/>
              <a:t>Click to enter the slideshow title</a:t>
            </a:r>
          </a:p>
        </p:txBody>
      </p:sp>
      <p:sp>
        <p:nvSpPr>
          <p:cNvPr id="3" name="Rectangle 2"/>
          <p:cNvSpPr/>
          <p:nvPr userDrawn="1"/>
        </p:nvSpPr>
        <p:spPr>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sp>
        <p:nvSpPr>
          <p:cNvPr id="18" name="Date Placeholder 17"/>
          <p:cNvSpPr>
            <a:spLocks noGrp="1"/>
          </p:cNvSpPr>
          <p:nvPr>
            <p:ph type="dt" sz="half" idx="15"/>
          </p:nvPr>
        </p:nvSpPr>
        <p:spPr/>
        <p:txBody>
          <a:bodyPr/>
          <a:lstStyle/>
          <a:p>
            <a:fld id="{D7ED242C-24FB-43A0-BCB6-43756FC812F6}" type="datetime1">
              <a:rPr lang="en-US" smtClean="0"/>
              <a:t>2/27/19</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pic>
        <p:nvPicPr>
          <p:cNvPr id="4" name="MN.IT Service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372377" y="1746254"/>
            <a:ext cx="5447246" cy="838875"/>
          </a:xfrm>
          <a:prstGeom prst="rect">
            <a:avLst/>
          </a:prstGeom>
        </p:spPr>
      </p:pic>
    </p:spTree>
    <p:extLst>
      <p:ext uri="{BB962C8B-B14F-4D97-AF65-F5344CB8AC3E}">
        <p14:creationId xmlns:p14="http://schemas.microsoft.com/office/powerpoint/2010/main" val="33681191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am Page (3 Up)">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Picture Placeholder 2"/>
          <p:cNvSpPr>
            <a:spLocks noGrp="1"/>
          </p:cNvSpPr>
          <p:nvPr>
            <p:ph type="pic" sz="quarter" idx="13" hasCustomPrompt="1"/>
          </p:nvPr>
        </p:nvSpPr>
        <p:spPr>
          <a:xfrm>
            <a:off x="1572814" y="1964392"/>
            <a:ext cx="2332190" cy="2332190"/>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7" name="Text Placeholder 3"/>
          <p:cNvSpPr>
            <a:spLocks noGrp="1"/>
          </p:cNvSpPr>
          <p:nvPr>
            <p:ph type="body" sz="quarter" idx="15" hasCustomPrompt="1"/>
          </p:nvPr>
        </p:nvSpPr>
        <p:spPr>
          <a:xfrm>
            <a:off x="146922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0" name="Picture Placeholder 2"/>
          <p:cNvSpPr>
            <a:spLocks noGrp="1"/>
          </p:cNvSpPr>
          <p:nvPr>
            <p:ph type="pic" sz="quarter" idx="16" hasCustomPrompt="1"/>
          </p:nvPr>
        </p:nvSpPr>
        <p:spPr>
          <a:xfrm>
            <a:off x="482454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1" name="Text Placeholder 3"/>
          <p:cNvSpPr>
            <a:spLocks noGrp="1"/>
          </p:cNvSpPr>
          <p:nvPr>
            <p:ph type="body" sz="quarter" idx="17" hasCustomPrompt="1"/>
          </p:nvPr>
        </p:nvSpPr>
        <p:spPr>
          <a:xfrm>
            <a:off x="471223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2" name="Picture Placeholder 2"/>
          <p:cNvSpPr>
            <a:spLocks noGrp="1"/>
          </p:cNvSpPr>
          <p:nvPr>
            <p:ph type="pic" sz="quarter" idx="18" hasCustomPrompt="1"/>
          </p:nvPr>
        </p:nvSpPr>
        <p:spPr>
          <a:xfrm>
            <a:off x="806755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3" name="Text Placeholder 3"/>
          <p:cNvSpPr>
            <a:spLocks noGrp="1"/>
          </p:cNvSpPr>
          <p:nvPr>
            <p:ph type="body" sz="quarter" idx="19" hasCustomPrompt="1"/>
          </p:nvPr>
        </p:nvSpPr>
        <p:spPr>
          <a:xfrm>
            <a:off x="795524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3" name="Date Placeholder 2"/>
          <p:cNvSpPr>
            <a:spLocks noGrp="1"/>
          </p:cNvSpPr>
          <p:nvPr>
            <p:ph type="dt" sz="half" idx="10"/>
          </p:nvPr>
        </p:nvSpPr>
        <p:spPr/>
        <p:txBody>
          <a:bodyPr/>
          <a:lstStyle/>
          <a:p>
            <a:fld id="{936DB2D6-5DF4-4264-A4A1-7D3EAF38D255}" type="datetime1">
              <a:rPr lang="en-US" smtClean="0"/>
              <a:t>2/27/19</a:t>
            </a:fld>
            <a:endParaRPr lang="en-US" dirty="0"/>
          </a:p>
        </p:txBody>
      </p:sp>
      <p:sp>
        <p:nvSpPr>
          <p:cNvPr id="1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9608245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am Page 4-Up White Vertic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6" name="Picture Placeholder 2"/>
          <p:cNvSpPr>
            <a:spLocks noGrp="1"/>
          </p:cNvSpPr>
          <p:nvPr>
            <p:ph type="pic" sz="quarter" idx="13" hasCustomPrompt="1"/>
          </p:nvPr>
        </p:nvSpPr>
        <p:spPr>
          <a:xfrm>
            <a:off x="806332" y="1981899"/>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7" name="Text Placeholder 3"/>
          <p:cNvSpPr>
            <a:spLocks noGrp="1"/>
          </p:cNvSpPr>
          <p:nvPr>
            <p:ph type="body" sz="quarter" idx="15" hasCustomPrompt="1"/>
          </p:nvPr>
        </p:nvSpPr>
        <p:spPr>
          <a:xfrm>
            <a:off x="581719" y="4345146"/>
            <a:ext cx="2542477" cy="1623853"/>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0" name="Picture Placeholder 2"/>
          <p:cNvSpPr>
            <a:spLocks noGrp="1"/>
          </p:cNvSpPr>
          <p:nvPr>
            <p:ph type="pic" sz="quarter" idx="16" hasCustomPrompt="1"/>
          </p:nvPr>
        </p:nvSpPr>
        <p:spPr>
          <a:xfrm>
            <a:off x="3646176"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1" name="Text Placeholder 3"/>
          <p:cNvSpPr>
            <a:spLocks noGrp="1"/>
          </p:cNvSpPr>
          <p:nvPr>
            <p:ph type="body" sz="quarter" idx="17" hasCustomPrompt="1"/>
          </p:nvPr>
        </p:nvSpPr>
        <p:spPr>
          <a:xfrm>
            <a:off x="3421563"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2" name="Picture Placeholder 2"/>
          <p:cNvSpPr>
            <a:spLocks noGrp="1"/>
          </p:cNvSpPr>
          <p:nvPr>
            <p:ph type="pic" sz="quarter" idx="18" hasCustomPrompt="1"/>
          </p:nvPr>
        </p:nvSpPr>
        <p:spPr>
          <a:xfrm>
            <a:off x="6486020"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3" name="Text Placeholder 3"/>
          <p:cNvSpPr>
            <a:spLocks noGrp="1"/>
          </p:cNvSpPr>
          <p:nvPr>
            <p:ph type="body" sz="quarter" idx="19" hasCustomPrompt="1"/>
          </p:nvPr>
        </p:nvSpPr>
        <p:spPr>
          <a:xfrm>
            <a:off x="6261407"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4" name="Picture Placeholder 2"/>
          <p:cNvSpPr>
            <a:spLocks noGrp="1"/>
          </p:cNvSpPr>
          <p:nvPr>
            <p:ph type="pic" sz="quarter" idx="20" hasCustomPrompt="1"/>
          </p:nvPr>
        </p:nvSpPr>
        <p:spPr>
          <a:xfrm>
            <a:off x="9325864"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21" hasCustomPrompt="1"/>
          </p:nvPr>
        </p:nvSpPr>
        <p:spPr>
          <a:xfrm>
            <a:off x="9101251" y="4341161"/>
            <a:ext cx="2542477" cy="1627838"/>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3" name="Date Placeholder 2"/>
          <p:cNvSpPr>
            <a:spLocks noGrp="1"/>
          </p:cNvSpPr>
          <p:nvPr>
            <p:ph type="dt" sz="half" idx="10"/>
          </p:nvPr>
        </p:nvSpPr>
        <p:spPr/>
        <p:txBody>
          <a:bodyPr/>
          <a:lstStyle/>
          <a:p>
            <a:fld id="{4B4EEDC6-36CA-4209-B482-2ED76AA0BF08}" type="datetime1">
              <a:rPr lang="en-US" smtClean="0"/>
              <a:t>2/27/19</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9" name="Rectangle 1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7236465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am Page 4-Up Gray BG Horizont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Picture Placeholder 2"/>
          <p:cNvSpPr>
            <a:spLocks noGrp="1"/>
          </p:cNvSpPr>
          <p:nvPr>
            <p:ph type="pic" sz="quarter" idx="13" hasCustomPrompt="1"/>
          </p:nvPr>
        </p:nvSpPr>
        <p:spPr>
          <a:xfrm>
            <a:off x="806332"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4" name="Text Placeholder 3"/>
          <p:cNvSpPr>
            <a:spLocks noGrp="1"/>
          </p:cNvSpPr>
          <p:nvPr>
            <p:ph type="body" sz="quarter" idx="16"/>
          </p:nvPr>
        </p:nvSpPr>
        <p:spPr>
          <a:xfrm>
            <a:off x="2876550"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23" name="Picture Placeholder 2"/>
          <p:cNvSpPr>
            <a:spLocks noGrp="1"/>
          </p:cNvSpPr>
          <p:nvPr>
            <p:ph type="pic" sz="quarter" idx="14" hasCustomPrompt="1"/>
          </p:nvPr>
        </p:nvSpPr>
        <p:spPr>
          <a:xfrm>
            <a:off x="806331"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4" name="Text Placeholder 3"/>
          <p:cNvSpPr>
            <a:spLocks noGrp="1"/>
          </p:cNvSpPr>
          <p:nvPr>
            <p:ph type="body" sz="quarter" idx="15"/>
          </p:nvPr>
        </p:nvSpPr>
        <p:spPr>
          <a:xfrm>
            <a:off x="2876550" y="3939361"/>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25" name="Picture Placeholder 2"/>
          <p:cNvSpPr>
            <a:spLocks noGrp="1"/>
          </p:cNvSpPr>
          <p:nvPr>
            <p:ph type="pic" sz="quarter" idx="17" hasCustomPrompt="1"/>
          </p:nvPr>
        </p:nvSpPr>
        <p:spPr>
          <a:xfrm>
            <a:off x="6199805"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6" name="Text Placeholder 3"/>
          <p:cNvSpPr>
            <a:spLocks noGrp="1"/>
          </p:cNvSpPr>
          <p:nvPr>
            <p:ph type="body" sz="quarter" idx="18"/>
          </p:nvPr>
        </p:nvSpPr>
        <p:spPr>
          <a:xfrm>
            <a:off x="8270023"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27" name="Picture Placeholder 2"/>
          <p:cNvSpPr>
            <a:spLocks noGrp="1"/>
          </p:cNvSpPr>
          <p:nvPr>
            <p:ph type="pic" sz="quarter" idx="19" hasCustomPrompt="1"/>
          </p:nvPr>
        </p:nvSpPr>
        <p:spPr>
          <a:xfrm>
            <a:off x="6199805"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8" name="Text Placeholder 3"/>
          <p:cNvSpPr>
            <a:spLocks noGrp="1"/>
          </p:cNvSpPr>
          <p:nvPr>
            <p:ph type="body" sz="quarter" idx="20"/>
          </p:nvPr>
        </p:nvSpPr>
        <p:spPr>
          <a:xfrm>
            <a:off x="8270023" y="3939360"/>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3" name="Date Placeholder 2"/>
          <p:cNvSpPr>
            <a:spLocks noGrp="1"/>
          </p:cNvSpPr>
          <p:nvPr>
            <p:ph type="dt" sz="half" idx="10"/>
          </p:nvPr>
        </p:nvSpPr>
        <p:spPr/>
        <p:txBody>
          <a:bodyPr/>
          <a:lstStyle/>
          <a:p>
            <a:fld id="{8DC79626-CE5A-4834-975C-E7305BA2E281}" type="datetime1">
              <a:rPr lang="en-US" smtClean="0"/>
              <a:t>2/27/19</a:t>
            </a:fld>
            <a:endParaRPr lang="en-US" dirty="0"/>
          </a:p>
        </p:txBody>
      </p:sp>
      <p:sp>
        <p:nvSpPr>
          <p:cNvPr id="2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2632564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am Page 4 Up White BG Horizontal">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2" name="Picture Placeholder 2"/>
          <p:cNvSpPr>
            <a:spLocks noGrp="1"/>
          </p:cNvSpPr>
          <p:nvPr>
            <p:ph type="pic" sz="quarter" idx="13" hasCustomPrompt="1"/>
          </p:nvPr>
        </p:nvSpPr>
        <p:spPr>
          <a:xfrm>
            <a:off x="806332"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16"/>
          </p:nvPr>
        </p:nvSpPr>
        <p:spPr>
          <a:xfrm>
            <a:off x="2876550"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13" name="Picture Placeholder 2"/>
          <p:cNvSpPr>
            <a:spLocks noGrp="1"/>
          </p:cNvSpPr>
          <p:nvPr>
            <p:ph type="pic" sz="quarter" idx="14" hasCustomPrompt="1"/>
          </p:nvPr>
        </p:nvSpPr>
        <p:spPr>
          <a:xfrm>
            <a:off x="806331"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4" name="Text Placeholder 3"/>
          <p:cNvSpPr>
            <a:spLocks noGrp="1"/>
          </p:cNvSpPr>
          <p:nvPr>
            <p:ph type="body" sz="quarter" idx="15"/>
          </p:nvPr>
        </p:nvSpPr>
        <p:spPr>
          <a:xfrm>
            <a:off x="2876550" y="3939361"/>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16" name="Picture Placeholder 2"/>
          <p:cNvSpPr>
            <a:spLocks noGrp="1"/>
          </p:cNvSpPr>
          <p:nvPr>
            <p:ph type="pic" sz="quarter" idx="17" hasCustomPrompt="1"/>
          </p:nvPr>
        </p:nvSpPr>
        <p:spPr>
          <a:xfrm>
            <a:off x="6199805"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7" name="Text Placeholder 3"/>
          <p:cNvSpPr>
            <a:spLocks noGrp="1"/>
          </p:cNvSpPr>
          <p:nvPr>
            <p:ph type="body" sz="quarter" idx="18"/>
          </p:nvPr>
        </p:nvSpPr>
        <p:spPr>
          <a:xfrm>
            <a:off x="8270023"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18" name="Picture Placeholder 2"/>
          <p:cNvSpPr>
            <a:spLocks noGrp="1"/>
          </p:cNvSpPr>
          <p:nvPr>
            <p:ph type="pic" sz="quarter" idx="19" hasCustomPrompt="1"/>
          </p:nvPr>
        </p:nvSpPr>
        <p:spPr>
          <a:xfrm>
            <a:off x="6199805"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9" name="Text Placeholder 3"/>
          <p:cNvSpPr>
            <a:spLocks noGrp="1"/>
          </p:cNvSpPr>
          <p:nvPr>
            <p:ph type="body" sz="quarter" idx="20"/>
          </p:nvPr>
        </p:nvSpPr>
        <p:spPr>
          <a:xfrm>
            <a:off x="8270023" y="393936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4" name="Date Placeholder 3"/>
          <p:cNvSpPr>
            <a:spLocks noGrp="1"/>
          </p:cNvSpPr>
          <p:nvPr>
            <p:ph type="dt" sz="half" idx="10"/>
          </p:nvPr>
        </p:nvSpPr>
        <p:spPr/>
        <p:txBody>
          <a:bodyPr/>
          <a:lstStyle/>
          <a:p>
            <a:fld id="{1815FB38-58F3-410A-8DA4-4B706967601F}" type="datetime1">
              <a:rPr lang="en-US" smtClean="0"/>
              <a:t>2/27/19</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020693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am Page Duo Gray Horizont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Picture Placeholder 2"/>
          <p:cNvSpPr>
            <a:spLocks noGrp="1"/>
          </p:cNvSpPr>
          <p:nvPr>
            <p:ph type="pic" sz="quarter" idx="13" hasCustomPrompt="1"/>
          </p:nvPr>
        </p:nvSpPr>
        <p:spPr>
          <a:xfrm>
            <a:off x="806332"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4" name="Text Placeholder 3"/>
          <p:cNvSpPr>
            <a:spLocks noGrp="1"/>
          </p:cNvSpPr>
          <p:nvPr>
            <p:ph type="body" sz="quarter" idx="16"/>
          </p:nvPr>
        </p:nvSpPr>
        <p:spPr>
          <a:xfrm>
            <a:off x="2876550"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25" name="Picture Placeholder 2"/>
          <p:cNvSpPr>
            <a:spLocks noGrp="1"/>
          </p:cNvSpPr>
          <p:nvPr>
            <p:ph type="pic" sz="quarter" idx="17" hasCustomPrompt="1"/>
          </p:nvPr>
        </p:nvSpPr>
        <p:spPr>
          <a:xfrm>
            <a:off x="6199805"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6" name="Text Placeholder 3"/>
          <p:cNvSpPr>
            <a:spLocks noGrp="1"/>
          </p:cNvSpPr>
          <p:nvPr>
            <p:ph type="body" sz="quarter" idx="18"/>
          </p:nvPr>
        </p:nvSpPr>
        <p:spPr>
          <a:xfrm>
            <a:off x="8270023"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3" name="Date Placeholder 2"/>
          <p:cNvSpPr>
            <a:spLocks noGrp="1"/>
          </p:cNvSpPr>
          <p:nvPr>
            <p:ph type="dt" sz="half" idx="10"/>
          </p:nvPr>
        </p:nvSpPr>
        <p:spPr/>
        <p:txBody>
          <a:bodyPr/>
          <a:lstStyle/>
          <a:p>
            <a:fld id="{7F519661-29C3-4FE0-9FC3-375A85A42C46}" type="datetime1">
              <a:rPr lang="en-US" smtClean="0"/>
              <a:t>2/27/19</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345329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am Page 2 Up White BG Horizontal">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2" name="Picture Placeholder 2"/>
          <p:cNvSpPr>
            <a:spLocks noGrp="1"/>
          </p:cNvSpPr>
          <p:nvPr>
            <p:ph type="pic" sz="quarter" idx="13" hasCustomPrompt="1"/>
          </p:nvPr>
        </p:nvSpPr>
        <p:spPr>
          <a:xfrm>
            <a:off x="806332" y="2800328"/>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16"/>
          </p:nvPr>
        </p:nvSpPr>
        <p:spPr>
          <a:xfrm>
            <a:off x="2876550" y="2800329"/>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16" name="Picture Placeholder 2"/>
          <p:cNvSpPr>
            <a:spLocks noGrp="1"/>
          </p:cNvSpPr>
          <p:nvPr>
            <p:ph type="pic" sz="quarter" idx="17" hasCustomPrompt="1"/>
          </p:nvPr>
        </p:nvSpPr>
        <p:spPr>
          <a:xfrm>
            <a:off x="6199805" y="2800328"/>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7" name="Text Placeholder 3"/>
          <p:cNvSpPr>
            <a:spLocks noGrp="1"/>
          </p:cNvSpPr>
          <p:nvPr>
            <p:ph type="body" sz="quarter" idx="18"/>
          </p:nvPr>
        </p:nvSpPr>
        <p:spPr>
          <a:xfrm>
            <a:off x="8270023" y="2800329"/>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4" name="Date Placeholder 3"/>
          <p:cNvSpPr>
            <a:spLocks noGrp="1"/>
          </p:cNvSpPr>
          <p:nvPr>
            <p:ph type="dt" sz="half" idx="10"/>
          </p:nvPr>
        </p:nvSpPr>
        <p:spPr/>
        <p:txBody>
          <a:bodyPr/>
          <a:lstStyle/>
          <a:p>
            <a:fld id="{0366E0EA-2D80-452F-9963-33FA7A36BC09}" type="datetime1">
              <a:rPr lang="en-US" smtClean="0"/>
              <a:t>2/27/19</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9228129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Big Image - Red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8"/>
          </a:xfrm>
        </p:spPr>
        <p:txBody>
          <a:bodyPr/>
          <a:lstStyle/>
          <a:p>
            <a:r>
              <a:rPr lang="en-US"/>
              <a:t>Click icon to add picture</a:t>
            </a:r>
          </a:p>
        </p:txBody>
      </p:sp>
      <p:sp>
        <p:nvSpPr>
          <p:cNvPr id="9" name="Title 1"/>
          <p:cNvSpPr>
            <a:spLocks noGrp="1"/>
          </p:cNvSpPr>
          <p:nvPr>
            <p:ph type="title" hasCustomPrompt="1"/>
          </p:nvPr>
        </p:nvSpPr>
        <p:spPr>
          <a:xfrm>
            <a:off x="1" y="5638801"/>
            <a:ext cx="12192000" cy="1219200"/>
          </a:xfrm>
          <a:solidFill>
            <a:srgbClr val="003865">
              <a:alpha val="87843"/>
            </a:srgbClr>
          </a:solidFill>
        </p:spPr>
        <p:txBody>
          <a:bodyPr>
            <a:normAutofit/>
          </a:bodyPr>
          <a:lstStyle>
            <a:lvl1pPr algn="ctr">
              <a:defRPr sz="3600">
                <a:solidFill>
                  <a:schemeClr val="bg1"/>
                </a:solidFill>
              </a:defRPr>
            </a:lvl1pPr>
          </a:lstStyle>
          <a:p>
            <a:r>
              <a:rPr lang="en-US" dirty="0"/>
              <a:t>Click to edit title</a:t>
            </a:r>
          </a:p>
        </p:txBody>
      </p:sp>
      <p:sp>
        <p:nvSpPr>
          <p:cNvPr id="6" name="Date Placeholder 3"/>
          <p:cNvSpPr>
            <a:spLocks noGrp="1"/>
          </p:cNvSpPr>
          <p:nvPr>
            <p:ph type="dt" sz="half" idx="11"/>
          </p:nvPr>
        </p:nvSpPr>
        <p:spPr>
          <a:xfrm>
            <a:off x="838200" y="6356350"/>
            <a:ext cx="1358590" cy="365125"/>
          </a:xfrm>
        </p:spPr>
        <p:txBody>
          <a:bodyPr/>
          <a:lstStyle/>
          <a:p>
            <a:fld id="{4D564EB3-B268-4748-86E7-9F55DF9078D1}" type="datetime1">
              <a:rPr lang="en-US" smtClean="0"/>
              <a:t>2/27/19</a:t>
            </a:fld>
            <a:endParaRPr lang="en-US" dirty="0"/>
          </a:p>
        </p:txBody>
      </p:sp>
      <p:sp>
        <p:nvSpPr>
          <p:cNvPr id="8"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2"/>
                </a:solidFill>
              </a:rPr>
              <a:t>|</a:t>
            </a:r>
            <a:r>
              <a:rPr lang="en-US"/>
              <a:t> mn.gov/websiteurl</a:t>
            </a:r>
            <a:endParaRPr lang="en-US" dirty="0"/>
          </a:p>
        </p:txBody>
      </p:sp>
      <p:sp>
        <p:nvSpPr>
          <p:cNvPr id="7" name="Slide Number Placeholder 5"/>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045112619"/>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ig Image - Black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9"/>
          </a:xfrm>
        </p:spPr>
        <p:txBody>
          <a:bodyPr/>
          <a:lstStyle/>
          <a:p>
            <a:r>
              <a:rPr lang="en-US"/>
              <a:t>Click icon to add picture</a:t>
            </a:r>
          </a:p>
        </p:txBody>
      </p:sp>
      <p:sp>
        <p:nvSpPr>
          <p:cNvPr id="9" name="Title 1"/>
          <p:cNvSpPr>
            <a:spLocks noGrp="1"/>
          </p:cNvSpPr>
          <p:nvPr>
            <p:ph type="title" hasCustomPrompt="1"/>
          </p:nvPr>
        </p:nvSpPr>
        <p:spPr>
          <a:xfrm>
            <a:off x="1" y="5638801"/>
            <a:ext cx="12192000" cy="1219200"/>
          </a:xfrm>
          <a:solidFill>
            <a:srgbClr val="0D0D0D">
              <a:alpha val="87843"/>
            </a:srgbClr>
          </a:solidFill>
        </p:spPr>
        <p:txBody>
          <a:bodyPr>
            <a:normAutofit/>
          </a:bodyPr>
          <a:lstStyle>
            <a:lvl1pPr algn="ctr">
              <a:defRPr sz="3600">
                <a:solidFill>
                  <a:schemeClr val="bg1"/>
                </a:solidFill>
              </a:defRPr>
            </a:lvl1pPr>
          </a:lstStyle>
          <a:p>
            <a:r>
              <a:rPr lang="en-US" dirty="0"/>
              <a:t>Click to edit title</a:t>
            </a:r>
          </a:p>
        </p:txBody>
      </p:sp>
      <p:sp>
        <p:nvSpPr>
          <p:cNvPr id="6" name="Date Placeholder 3"/>
          <p:cNvSpPr>
            <a:spLocks noGrp="1"/>
          </p:cNvSpPr>
          <p:nvPr>
            <p:ph type="dt" sz="half" idx="11"/>
          </p:nvPr>
        </p:nvSpPr>
        <p:spPr>
          <a:xfrm>
            <a:off x="838200" y="6356350"/>
            <a:ext cx="1358590" cy="365125"/>
          </a:xfrm>
        </p:spPr>
        <p:txBody>
          <a:bodyPr/>
          <a:lstStyle>
            <a:lvl1pPr>
              <a:defRPr>
                <a:solidFill>
                  <a:schemeClr val="bg1"/>
                </a:solidFill>
              </a:defRPr>
            </a:lvl1pPr>
          </a:lstStyle>
          <a:p>
            <a:fld id="{4D564EB3-B268-4748-86E7-9F55DF9078D1}" type="datetime1">
              <a:rPr lang="en-US" smtClean="0"/>
              <a:pPr/>
              <a:t>2/27/19</a:t>
            </a:fld>
            <a:endParaRPr lang="en-US" dirty="0"/>
          </a:p>
        </p:txBody>
      </p:sp>
      <p:sp>
        <p:nvSpPr>
          <p:cNvPr id="8"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Here | mn.gov/websiteurl</a:t>
            </a:r>
            <a:endParaRPr lang="en-US" dirty="0"/>
          </a:p>
        </p:txBody>
      </p:sp>
      <p:sp>
        <p:nvSpPr>
          <p:cNvPr id="7" name="Slide Number Placeholder 5"/>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97887301"/>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ig Image - Blue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9"/>
          </a:xfrm>
        </p:spPr>
        <p:txBody>
          <a:bodyPr/>
          <a:lstStyle/>
          <a:p>
            <a:r>
              <a:rPr lang="en-US"/>
              <a:t>Click icon to add picture</a:t>
            </a:r>
          </a:p>
        </p:txBody>
      </p:sp>
      <p:sp>
        <p:nvSpPr>
          <p:cNvPr id="9" name="Title 1"/>
          <p:cNvSpPr>
            <a:spLocks noGrp="1"/>
          </p:cNvSpPr>
          <p:nvPr>
            <p:ph type="title" hasCustomPrompt="1"/>
          </p:nvPr>
        </p:nvSpPr>
        <p:spPr>
          <a:xfrm>
            <a:off x="1" y="5638800"/>
            <a:ext cx="12192000" cy="1219200"/>
          </a:xfrm>
          <a:solidFill>
            <a:srgbClr val="78BE21">
              <a:alpha val="87843"/>
            </a:srgbClr>
          </a:solidFill>
        </p:spPr>
        <p:txBody>
          <a:bodyPr>
            <a:normAutofit/>
          </a:bodyPr>
          <a:lstStyle>
            <a:lvl1pPr algn="ctr">
              <a:defRPr sz="3600">
                <a:solidFill>
                  <a:schemeClr val="tx2"/>
                </a:solidFill>
              </a:defRPr>
            </a:lvl1pPr>
          </a:lstStyle>
          <a:p>
            <a:r>
              <a:rPr lang="en-US" dirty="0"/>
              <a:t>Click to edit title</a:t>
            </a:r>
          </a:p>
        </p:txBody>
      </p:sp>
      <p:sp>
        <p:nvSpPr>
          <p:cNvPr id="8" name="Date Placeholder 3"/>
          <p:cNvSpPr>
            <a:spLocks noGrp="1"/>
          </p:cNvSpPr>
          <p:nvPr>
            <p:ph type="dt" sz="half" idx="11"/>
          </p:nvPr>
        </p:nvSpPr>
        <p:spPr>
          <a:xfrm>
            <a:off x="838200" y="6356350"/>
            <a:ext cx="1358590" cy="365125"/>
          </a:xfrm>
        </p:spPr>
        <p:txBody>
          <a:bodyPr/>
          <a:lstStyle/>
          <a:p>
            <a:fld id="{5CAE31FF-A086-40D5-909F-A9E138181237}" type="datetime1">
              <a:rPr lang="en-US" smtClean="0"/>
              <a:t>2/27/19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10" name="Slide Number Placeholder 5"/>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634237328"/>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de - Gray Background">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Code Demo (Click to Edit)</a:t>
            </a:r>
          </a:p>
        </p:txBody>
      </p:sp>
      <p:sp>
        <p:nvSpPr>
          <p:cNvPr id="10" name="Table Placeholder 8"/>
          <p:cNvSpPr>
            <a:spLocks noGrp="1"/>
          </p:cNvSpPr>
          <p:nvPr>
            <p:ph type="tbl" sz="quarter" idx="13"/>
          </p:nvPr>
        </p:nvSpPr>
        <p:spPr>
          <a:xfrm>
            <a:off x="2032000" y="2233262"/>
            <a:ext cx="8128000" cy="2966751"/>
          </a:xfrm>
        </p:spPr>
        <p:txBody>
          <a:bodyPr/>
          <a:lstStyle/>
          <a:p>
            <a:endParaRPr lang="en-US"/>
          </a:p>
        </p:txBody>
      </p:sp>
      <p:sp>
        <p:nvSpPr>
          <p:cNvPr id="8" name="Date Placeholder 4"/>
          <p:cNvSpPr>
            <a:spLocks noGrp="1"/>
          </p:cNvSpPr>
          <p:nvPr>
            <p:ph type="dt" sz="half" idx="11"/>
          </p:nvPr>
        </p:nvSpPr>
        <p:spPr>
          <a:xfrm>
            <a:off x="838200" y="6356350"/>
            <a:ext cx="1358590" cy="365125"/>
          </a:xfrm>
        </p:spPr>
        <p:txBody>
          <a:bodyPr/>
          <a:lstStyle/>
          <a:p>
            <a:fld id="{06B78D62-7A3F-4136-9CF2-CB03510DA06A}" type="datetime1">
              <a:rPr lang="en-US" smtClean="0"/>
              <a:t>2/27/19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549061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hoto)">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3477837"/>
            <a:ext cx="12192000" cy="1295182"/>
          </a:xfrm>
          <a:solidFill>
            <a:schemeClr val="accent1"/>
          </a:solidFill>
        </p:spPr>
        <p:txBody>
          <a:bodyPr wrap="square" lIns="182880" tIns="91440" rIns="182880" bIns="91440" anchor="ctr">
            <a:normAutofit/>
          </a:bodyPr>
          <a:lstStyle>
            <a:lvl1pPr algn="ctr">
              <a:defRPr sz="3600">
                <a:solidFill>
                  <a:schemeClr val="bg1"/>
                </a:solidFill>
              </a:defRPr>
            </a:lvl1pPr>
          </a:lstStyle>
          <a:p>
            <a:r>
              <a:rPr lang="en-US" dirty="0"/>
              <a:t>Click to enter the slideshow title</a:t>
            </a:r>
          </a:p>
        </p:txBody>
      </p:sp>
      <p:sp>
        <p:nvSpPr>
          <p:cNvPr id="3" name="Rectangle 2"/>
          <p:cNvSpPr/>
          <p:nvPr userDrawn="1"/>
        </p:nvSpPr>
        <p:spPr>
          <a:xfrm>
            <a:off x="0" y="4773019"/>
            <a:ext cx="12192000" cy="2084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041204"/>
            <a:ext cx="6587067" cy="1097128"/>
          </a:xfrm>
        </p:spPr>
        <p:txBody>
          <a:bodyPr>
            <a:normAutofit/>
          </a:bodyPr>
          <a:lstStyle>
            <a:lvl1pPr marL="0" indent="0" algn="ctr">
              <a:spcBef>
                <a:spcPts val="0"/>
              </a:spcBef>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pic>
        <p:nvPicPr>
          <p:cNvPr id="4" name="MN.IT Services Logo" descr="Minnesota Logo with text Agency Logo Her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8553" y="5947868"/>
            <a:ext cx="2968836" cy="457200"/>
          </a:xfrm>
          <a:prstGeom prst="rect">
            <a:avLst/>
          </a:prstGeom>
        </p:spPr>
      </p:pic>
      <p:sp>
        <p:nvSpPr>
          <p:cNvPr id="9" name="Footer Placeholder 4"/>
          <p:cNvSpPr>
            <a:spLocks noGrp="1"/>
          </p:cNvSpPr>
          <p:nvPr>
            <p:ph type="ftr" sz="quarter" idx="3"/>
          </p:nvPr>
        </p:nvSpPr>
        <p:spPr>
          <a:xfrm>
            <a:off x="6253560" y="6138332"/>
            <a:ext cx="5587647" cy="365125"/>
          </a:xfrm>
          <a:prstGeom prst="rect">
            <a:avLst/>
          </a:prstGeom>
        </p:spPr>
        <p:txBody>
          <a:bodyPr anchor="b"/>
          <a:lstStyle>
            <a:lvl1pPr algn="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Picture Placeholder 5"/>
          <p:cNvSpPr>
            <a:spLocks noGrp="1"/>
          </p:cNvSpPr>
          <p:nvPr>
            <p:ph type="pic" sz="quarter" idx="17"/>
          </p:nvPr>
        </p:nvSpPr>
        <p:spPr>
          <a:xfrm>
            <a:off x="0" y="0"/>
            <a:ext cx="12192000" cy="3380732"/>
          </a:xfrm>
        </p:spPr>
        <p:txBody>
          <a:bodyPr/>
          <a:lstStyle/>
          <a:p>
            <a:endParaRPr lang="en-US" dirty="0"/>
          </a:p>
        </p:txBody>
      </p:sp>
    </p:spTree>
    <p:extLst>
      <p:ext uri="{BB962C8B-B14F-4D97-AF65-F5344CB8AC3E}">
        <p14:creationId xmlns:p14="http://schemas.microsoft.com/office/powerpoint/2010/main" val="17888243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7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Code Demo (Click to Edit)</a:t>
            </a:r>
          </a:p>
        </p:txBody>
      </p:sp>
      <p:sp>
        <p:nvSpPr>
          <p:cNvPr id="14" name="Table Placeholder 8"/>
          <p:cNvSpPr>
            <a:spLocks noGrp="1"/>
          </p:cNvSpPr>
          <p:nvPr>
            <p:ph type="tbl" sz="quarter" idx="13"/>
          </p:nvPr>
        </p:nvSpPr>
        <p:spPr>
          <a:xfrm>
            <a:off x="2032000" y="2233262"/>
            <a:ext cx="8128000" cy="2966751"/>
          </a:xfrm>
        </p:spPr>
        <p:txBody>
          <a:bodyPr/>
          <a:lstStyle>
            <a:lvl1pPr>
              <a:buClr>
                <a:schemeClr val="accent2"/>
              </a:buClr>
              <a:defRPr>
                <a:solidFill>
                  <a:schemeClr val="bg1"/>
                </a:solidFill>
              </a:defRPr>
            </a:lvl1pPr>
          </a:lstStyle>
          <a:p>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t>2/27/19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1305128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dirty="0"/>
              <a:t>Click to edit title</a:t>
            </a:r>
          </a:p>
        </p:txBody>
      </p:sp>
      <p:sp>
        <p:nvSpPr>
          <p:cNvPr id="15"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a:t>Click icon to insert screenshot</a:t>
            </a:r>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t>2/27/19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556012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1" name="Text Placeholder 3"/>
          <p:cNvSpPr>
            <a:spLocks noGrp="1"/>
          </p:cNvSpPr>
          <p:nvPr>
            <p:ph type="body" sz="quarter" idx="13"/>
          </p:nvPr>
        </p:nvSpPr>
        <p:spPr>
          <a:xfrm>
            <a:off x="815895" y="1365203"/>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7" name="Picture Placeholder 12" descr="Screenshot"/>
          <p:cNvSpPr>
            <a:spLocks noGrp="1"/>
          </p:cNvSpPr>
          <p:nvPr>
            <p:ph type="pic" sz="quarter" idx="10" hasCustomPrompt="1"/>
          </p:nvPr>
        </p:nvSpPr>
        <p:spPr>
          <a:xfrm>
            <a:off x="1373459" y="3771871"/>
            <a:ext cx="9287236" cy="4733889"/>
          </a:xfrm>
        </p:spPr>
        <p:txBody>
          <a:bodyPr/>
          <a:lstStyle>
            <a:lvl1pPr>
              <a:defRPr/>
            </a:lvl1pPr>
          </a:lstStyle>
          <a:p>
            <a:r>
              <a:rPr lang="en-US" dirty="0"/>
              <a:t>Click icon to insert screenshot</a:t>
            </a:r>
          </a:p>
        </p:txBody>
      </p:sp>
      <p:sp>
        <p:nvSpPr>
          <p:cNvPr id="6" name="Date Placeholder 3"/>
          <p:cNvSpPr>
            <a:spLocks noGrp="1"/>
          </p:cNvSpPr>
          <p:nvPr>
            <p:ph type="dt" sz="half" idx="14"/>
          </p:nvPr>
        </p:nvSpPr>
        <p:spPr>
          <a:xfrm>
            <a:off x="838200" y="6356350"/>
            <a:ext cx="1358590" cy="365125"/>
          </a:xfrm>
        </p:spPr>
        <p:txBody>
          <a:bodyPr/>
          <a:lstStyle/>
          <a:p>
            <a:fld id="{822F9B27-DC73-4098-8FAC-5370DAFF133B}" type="datetime1">
              <a:rPr lang="en-US" smtClean="0"/>
              <a:t>2/27/19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8" name="Slide Number Placeholder 5"/>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639915943"/>
      </p:ext>
    </p:extLst>
  </p:cSld>
  <p:clrMapOvr>
    <a:masterClrMapping/>
  </p:clrMapOvr>
  <p:hf sldNum="0" hdr="0" ftr="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creenshot Light Background Horizontal">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815897" y="287066"/>
            <a:ext cx="3521927" cy="2734914"/>
          </a:xfrm>
        </p:spPr>
        <p:txBody>
          <a:bodyPr/>
          <a:lstStyle>
            <a:lvl1pPr>
              <a:defRPr>
                <a:solidFill>
                  <a:schemeClr val="accent1"/>
                </a:solidFill>
              </a:defRPr>
            </a:lvl1pPr>
          </a:lstStyle>
          <a:p>
            <a:r>
              <a:rPr lang="en-US" dirty="0"/>
              <a:t>Click to edit title</a:t>
            </a:r>
          </a:p>
        </p:txBody>
      </p:sp>
      <p:sp>
        <p:nvSpPr>
          <p:cNvPr id="4" name="Text Placeholder 3"/>
          <p:cNvSpPr>
            <a:spLocks noGrp="1"/>
          </p:cNvSpPr>
          <p:nvPr>
            <p:ph type="body" sz="quarter" idx="11"/>
          </p:nvPr>
        </p:nvSpPr>
        <p:spPr>
          <a:xfrm>
            <a:off x="815975" y="3211513"/>
            <a:ext cx="3521849" cy="247560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3"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a:t>Click icon to insert screenshot</a:t>
            </a:r>
          </a:p>
        </p:txBody>
      </p:sp>
      <p:sp>
        <p:nvSpPr>
          <p:cNvPr id="10" name="Date Placeholder 4"/>
          <p:cNvSpPr>
            <a:spLocks noGrp="1"/>
          </p:cNvSpPr>
          <p:nvPr>
            <p:ph type="dt" sz="half" idx="12"/>
          </p:nvPr>
        </p:nvSpPr>
        <p:spPr>
          <a:xfrm>
            <a:off x="838200" y="6356350"/>
            <a:ext cx="1358590" cy="365125"/>
          </a:xfrm>
        </p:spPr>
        <p:txBody>
          <a:bodyPr/>
          <a:lstStyle/>
          <a:p>
            <a:fld id="{5D76A200-3168-4D33-A718-3974884CE863}" type="datetime1">
              <a:rPr lang="en-US" smtClean="0"/>
              <a:t>2/27/19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11" name="Slide Number Placeholder 6"/>
          <p:cNvSpPr>
            <a:spLocks noGrp="1"/>
          </p:cNvSpPr>
          <p:nvPr>
            <p:ph type="sldNum" sz="quarter" idx="13"/>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0090378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creenshot Light Background Vertical">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7" name="Text Placeholder 3"/>
          <p:cNvSpPr>
            <a:spLocks noGrp="1"/>
          </p:cNvSpPr>
          <p:nvPr>
            <p:ph type="body" sz="quarter" idx="11"/>
          </p:nvPr>
        </p:nvSpPr>
        <p:spPr>
          <a:xfrm>
            <a:off x="815895" y="1365203"/>
            <a:ext cx="10555696" cy="156718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3" name="Picture Placeholder 12"/>
          <p:cNvSpPr>
            <a:spLocks noGrp="1"/>
          </p:cNvSpPr>
          <p:nvPr>
            <p:ph type="pic" sz="quarter" idx="10" hasCustomPrompt="1"/>
          </p:nvPr>
        </p:nvSpPr>
        <p:spPr>
          <a:xfrm>
            <a:off x="1373459" y="3771871"/>
            <a:ext cx="9287236" cy="4733889"/>
          </a:xfrm>
        </p:spPr>
        <p:txBody>
          <a:bodyPr/>
          <a:lstStyle>
            <a:lvl1pPr>
              <a:defRPr/>
            </a:lvl1pPr>
          </a:lstStyle>
          <a:p>
            <a:r>
              <a:rPr lang="en-US" dirty="0"/>
              <a:t>Click icon to insert screenshot</a:t>
            </a:r>
          </a:p>
        </p:txBody>
      </p:sp>
      <p:sp>
        <p:nvSpPr>
          <p:cNvPr id="9" name="Date Placeholder 3"/>
          <p:cNvSpPr>
            <a:spLocks noGrp="1"/>
          </p:cNvSpPr>
          <p:nvPr>
            <p:ph type="dt" sz="half" idx="12"/>
          </p:nvPr>
        </p:nvSpPr>
        <p:spPr>
          <a:xfrm>
            <a:off x="838200" y="6356350"/>
            <a:ext cx="1358590" cy="365125"/>
          </a:xfrm>
        </p:spPr>
        <p:txBody>
          <a:bodyPr/>
          <a:lstStyle/>
          <a:p>
            <a:fld id="{0366E0EA-2D80-452F-9963-33FA7A36BC09}" type="datetime1">
              <a:rPr lang="en-US" smtClean="0"/>
              <a:t>2/27/19</a:t>
            </a:fld>
            <a:endParaRPr lang="en-US" dirty="0"/>
          </a:p>
        </p:txBody>
      </p:sp>
      <p:sp>
        <p:nvSpPr>
          <p:cNvPr id="1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11" name="Slide Number Placeholder 5"/>
          <p:cNvSpPr>
            <a:spLocks noGrp="1"/>
          </p:cNvSpPr>
          <p:nvPr>
            <p:ph type="sldNum" sz="quarter" idx="13"/>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894290563"/>
      </p:ext>
    </p:extLst>
  </p:cSld>
  <p:clrMapOvr>
    <a:masterClrMapping/>
  </p:clrMapOvr>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dirty="0"/>
              <a:t>Click to edit title</a:t>
            </a:r>
          </a:p>
        </p:txBody>
      </p:sp>
      <p:sp>
        <p:nvSpPr>
          <p:cNvPr id="16"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descr="Compute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12851" y="434836"/>
            <a:ext cx="6828661" cy="6050713"/>
          </a:xfrm>
          <a:prstGeom prst="rect">
            <a:avLst/>
          </a:prstGeom>
          <a:effectLst>
            <a:outerShdw blurRad="76200" dir="18900000" sy="23000" kx="-1200000" algn="bl" rotWithShape="0">
              <a:prstClr val="black">
                <a:alpha val="20000"/>
              </a:prstClr>
            </a:outerShdw>
          </a:effectLst>
        </p:spPr>
      </p:pic>
      <p:sp>
        <p:nvSpPr>
          <p:cNvPr id="15" name="Picture Placeholder 12"/>
          <p:cNvSpPr>
            <a:spLocks noGrp="1"/>
          </p:cNvSpPr>
          <p:nvPr>
            <p:ph type="pic" sz="quarter" idx="10" hasCustomPrompt="1"/>
          </p:nvPr>
        </p:nvSpPr>
        <p:spPr>
          <a:xfrm>
            <a:off x="4976787" y="691882"/>
            <a:ext cx="6300787" cy="3411537"/>
          </a:xfrm>
        </p:spPr>
        <p:txBody>
          <a:bodyPr/>
          <a:lstStyle>
            <a:lvl1pPr>
              <a:defRPr/>
            </a:lvl1pPr>
          </a:lstStyle>
          <a:p>
            <a:r>
              <a:rPr lang="en-US" dirty="0"/>
              <a:t>Click icon to insert screenshot</a:t>
            </a:r>
          </a:p>
        </p:txBody>
      </p:sp>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276FB33B-BCEE-4E25-B97B-A564B0E1024B}" type="datetime1">
              <a:rPr lang="en-US" smtClean="0"/>
              <a:t>2/27/19</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7617523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276FB33B-BCEE-4E25-B97B-A564B0E1024B}" type="datetime1">
              <a:rPr lang="en-US" smtClean="0"/>
              <a:t>2/27/19</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dirty="0"/>
              <a:t>Click to edit title</a:t>
            </a:r>
          </a:p>
        </p:txBody>
      </p:sp>
      <p:pic>
        <p:nvPicPr>
          <p:cNvPr id="14" name="Picture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5"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19693263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4" name="Text Placeholder 3"/>
          <p:cNvSpPr>
            <a:spLocks noGrp="1"/>
          </p:cNvSpPr>
          <p:nvPr>
            <p:ph type="body" sz="quarter" idx="13"/>
          </p:nvPr>
        </p:nvSpPr>
        <p:spPr>
          <a:xfrm>
            <a:off x="815895" y="1365203"/>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pic>
        <p:nvPicPr>
          <p:cNvPr id="15" name="Picture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1373459" y="3771871"/>
            <a:ext cx="9287236" cy="4733889"/>
          </a:xfrm>
        </p:spPr>
        <p:txBody>
          <a:bodyPr/>
          <a:lstStyle>
            <a:lvl1pPr>
              <a:defRPr/>
            </a:lvl1pPr>
          </a:lstStyle>
          <a:p>
            <a:r>
              <a:rPr lang="en-US" dirty="0"/>
              <a:t>Click icon to insert screenshot</a:t>
            </a:r>
          </a:p>
        </p:txBody>
      </p:sp>
      <p:sp>
        <p:nvSpPr>
          <p:cNvPr id="6"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276FB33B-BCEE-4E25-B97B-A564B0E1024B}" type="datetime1">
              <a:rPr lang="en-US" smtClean="0"/>
              <a:t>2/27/19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8"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034028452"/>
      </p:ext>
    </p:extLst>
  </p:cSld>
  <p:clrMapOvr>
    <a:masterClrMapping/>
  </p:clrMapOvr>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ounded Rectangular Callout 11"/>
          <p:cNvSpPr/>
          <p:nvPr userDrawn="1"/>
        </p:nvSpPr>
        <p:spPr>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a:t>“Click to edit quote.”</a:t>
            </a:r>
          </a:p>
        </p:txBody>
      </p:sp>
      <p:sp>
        <p:nvSpPr>
          <p:cNvPr id="8" name="Text Placeholder 6"/>
          <p:cNvSpPr>
            <a:spLocks noGrp="1"/>
          </p:cNvSpPr>
          <p:nvPr>
            <p:ph type="body" sz="quarter" idx="13" hasCustomPrompt="1"/>
          </p:nvPr>
        </p:nvSpPr>
        <p:spPr>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a:t>- Click to edit name or subtext</a:t>
            </a:r>
          </a:p>
        </p:txBody>
      </p:sp>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276FB33B-BCEE-4E25-B97B-A564B0E1024B}" type="datetime1">
              <a:rPr lang="en-US" smtClean="0"/>
              <a:t>2/27/19</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539662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8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Rounded Rectangular Callout 11"/>
          <p:cNvSpPr/>
          <p:nvPr userDrawn="1"/>
        </p:nvSpPr>
        <p:spPr>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a:spLocks noGrp="1"/>
          </p:cNvSpPr>
          <p:nvPr>
            <p:ph type="title" hasCustomPrompt="1"/>
          </p:nvPr>
        </p:nvSpPr>
        <p:spPr>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a:t>“Click to edit quote.”</a:t>
            </a:r>
          </a:p>
        </p:txBody>
      </p:sp>
      <p:sp>
        <p:nvSpPr>
          <p:cNvPr id="15" name="Text Placeholder 6"/>
          <p:cNvSpPr>
            <a:spLocks noGrp="1"/>
          </p:cNvSpPr>
          <p:nvPr>
            <p:ph type="body" sz="quarter" idx="13" hasCustomPrompt="1"/>
          </p:nvPr>
        </p:nvSpPr>
        <p:spPr>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a:t>- Click to edit name or subtext</a:t>
            </a:r>
          </a:p>
        </p:txBody>
      </p:sp>
      <p:sp>
        <p:nvSpPr>
          <p:cNvPr id="16"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276FB33B-BCEE-4E25-B97B-A564B0E1024B}" type="datetime1">
              <a:rPr lang="en-US" smtClean="0"/>
              <a:t>2/27/19</a:t>
            </a:fld>
            <a:endParaRPr lang="en-US" dirty="0"/>
          </a:p>
        </p:txBody>
      </p:sp>
      <p:sp>
        <p:nvSpPr>
          <p:cNvPr id="18"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1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43441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Agenda</a:t>
            </a:r>
          </a:p>
        </p:txBody>
      </p:sp>
      <p:sp>
        <p:nvSpPr>
          <p:cNvPr id="12" name="Table Placeholder 9"/>
          <p:cNvSpPr>
            <a:spLocks noGrp="1"/>
          </p:cNvSpPr>
          <p:nvPr>
            <p:ph type="tbl" sz="quarter" idx="13"/>
          </p:nvPr>
        </p:nvSpPr>
        <p:spPr>
          <a:xfrm>
            <a:off x="838200" y="1335088"/>
            <a:ext cx="10515600" cy="4841875"/>
          </a:xfrm>
        </p:spPr>
        <p:txBody>
          <a:bodyPr/>
          <a:lstStyle/>
          <a:p>
            <a:endParaRPr lang="en-US"/>
          </a:p>
        </p:txBody>
      </p:sp>
      <p:sp>
        <p:nvSpPr>
          <p:cNvPr id="4" name="Date Placeholder 3"/>
          <p:cNvSpPr>
            <a:spLocks noGrp="1"/>
          </p:cNvSpPr>
          <p:nvPr>
            <p:ph type="dt" sz="half" idx="10"/>
          </p:nvPr>
        </p:nvSpPr>
        <p:spPr/>
        <p:txBody>
          <a:bodyPr/>
          <a:lstStyle/>
          <a:p>
            <a:fld id="{9A198C9B-0587-4A1E-9E03-E4C9FE222F08}" type="datetime1">
              <a:rPr lang="en-US" smtClean="0"/>
              <a:t>2/27/19</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9" name="Rectangle 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6799644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ull Image Black Circle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p:spPr>
        <p:txBody>
          <a:bodyPr/>
          <a:lstStyle/>
          <a:p>
            <a:endParaRPr lang="en-US" dirty="0"/>
          </a:p>
        </p:txBody>
      </p:sp>
      <p:sp>
        <p:nvSpPr>
          <p:cNvPr id="2" name="Title 1"/>
          <p:cNvSpPr>
            <a:spLocks noGrp="1"/>
          </p:cNvSpPr>
          <p:nvPr>
            <p:ph type="title" hasCustomPrompt="1"/>
          </p:nvPr>
        </p:nvSpPr>
        <p:spPr>
          <a:xfrm>
            <a:off x="6146624" y="685800"/>
            <a:ext cx="5486400" cy="5486400"/>
          </a:xfrm>
          <a:prstGeom prst="ellipse">
            <a:avLst/>
          </a:prstGeom>
          <a:solidFill>
            <a:srgbClr val="003865">
              <a:alpha val="87843"/>
            </a:srgbClr>
          </a:solidFill>
        </p:spPr>
        <p:txBody>
          <a:bodyPr>
            <a:noAutofit/>
          </a:bodyPr>
          <a:lstStyle>
            <a:lvl1pPr algn="ctr">
              <a:tabLst>
                <a:tab pos="2341563" algn="l"/>
                <a:tab pos="3770313" algn="l"/>
              </a:tabLst>
              <a:defRPr sz="5500" baseline="0">
                <a:solidFill>
                  <a:schemeClr val="bg1"/>
                </a:solidFill>
              </a:defRPr>
            </a:lvl1pPr>
          </a:lstStyle>
          <a:p>
            <a:r>
              <a:rPr lang="en-US" dirty="0"/>
              <a:t>Click to edit title</a:t>
            </a:r>
          </a:p>
        </p:txBody>
      </p:sp>
      <p:sp>
        <p:nvSpPr>
          <p:cNvPr id="3" name="Date Placeholder 2"/>
          <p:cNvSpPr>
            <a:spLocks noGrp="1"/>
          </p:cNvSpPr>
          <p:nvPr>
            <p:ph type="dt" sz="half" idx="10"/>
          </p:nvPr>
        </p:nvSpPr>
        <p:spPr/>
        <p:txBody>
          <a:bodyPr/>
          <a:lstStyle>
            <a:lvl1pPr>
              <a:defRPr>
                <a:solidFill>
                  <a:schemeClr val="bg1"/>
                </a:solidFill>
              </a:defRPr>
            </a:lvl1pPr>
          </a:lstStyle>
          <a:p>
            <a:fld id="{37C3B6E0-E413-4EA2-9B23-AF69A1623F89}" type="datetime1">
              <a:rPr lang="en-US" smtClean="0"/>
              <a:t>2/27/19</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092258399"/>
      </p:ext>
    </p:extLst>
  </p:cSld>
  <p:clrMapOvr>
    <a:masterClrMapping/>
  </p:clrMapOvr>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ull Image Multiple Circle Overlay">
    <p:bg>
      <p:bgPr>
        <a:solidFill>
          <a:schemeClr val="bg1"/>
        </a:solidFill>
        <a:effectLst/>
      </p:bgPr>
    </p:bg>
    <p:spTree>
      <p:nvGrpSpPr>
        <p:cNvPr id="1" name=""/>
        <p:cNvGrpSpPr/>
        <p:nvPr/>
      </p:nvGrpSpPr>
      <p:grpSpPr>
        <a:xfrm>
          <a:off x="0" y="0"/>
          <a:ext cx="0" cy="0"/>
          <a:chOff x="0" y="0"/>
          <a:chExt cx="0" cy="0"/>
        </a:xfrm>
      </p:grpSpPr>
      <p:sp>
        <p:nvSpPr>
          <p:cNvPr id="10" name="Picture Placeholder 6"/>
          <p:cNvSpPr>
            <a:spLocks noGrp="1"/>
          </p:cNvSpPr>
          <p:nvPr>
            <p:ph type="pic" sz="quarter" idx="15"/>
          </p:nvPr>
        </p:nvSpPr>
        <p:spPr>
          <a:xfrm>
            <a:off x="0" y="0"/>
            <a:ext cx="12192000" cy="6858000"/>
          </a:xfrm>
        </p:spPr>
        <p:txBody>
          <a:bodyPr/>
          <a:lstStyle/>
          <a:p>
            <a:endParaRPr lang="en-US" dirty="0"/>
          </a:p>
        </p:txBody>
      </p:sp>
      <p:sp>
        <p:nvSpPr>
          <p:cNvPr id="2" name="Title 1"/>
          <p:cNvSpPr>
            <a:spLocks noGrp="1"/>
          </p:cNvSpPr>
          <p:nvPr>
            <p:ph type="title" hasCustomPrompt="1"/>
          </p:nvPr>
        </p:nvSpPr>
        <p:spPr>
          <a:xfrm>
            <a:off x="5720397" y="912530"/>
            <a:ext cx="4661388" cy="4661388"/>
          </a:xfrm>
          <a:prstGeom prst="ellipse">
            <a:avLst/>
          </a:prstGeom>
          <a:solidFill>
            <a:srgbClr val="003865">
              <a:alpha val="87843"/>
            </a:srgbClr>
          </a:solidFill>
        </p:spPr>
        <p:txBody>
          <a:bodyPr>
            <a:noAutofit/>
          </a:bodyPr>
          <a:lstStyle>
            <a:lvl1pPr algn="ctr">
              <a:tabLst>
                <a:tab pos="3770313" algn="l"/>
              </a:tabLst>
              <a:defRPr sz="4500" baseline="0">
                <a:solidFill>
                  <a:schemeClr val="bg1"/>
                </a:solidFill>
              </a:defRPr>
            </a:lvl1pPr>
          </a:lstStyle>
          <a:p>
            <a:r>
              <a:rPr lang="en-US" dirty="0"/>
              <a:t>Click to edit title</a:t>
            </a:r>
          </a:p>
        </p:txBody>
      </p:sp>
      <p:sp>
        <p:nvSpPr>
          <p:cNvPr id="9" name="Text Placeholder 7"/>
          <p:cNvSpPr>
            <a:spLocks noGrp="1"/>
          </p:cNvSpPr>
          <p:nvPr>
            <p:ph type="body" sz="quarter" idx="14" hasCustomPrompt="1"/>
          </p:nvPr>
        </p:nvSpPr>
        <p:spPr>
          <a:xfrm>
            <a:off x="9544816" y="524007"/>
            <a:ext cx="2155300" cy="2155300"/>
          </a:xfrm>
          <a:prstGeom prst="ellipse">
            <a:avLst/>
          </a:prstGeom>
          <a:solidFill>
            <a:srgbClr val="78BE21">
              <a:alpha val="87843"/>
            </a:srgbClr>
          </a:solidFill>
        </p:spPr>
        <p:txBody>
          <a:bodyPr anchor="ctr">
            <a:normAutofit/>
          </a:bodyPr>
          <a:lstStyle>
            <a:lvl1pPr marL="0" indent="0" algn="ctr">
              <a:buNone/>
              <a:defRPr sz="2500" baseline="0">
                <a:solidFill>
                  <a:schemeClr val="tx2"/>
                </a:solidFill>
                <a:latin typeface="+mn-lt"/>
              </a:defRPr>
            </a:lvl1pPr>
          </a:lstStyle>
          <a:p>
            <a:pPr lvl="0"/>
            <a:r>
              <a:rPr lang="en-US" dirty="0"/>
              <a:t>Second Point</a:t>
            </a:r>
          </a:p>
        </p:txBody>
      </p:sp>
      <p:sp>
        <p:nvSpPr>
          <p:cNvPr id="8" name="Text Placeholder 7"/>
          <p:cNvSpPr>
            <a:spLocks noGrp="1"/>
          </p:cNvSpPr>
          <p:nvPr>
            <p:ph type="body" sz="quarter" idx="13" hasCustomPrompt="1"/>
          </p:nvPr>
        </p:nvSpPr>
        <p:spPr>
          <a:xfrm>
            <a:off x="9251002" y="3581845"/>
            <a:ext cx="2637978" cy="2637978"/>
          </a:xfrm>
          <a:prstGeom prst="ellipse">
            <a:avLst/>
          </a:prstGeom>
          <a:solidFill>
            <a:srgbClr val="000000">
              <a:alpha val="87843"/>
            </a:srgbClr>
          </a:solidFill>
        </p:spPr>
        <p:txBody>
          <a:bodyPr anchor="ctr">
            <a:normAutofit/>
          </a:bodyPr>
          <a:lstStyle>
            <a:lvl1pPr marL="0" indent="0" algn="ctr">
              <a:buNone/>
              <a:defRPr sz="2500" baseline="0">
                <a:solidFill>
                  <a:schemeClr val="bg1"/>
                </a:solidFill>
                <a:latin typeface="+mn-lt"/>
              </a:defRPr>
            </a:lvl1pPr>
          </a:lstStyle>
          <a:p>
            <a:pPr lvl="0"/>
            <a:r>
              <a:rPr lang="en-US" dirty="0"/>
              <a:t>Third Point</a:t>
            </a:r>
          </a:p>
        </p:txBody>
      </p:sp>
      <p:sp>
        <p:nvSpPr>
          <p:cNvPr id="3" name="Date Placeholder 2"/>
          <p:cNvSpPr>
            <a:spLocks noGrp="1"/>
          </p:cNvSpPr>
          <p:nvPr>
            <p:ph type="dt" sz="half" idx="10"/>
          </p:nvPr>
        </p:nvSpPr>
        <p:spPr/>
        <p:txBody>
          <a:bodyPr/>
          <a:lstStyle>
            <a:lvl1pPr>
              <a:defRPr>
                <a:solidFill>
                  <a:schemeClr val="bg1"/>
                </a:solidFill>
              </a:defRPr>
            </a:lvl1pPr>
          </a:lstStyle>
          <a:p>
            <a:fld id="{438A7556-21FA-4204-9DD6-1F6FDEC2C796}" type="datetime1">
              <a:rPr lang="en-US" smtClean="0"/>
              <a:t>2/27/19</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911004216"/>
      </p:ext>
    </p:extLst>
  </p:cSld>
  <p:clrMapOvr>
    <a:masterClrMapping/>
  </p:clrMapOvr>
  <p:hf sldNum="0"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 Black Box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p:spPr>
        <p:txBody>
          <a:bodyPr/>
          <a:lstStyle/>
          <a:p>
            <a:endParaRPr lang="en-US"/>
          </a:p>
        </p:txBody>
      </p:sp>
      <p:sp>
        <p:nvSpPr>
          <p:cNvPr id="2" name="Title 1"/>
          <p:cNvSpPr>
            <a:spLocks noGrp="1"/>
          </p:cNvSpPr>
          <p:nvPr>
            <p:ph type="title" hasCustomPrompt="1"/>
          </p:nvPr>
        </p:nvSpPr>
        <p:spPr>
          <a:xfrm>
            <a:off x="2299475" y="1609867"/>
            <a:ext cx="7593051" cy="3638266"/>
          </a:xfrm>
          <a:solidFill>
            <a:schemeClr val="tx1">
              <a:alpha val="88000"/>
            </a:schemeClr>
          </a:solidFill>
        </p:spPr>
        <p:txBody>
          <a:bodyPr>
            <a:noAutofit/>
          </a:bodyPr>
          <a:lstStyle>
            <a:lvl1pPr algn="ctr">
              <a:spcAft>
                <a:spcPts val="1000"/>
              </a:spcAft>
              <a:tabLst>
                <a:tab pos="3770313" algn="l"/>
              </a:tabLst>
              <a:defRPr sz="7000" baseline="0">
                <a:solidFill>
                  <a:schemeClr val="bg1"/>
                </a:solidFill>
              </a:defRPr>
            </a:lvl1pPr>
          </a:lstStyle>
          <a:p>
            <a:r>
              <a:rPr lang="en-US" dirty="0"/>
              <a:t>Quote or </a:t>
            </a:r>
            <a:br>
              <a:rPr lang="en-US" dirty="0"/>
            </a:br>
            <a:r>
              <a:rPr lang="en-US" dirty="0"/>
              <a:t>Statement</a:t>
            </a:r>
          </a:p>
        </p:txBody>
      </p:sp>
      <p:sp>
        <p:nvSpPr>
          <p:cNvPr id="3" name="Date Placeholder 2"/>
          <p:cNvSpPr>
            <a:spLocks noGrp="1"/>
          </p:cNvSpPr>
          <p:nvPr>
            <p:ph type="dt" sz="half" idx="10"/>
          </p:nvPr>
        </p:nvSpPr>
        <p:spPr/>
        <p:txBody>
          <a:bodyPr/>
          <a:lstStyle>
            <a:lvl1pPr>
              <a:defRPr>
                <a:solidFill>
                  <a:schemeClr val="bg1"/>
                </a:solidFill>
              </a:defRPr>
            </a:lvl1pPr>
          </a:lstStyle>
          <a:p>
            <a:fld id="{0EB49D9C-C4C1-46A9-AED8-599F8B47287F}" type="datetime1">
              <a:rPr lang="en-US" smtClean="0"/>
              <a:t>2/27/19</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06771762"/>
      </p:ext>
    </p:extLst>
  </p:cSld>
  <p:clrMapOvr>
    <a:masterClrMapping/>
  </p:clrMapOvr>
  <p:hf sldNum="0"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838200" y="1389685"/>
            <a:ext cx="10515600" cy="1340989"/>
          </a:xfrm>
        </p:spPr>
        <p:txBody>
          <a:bodyPr>
            <a:noAutofit/>
          </a:bodyPr>
          <a:lstStyle>
            <a:lvl1pPr algn="ctr">
              <a:tabLst>
                <a:tab pos="3770313" algn="l"/>
              </a:tabLst>
              <a:defRPr sz="7000">
                <a:solidFill>
                  <a:schemeClr val="accent2"/>
                </a:solidFill>
              </a:defRPr>
            </a:lvl1pPr>
          </a:lstStyle>
          <a:p>
            <a:r>
              <a:rPr lang="en-US" dirty="0"/>
              <a:t>Quote or Statement</a:t>
            </a:r>
          </a:p>
        </p:txBody>
      </p:sp>
      <p:sp>
        <p:nvSpPr>
          <p:cNvPr id="10"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Clr>
                <a:schemeClr val="bg1"/>
              </a:buClr>
              <a:buFont typeface="Arial" panose="020B0604020202020204" pitchFamily="34" charset="0"/>
              <a:buNone/>
              <a:defRPr>
                <a:solidFill>
                  <a:schemeClr val="bg1"/>
                </a:solidFill>
              </a:defRPr>
            </a:lvl1pPr>
          </a:lstStyle>
          <a:p>
            <a:pPr lvl="0"/>
            <a:r>
              <a:rPr lang="en-US" dirty="0"/>
              <a:t>Make a secondary statement here.</a:t>
            </a:r>
          </a:p>
        </p:txBody>
      </p:sp>
      <p:sp>
        <p:nvSpPr>
          <p:cNvPr id="3" name="Date Placeholder 2"/>
          <p:cNvSpPr>
            <a:spLocks noGrp="1"/>
          </p:cNvSpPr>
          <p:nvPr>
            <p:ph type="dt" sz="half" idx="10"/>
          </p:nvPr>
        </p:nvSpPr>
        <p:spPr/>
        <p:txBody>
          <a:bodyPr/>
          <a:lstStyle>
            <a:lvl1pPr>
              <a:defRPr>
                <a:solidFill>
                  <a:schemeClr val="bg1"/>
                </a:solidFill>
              </a:defRPr>
            </a:lvl1pPr>
          </a:lstStyle>
          <a:p>
            <a:fld id="{D094F804-653A-41F1-A565-1098D9DEB37A}" type="datetime1">
              <a:rPr lang="en-US" smtClean="0"/>
              <a:t>2/27/19</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9795370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Quote Solid Light Background">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389685"/>
            <a:ext cx="12192000" cy="1340989"/>
          </a:xfrm>
          <a:solidFill>
            <a:schemeClr val="tx1"/>
          </a:solidFill>
        </p:spPr>
        <p:txBody>
          <a:bodyPr>
            <a:noAutofit/>
          </a:bodyPr>
          <a:lstStyle>
            <a:lvl1pPr algn="ctr">
              <a:tabLst>
                <a:tab pos="3770313" algn="l"/>
              </a:tabLst>
              <a:defRPr sz="7000">
                <a:solidFill>
                  <a:schemeClr val="accent2"/>
                </a:solidFill>
              </a:defRPr>
            </a:lvl1pPr>
          </a:lstStyle>
          <a:p>
            <a:r>
              <a:rPr lang="en-US" dirty="0"/>
              <a:t>Quote or Statement</a:t>
            </a:r>
          </a:p>
        </p:txBody>
      </p:sp>
      <p:sp>
        <p:nvSpPr>
          <p:cNvPr id="8"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Font typeface="Arial" panose="020B0604020202020204" pitchFamily="34" charset="0"/>
              <a:buNone/>
              <a:defRPr>
                <a:solidFill>
                  <a:schemeClr val="tx1"/>
                </a:solidFill>
              </a:defRPr>
            </a:lvl1pPr>
          </a:lstStyle>
          <a:p>
            <a:pPr lvl="0"/>
            <a:r>
              <a:rPr lang="en-US" dirty="0"/>
              <a:t>Make a secondary statement here.</a:t>
            </a:r>
          </a:p>
        </p:txBody>
      </p:sp>
      <p:sp>
        <p:nvSpPr>
          <p:cNvPr id="3" name="Date Placeholder 2"/>
          <p:cNvSpPr>
            <a:spLocks noGrp="1"/>
          </p:cNvSpPr>
          <p:nvPr>
            <p:ph type="dt" sz="half" idx="10"/>
          </p:nvPr>
        </p:nvSpPr>
        <p:spPr/>
        <p:txBody>
          <a:bodyPr/>
          <a:lstStyle/>
          <a:p>
            <a:fld id="{466A75E6-E45B-4C5D-981E-7C8ED0C72F5D}" type="datetime1">
              <a:rPr lang="en-US" smtClean="0"/>
              <a:t>2/27/19</a:t>
            </a:fld>
            <a:endParaRPr lang="en-US" dirty="0"/>
          </a:p>
        </p:txBody>
      </p:sp>
      <p:sp>
        <p:nvSpPr>
          <p:cNvPr id="5" name="Footer Placeholder 4"/>
          <p:cNvSpPr>
            <a:spLocks noGrp="1"/>
          </p:cNvSpPr>
          <p:nvPr>
            <p:ph type="ftr" sz="quarter" idx="12"/>
          </p:nvPr>
        </p:nvSpPr>
        <p:spPr/>
        <p:txBody>
          <a:bodyPr/>
          <a:lstStyle>
            <a:lvl1pPr>
              <a:defRPr>
                <a:solidFill>
                  <a:schemeClr val="tx2"/>
                </a:solidFill>
              </a:defRPr>
            </a:lvl1pPr>
          </a:lstStyle>
          <a:p>
            <a:r>
              <a:rPr lang="en-US"/>
              <a:t>Optional Tagline Goes Here | mn.gov/websiteurl</a:t>
            </a:r>
            <a:endParaRPr lang="en-US" dirty="0"/>
          </a:p>
        </p:txBody>
      </p:sp>
      <p:sp>
        <p:nvSpPr>
          <p:cNvPr id="4" name="Slide Number Placeholder 3"/>
          <p:cNvSpPr>
            <a:spLocks noGrp="1"/>
          </p:cNvSpPr>
          <p:nvPr>
            <p:ph type="sldNum" sz="quarter" idx="11"/>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93091558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Quote Full Image Background">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4" hasCustomPrompt="1"/>
          </p:nvPr>
        </p:nvSpPr>
        <p:spPr>
          <a:xfrm>
            <a:off x="0" y="0"/>
            <a:ext cx="12192000" cy="6858000"/>
          </a:xfrm>
        </p:spPr>
        <p:txBody>
          <a:bodyPr/>
          <a:lstStyle>
            <a:lvl1pPr>
              <a:defRPr/>
            </a:lvl1pPr>
          </a:lstStyle>
          <a:p>
            <a:r>
              <a:rPr lang="en-US" dirty="0"/>
              <a:t>Click icon to edit background picture</a:t>
            </a:r>
          </a:p>
        </p:txBody>
      </p:sp>
      <p:sp>
        <p:nvSpPr>
          <p:cNvPr id="12" name="Title 1"/>
          <p:cNvSpPr>
            <a:spLocks noGrp="1"/>
          </p:cNvSpPr>
          <p:nvPr>
            <p:ph type="title" hasCustomPrompt="1"/>
          </p:nvPr>
        </p:nvSpPr>
        <p:spPr>
          <a:xfrm>
            <a:off x="838200" y="1389685"/>
            <a:ext cx="10515600" cy="1340989"/>
          </a:xfrm>
        </p:spPr>
        <p:txBody>
          <a:bodyPr>
            <a:noAutofit/>
          </a:bodyPr>
          <a:lstStyle>
            <a:lvl1pPr algn="ctr">
              <a:tabLst>
                <a:tab pos="3770313" algn="l"/>
              </a:tabLst>
              <a:defRPr sz="7000">
                <a:solidFill>
                  <a:schemeClr val="bg1"/>
                </a:solidFill>
              </a:defRPr>
            </a:lvl1pPr>
          </a:lstStyle>
          <a:p>
            <a:r>
              <a:rPr lang="en-US" dirty="0"/>
              <a:t>Quote or Statement</a:t>
            </a:r>
          </a:p>
        </p:txBody>
      </p:sp>
      <p:sp>
        <p:nvSpPr>
          <p:cNvPr id="13"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None/>
              <a:defRPr>
                <a:solidFill>
                  <a:schemeClr val="bg1"/>
                </a:solidFill>
              </a:defRPr>
            </a:lvl1pPr>
          </a:lstStyle>
          <a:p>
            <a:pPr lvl="0"/>
            <a:r>
              <a:rPr lang="en-US" dirty="0"/>
              <a:t>Make a secondary statement here.</a:t>
            </a:r>
          </a:p>
        </p:txBody>
      </p:sp>
      <p:sp>
        <p:nvSpPr>
          <p:cNvPr id="3" name="Date Placeholder 2"/>
          <p:cNvSpPr>
            <a:spLocks noGrp="1"/>
          </p:cNvSpPr>
          <p:nvPr>
            <p:ph type="dt" sz="half" idx="10"/>
          </p:nvPr>
        </p:nvSpPr>
        <p:spPr/>
        <p:txBody>
          <a:bodyPr/>
          <a:lstStyle>
            <a:lvl1pPr>
              <a:defRPr>
                <a:solidFill>
                  <a:schemeClr val="bg1"/>
                </a:solidFill>
              </a:defRPr>
            </a:lvl1pPr>
          </a:lstStyle>
          <a:p>
            <a:fld id="{F8B25D9D-5365-41CD-BF43-4FFFCBF4BBDA}" type="datetime1">
              <a:rPr lang="en-US" smtClean="0"/>
              <a:t>2/27/19</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947260539"/>
      </p:ext>
    </p:extLst>
  </p:cSld>
  <p:clrMapOvr>
    <a:masterClrMapping/>
  </p:clrMapOvr>
  <p:hf sldNum="0"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ig Number - Image Background">
    <p:bg>
      <p:bgPr>
        <a:solidFill>
          <a:schemeClr val="bg1"/>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0" y="0"/>
            <a:ext cx="12192000" cy="6858000"/>
          </a:xfrm>
        </p:spPr>
        <p:txBody>
          <a:bodyPr/>
          <a:lstStyle/>
          <a:p>
            <a:endParaRPr lang="en-US"/>
          </a:p>
        </p:txBody>
      </p:sp>
      <p:sp>
        <p:nvSpPr>
          <p:cNvPr id="2" name="Title 1"/>
          <p:cNvSpPr>
            <a:spLocks noGrp="1"/>
          </p:cNvSpPr>
          <p:nvPr>
            <p:ph type="title" hasCustomPrompt="1"/>
          </p:nvPr>
        </p:nvSpPr>
        <p:spPr>
          <a:xfrm>
            <a:off x="5424138" y="624469"/>
            <a:ext cx="5198328" cy="5072440"/>
          </a:xfrm>
          <a:prstGeom prst="ellipse">
            <a:avLst/>
          </a:prstGeom>
          <a:solidFill>
            <a:schemeClr val="bg1"/>
          </a:solidFill>
        </p:spPr>
        <p:txBody>
          <a:bodyPr>
            <a:noAutofit/>
          </a:bodyPr>
          <a:lstStyle>
            <a:lvl1pPr algn="ctr">
              <a:tabLst>
                <a:tab pos="3770313" algn="l"/>
              </a:tabLst>
              <a:defRPr sz="6000" baseline="0">
                <a:solidFill>
                  <a:schemeClr val="accent1"/>
                </a:solidFill>
              </a:defRPr>
            </a:lvl1pPr>
          </a:lstStyle>
          <a:p>
            <a:r>
              <a:rPr lang="en-US" dirty="0"/>
              <a:t>Click to edit title.</a:t>
            </a:r>
          </a:p>
        </p:txBody>
      </p:sp>
      <p:sp>
        <p:nvSpPr>
          <p:cNvPr id="9" name="Text Placeholder 8"/>
          <p:cNvSpPr>
            <a:spLocks noGrp="1"/>
          </p:cNvSpPr>
          <p:nvPr>
            <p:ph type="body" sz="quarter" idx="15" hasCustomPrompt="1"/>
          </p:nvPr>
        </p:nvSpPr>
        <p:spPr>
          <a:xfrm>
            <a:off x="1005465" y="0"/>
            <a:ext cx="3986213" cy="5086350"/>
          </a:xfrm>
        </p:spPr>
        <p:txBody>
          <a:bodyPr>
            <a:noAutofit/>
          </a:bodyPr>
          <a:lstStyle>
            <a:lvl1pPr marL="0" indent="0" algn="ctr">
              <a:spcBef>
                <a:spcPts val="0"/>
              </a:spcBef>
              <a:spcAft>
                <a:spcPts val="0"/>
              </a:spcAft>
              <a:buNone/>
              <a:defRPr sz="40000" i="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2</a:t>
            </a:r>
          </a:p>
        </p:txBody>
      </p:sp>
      <p:sp>
        <p:nvSpPr>
          <p:cNvPr id="3" name="Date Placeholder 2"/>
          <p:cNvSpPr>
            <a:spLocks noGrp="1"/>
          </p:cNvSpPr>
          <p:nvPr>
            <p:ph type="dt" sz="half" idx="10"/>
          </p:nvPr>
        </p:nvSpPr>
        <p:spPr/>
        <p:txBody>
          <a:bodyPr/>
          <a:lstStyle>
            <a:lvl1pPr>
              <a:defRPr>
                <a:solidFill>
                  <a:schemeClr val="bg1"/>
                </a:solidFill>
              </a:defRPr>
            </a:lvl1pPr>
          </a:lstStyle>
          <a:p>
            <a:fld id="{8CC894EF-7DC0-4B7C-83F8-29D989AA60F6}" type="datetime1">
              <a:rPr lang="en-US" smtClean="0"/>
              <a:t>2/27/19</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476447323"/>
      </p:ext>
    </p:extLst>
  </p:cSld>
  <p:clrMapOvr>
    <a:masterClrMapping/>
  </p:clrMapOvr>
  <p:hf sldNum="0"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ig Number -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24138" y="624469"/>
            <a:ext cx="5198328" cy="5072440"/>
          </a:xfrm>
          <a:prstGeom prst="ellipse">
            <a:avLst/>
          </a:prstGeom>
          <a:solidFill>
            <a:schemeClr val="bg1"/>
          </a:solidFill>
        </p:spPr>
        <p:txBody>
          <a:bodyPr>
            <a:noAutofit/>
          </a:bodyPr>
          <a:lstStyle>
            <a:lvl1pPr algn="ctr">
              <a:tabLst>
                <a:tab pos="3770313" algn="l"/>
              </a:tabLst>
              <a:defRPr sz="6000" baseline="0">
                <a:solidFill>
                  <a:schemeClr val="accent1"/>
                </a:solidFill>
              </a:defRPr>
            </a:lvl1pPr>
          </a:lstStyle>
          <a:p>
            <a:r>
              <a:rPr lang="en-US" dirty="0"/>
              <a:t>Click to edit title.</a:t>
            </a:r>
          </a:p>
        </p:txBody>
      </p:sp>
      <p:sp>
        <p:nvSpPr>
          <p:cNvPr id="10" name="Text Placeholder 8"/>
          <p:cNvSpPr>
            <a:spLocks noGrp="1"/>
          </p:cNvSpPr>
          <p:nvPr>
            <p:ph type="body" sz="quarter" idx="15" hasCustomPrompt="1"/>
          </p:nvPr>
        </p:nvSpPr>
        <p:spPr>
          <a:xfrm>
            <a:off x="1005465" y="0"/>
            <a:ext cx="3986213" cy="5086350"/>
          </a:xfrm>
        </p:spPr>
        <p:txBody>
          <a:bodyPr>
            <a:noAutofit/>
          </a:bodyPr>
          <a:lstStyle>
            <a:lvl1pPr marL="0" indent="0" algn="ctr">
              <a:spcBef>
                <a:spcPts val="0"/>
              </a:spcBef>
              <a:spcAft>
                <a:spcPts val="0"/>
              </a:spcAft>
              <a:buNone/>
              <a:defRPr sz="40000" i="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2</a:t>
            </a:r>
          </a:p>
        </p:txBody>
      </p:sp>
      <p:sp>
        <p:nvSpPr>
          <p:cNvPr id="3" name="Date Placeholder 2"/>
          <p:cNvSpPr>
            <a:spLocks noGrp="1"/>
          </p:cNvSpPr>
          <p:nvPr>
            <p:ph type="dt" sz="half" idx="10"/>
          </p:nvPr>
        </p:nvSpPr>
        <p:spPr/>
        <p:txBody>
          <a:bodyPr/>
          <a:lstStyle>
            <a:lvl1pPr>
              <a:defRPr>
                <a:solidFill>
                  <a:schemeClr val="bg1"/>
                </a:solidFill>
              </a:defRPr>
            </a:lvl1pPr>
          </a:lstStyle>
          <a:p>
            <a:fld id="{578DBCF0-11C3-4F19-90D9-2EE7F00784FE}" type="datetime1">
              <a:rPr lang="en-US" smtClean="0"/>
              <a:t>2/27/19</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8821160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838200" y="2212733"/>
            <a:ext cx="10515600" cy="1472163"/>
          </a:xfrm>
        </p:spPr>
        <p:txBody>
          <a:bodyPr>
            <a:noAutofit/>
          </a:bodyPr>
          <a:lstStyle>
            <a:lvl1pPr algn="ctr">
              <a:tabLst>
                <a:tab pos="3770313" algn="l"/>
              </a:tabLst>
              <a:defRPr sz="7000">
                <a:solidFill>
                  <a:schemeClr val="bg1"/>
                </a:solidFill>
              </a:defRPr>
            </a:lvl1pPr>
          </a:lstStyle>
          <a:p>
            <a:r>
              <a:rPr lang="en-US" dirty="0"/>
              <a:t>Thank you!</a:t>
            </a:r>
          </a:p>
        </p:txBody>
      </p:sp>
      <p:sp>
        <p:nvSpPr>
          <p:cNvPr id="11" name="Text Placeholder 6"/>
          <p:cNvSpPr>
            <a:spLocks noGrp="1"/>
          </p:cNvSpPr>
          <p:nvPr>
            <p:ph type="body" sz="quarter" idx="13" hasCustomPrompt="1"/>
          </p:nvPr>
        </p:nvSpPr>
        <p:spPr>
          <a:xfrm>
            <a:off x="838200" y="3684897"/>
            <a:ext cx="10515600" cy="2517600"/>
          </a:xfrm>
        </p:spPr>
        <p:txBody>
          <a:bodyPr anchor="ctr"/>
          <a:lstStyle>
            <a:lvl1pPr marL="0" indent="0" algn="ctr">
              <a:lnSpc>
                <a:spcPct val="100000"/>
              </a:lnSpc>
              <a:spcBef>
                <a:spcPts val="0"/>
              </a:spcBef>
              <a:buNone/>
              <a:defRPr baseline="0">
                <a:solidFill>
                  <a:schemeClr val="bg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p:txBody>
          <a:bodyPr/>
          <a:lstStyle>
            <a:lvl1pPr>
              <a:defRPr>
                <a:solidFill>
                  <a:schemeClr val="bg1"/>
                </a:solidFill>
              </a:defRPr>
            </a:lvl1pPr>
          </a:lstStyle>
          <a:p>
            <a:fld id="{D094F804-653A-41F1-A565-1098D9DEB37A}" type="datetime1">
              <a:rPr lang="en-US" smtClean="0"/>
              <a:t>2/27/19</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8" name="Rectangle 7"/>
          <p:cNvSpPr/>
          <p:nvPr userDrawn="1"/>
        </p:nvSpPr>
        <p:spPr>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MN.IT Services Logo" descr="Minnesota Logo with text Agency Logo Her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80083" y="632310"/>
            <a:ext cx="2968836" cy="457200"/>
          </a:xfrm>
          <a:prstGeom prst="rect">
            <a:avLst/>
          </a:prstGeom>
        </p:spPr>
      </p:pic>
    </p:spTree>
    <p:extLst>
      <p:ext uri="{BB962C8B-B14F-4D97-AF65-F5344CB8AC3E}">
        <p14:creationId xmlns:p14="http://schemas.microsoft.com/office/powerpoint/2010/main" val="55596384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2_Quote Solid Light Background">
    <p:bg>
      <p:bgPr>
        <a:solidFill>
          <a:srgbClr val="E8E8E8"/>
        </a:soli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651380"/>
            <a:ext cx="12192000" cy="1733266"/>
          </a:xfrm>
          <a:solidFill>
            <a:schemeClr val="tx1"/>
          </a:solidFill>
        </p:spPr>
        <p:txBody>
          <a:bodyPr>
            <a:noAutofit/>
          </a:bodyPr>
          <a:lstStyle>
            <a:lvl1pPr algn="ctr">
              <a:tabLst>
                <a:tab pos="3770313" algn="l"/>
              </a:tabLst>
              <a:defRPr sz="7000">
                <a:solidFill>
                  <a:schemeClr val="bg1"/>
                </a:solidFill>
              </a:defRPr>
            </a:lvl1pPr>
          </a:lstStyle>
          <a:p>
            <a:r>
              <a:rPr lang="en-US" dirty="0"/>
              <a:t>Thank you!</a:t>
            </a:r>
          </a:p>
        </p:txBody>
      </p:sp>
      <p:sp>
        <p:nvSpPr>
          <p:cNvPr id="8" name="Text Placeholder 6"/>
          <p:cNvSpPr>
            <a:spLocks noGrp="1"/>
          </p:cNvSpPr>
          <p:nvPr>
            <p:ph type="body" sz="quarter" idx="13" hasCustomPrompt="1"/>
          </p:nvPr>
        </p:nvSpPr>
        <p:spPr>
          <a:xfrm>
            <a:off x="838200" y="3521123"/>
            <a:ext cx="10515600" cy="2681374"/>
          </a:xfrm>
        </p:spPr>
        <p:txBody>
          <a:bodyPr anchor="ctr"/>
          <a:lstStyle>
            <a:lvl1pPr marL="0" indent="0" algn="ctr">
              <a:lnSpc>
                <a:spcPct val="100000"/>
              </a:lnSpc>
              <a:spcBef>
                <a:spcPts val="0"/>
              </a:spcBef>
              <a:buNone/>
              <a:defRPr baseline="0">
                <a:solidFill>
                  <a:schemeClr val="tx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p:txBody>
          <a:bodyPr/>
          <a:lstStyle>
            <a:lvl1pPr>
              <a:defRPr>
                <a:solidFill>
                  <a:schemeClr val="tx2"/>
                </a:solidFill>
              </a:defRPr>
            </a:lvl1pPr>
          </a:lstStyle>
          <a:p>
            <a:fld id="{466A75E6-E45B-4C5D-981E-7C8ED0C72F5D}" type="datetime1">
              <a:rPr lang="en-US" smtClean="0"/>
              <a:pPr/>
              <a:t>2/27/19</a:t>
            </a:fld>
            <a:endParaRPr lang="en-US" dirty="0"/>
          </a:p>
        </p:txBody>
      </p:sp>
      <p:sp>
        <p:nvSpPr>
          <p:cNvPr id="5" name="Footer Placeholder 4"/>
          <p:cNvSpPr>
            <a:spLocks noGrp="1"/>
          </p:cNvSpPr>
          <p:nvPr>
            <p:ph type="ftr" sz="quarter" idx="12"/>
          </p:nvPr>
        </p:nvSpPr>
        <p:spPr/>
        <p:txBody>
          <a:bodyPr/>
          <a:lstStyle>
            <a:lvl1pPr>
              <a:defRPr>
                <a:solidFill>
                  <a:schemeClr val="tx1"/>
                </a:solidFill>
              </a:defRPr>
            </a:lvl1pPr>
          </a:lstStyle>
          <a:p>
            <a:r>
              <a:rPr lang="en-US">
                <a:solidFill>
                  <a:schemeClr val="tx2"/>
                </a:solidFill>
              </a:rPr>
              <a:t>Optional Tagline Goes Here</a:t>
            </a:r>
            <a:r>
              <a:rPr lang="en-US"/>
              <a:t> </a:t>
            </a:r>
            <a:r>
              <a:rPr lang="en-US">
                <a:solidFill>
                  <a:schemeClr val="accent1"/>
                </a:solidFill>
              </a:rPr>
              <a:t>|</a:t>
            </a:r>
            <a:r>
              <a:rPr lang="en-US"/>
              <a:t> </a:t>
            </a:r>
            <a:r>
              <a:rPr lang="en-US">
                <a:solidFill>
                  <a:schemeClr val="tx2"/>
                </a:solidFill>
              </a:rPr>
              <a:t>mn.gov/websiteurl</a:t>
            </a:r>
            <a:endParaRPr lang="en-US" dirty="0">
              <a:solidFill>
                <a:schemeClr val="tx2"/>
              </a:solidFill>
            </a:endParaRPr>
          </a:p>
        </p:txBody>
      </p:sp>
      <p:sp>
        <p:nvSpPr>
          <p:cNvPr id="4" name="Slide Number Placeholder 3"/>
          <p:cNvSpPr>
            <a:spLocks noGrp="1"/>
          </p:cNvSpPr>
          <p:nvPr>
            <p:ph type="sldNum" sz="quarter" idx="11"/>
          </p:nvPr>
        </p:nvSpPr>
        <p:spPr/>
        <p:txBody>
          <a:bodyPr/>
          <a:lstStyle>
            <a:lvl1pPr>
              <a:defRPr>
                <a:solidFill>
                  <a:schemeClr val="tx2"/>
                </a:solidFill>
              </a:defRPr>
            </a:lvl1pPr>
          </a:lstStyle>
          <a:p>
            <a:fld id="{48F63A3B-78C7-47BE-AE5E-E10140E04643}" type="slidenum">
              <a:rPr lang="en-US" smtClean="0"/>
              <a:pPr/>
              <a:t>‹#›</a:t>
            </a:fld>
            <a:endParaRPr lang="en-US" dirty="0"/>
          </a:p>
        </p:txBody>
      </p:sp>
      <p:sp>
        <p:nvSpPr>
          <p:cNvPr id="6" name="Rectangle 5"/>
          <p:cNvSpPr/>
          <p:nvPr userDrawn="1"/>
        </p:nvSpPr>
        <p:spPr>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MN.IT Services Logo" descr="Minnesota Logo with text Agency Logo Her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80083" y="632310"/>
            <a:ext cx="2968836" cy="457200"/>
          </a:xfrm>
          <a:prstGeom prst="rect">
            <a:avLst/>
          </a:prstGeom>
        </p:spPr>
      </p:pic>
    </p:spTree>
    <p:extLst>
      <p:ext uri="{BB962C8B-B14F-4D97-AF65-F5344CB8AC3E}">
        <p14:creationId xmlns:p14="http://schemas.microsoft.com/office/powerpoint/2010/main" val="229089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1"/>
          </a:solidFill>
        </p:spPr>
        <p:txBody>
          <a:bodyPr anchor="ctr">
            <a:normAutofit/>
          </a:bodyPr>
          <a:lstStyle>
            <a:lvl1pPr algn="ctr">
              <a:defRPr sz="3600">
                <a:solidFill>
                  <a:schemeClr val="bg1"/>
                </a:solidFill>
              </a:defRPr>
            </a:lvl1pPr>
          </a:lstStyle>
          <a:p>
            <a:r>
              <a:rPr lang="en-US" dirty="0"/>
              <a:t>Click to edit section title</a:t>
            </a:r>
          </a:p>
        </p:txBody>
      </p:sp>
      <p:sp>
        <p:nvSpPr>
          <p:cNvPr id="3" name="Rectangle 2"/>
          <p:cNvSpPr/>
          <p:nvPr userDrawn="1"/>
        </p:nvSpPr>
        <p:spPr>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440970"/>
          </a:xfrm>
        </p:spPr>
        <p:txBody>
          <a:bodyPr>
            <a:normAutofit/>
          </a:bodyPr>
          <a:lstStyle>
            <a:lvl1pPr marL="0" indent="0" algn="ctr">
              <a:buNone/>
              <a:defRPr sz="1800" baseline="0"/>
            </a:lvl1pPr>
          </a:lstStyle>
          <a:p>
            <a:r>
              <a:rPr lang="en-US" sz="1800" dirty="0" err="1"/>
              <a:t>Firstname</a:t>
            </a:r>
            <a:r>
              <a:rPr lang="en-US" sz="1800" dirty="0"/>
              <a:t> </a:t>
            </a:r>
            <a:r>
              <a:rPr lang="en-US" sz="1800" dirty="0" err="1"/>
              <a:t>Lastname</a:t>
            </a:r>
            <a:r>
              <a:rPr lang="en-US" sz="1800" dirty="0"/>
              <a:t> | Job Title</a:t>
            </a:r>
          </a:p>
        </p:txBody>
      </p:sp>
      <p:sp>
        <p:nvSpPr>
          <p:cNvPr id="11" name="Picture Placeholder 2"/>
          <p:cNvSpPr>
            <a:spLocks noGrp="1"/>
          </p:cNvSpPr>
          <p:nvPr>
            <p:ph type="pic" sz="quarter" idx="13" hasCustomPrompt="1"/>
          </p:nvPr>
        </p:nvSpPr>
        <p:spPr>
          <a:xfrm>
            <a:off x="0" y="1789113"/>
            <a:ext cx="12192000" cy="2298700"/>
          </a:xfrm>
        </p:spPr>
        <p:txBody>
          <a:bodyPr/>
          <a:lstStyle/>
          <a:p>
            <a:r>
              <a:rPr lang="en-US" dirty="0"/>
              <a:t>Click Icon to add picture</a:t>
            </a:r>
          </a:p>
        </p:txBody>
      </p:sp>
      <p:sp>
        <p:nvSpPr>
          <p:cNvPr id="18" name="Date Placeholder 17"/>
          <p:cNvSpPr>
            <a:spLocks noGrp="1"/>
          </p:cNvSpPr>
          <p:nvPr>
            <p:ph type="dt" sz="half" idx="15"/>
          </p:nvPr>
        </p:nvSpPr>
        <p:spPr/>
        <p:txBody>
          <a:bodyPr/>
          <a:lstStyle/>
          <a:p>
            <a:fld id="{A8CA1A9B-139F-4606-AD0A-F3253110DAE5}" type="datetime1">
              <a:rPr lang="en-US" smtClean="0"/>
              <a:t>2/27/19</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pic>
        <p:nvPicPr>
          <p:cNvPr id="14" name="MN.IT Services Logo" descr="Minnesota Logo with text Agency Logo Her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80083" y="675342"/>
            <a:ext cx="2968836" cy="457200"/>
          </a:xfrm>
          <a:prstGeom prst="rect">
            <a:avLst/>
          </a:prstGeom>
        </p:spPr>
      </p:pic>
    </p:spTree>
    <p:extLst>
      <p:ext uri="{BB962C8B-B14F-4D97-AF65-F5344CB8AC3E}">
        <p14:creationId xmlns:p14="http://schemas.microsoft.com/office/powerpoint/2010/main" val="2082250229"/>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White)">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idx="1"/>
          </p:nvPr>
        </p:nvSpPr>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24D5D47-1752-4D84-8BFB-C2F71A34C932}" type="datetime1">
              <a:rPr lang="en-US" smtClean="0"/>
              <a:t>2/27/19</a:t>
            </a:fld>
            <a:endParaRPr lang="en-US" dirty="0"/>
          </a:p>
        </p:txBody>
      </p:sp>
      <p:sp>
        <p:nvSpPr>
          <p:cNvPr id="1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532499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Split White BG)">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sz="half" idx="1"/>
          </p:nvPr>
        </p:nvSpPr>
        <p:spPr>
          <a:xfrm>
            <a:off x="838200" y="1594624"/>
            <a:ext cx="5181600" cy="4582339"/>
          </a:xfrm>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594624"/>
            <a:ext cx="5181600" cy="4582339"/>
          </a:xfrm>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7C198DD1-C477-482D-A126-3FBDD1778E48}" type="datetime1">
              <a:rPr lang="en-US" smtClean="0"/>
              <a:t>2/27/19</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
        <p:nvSpPr>
          <p:cNvPr id="10" name="Rectangle 9"/>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2"/>
              </a:solidFill>
            </a:endParaRPr>
          </a:p>
        </p:txBody>
      </p:sp>
    </p:spTree>
    <p:extLst>
      <p:ext uri="{BB962C8B-B14F-4D97-AF65-F5344CB8AC3E}">
        <p14:creationId xmlns:p14="http://schemas.microsoft.com/office/powerpoint/2010/main" val="716610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Boxed)">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idx="1"/>
          </p:nvPr>
        </p:nvSpPr>
        <p:spPr>
          <a:xfrm>
            <a:off x="838200" y="1335281"/>
            <a:ext cx="10515600" cy="4841682"/>
          </a:xfrm>
          <a:solidFill>
            <a:schemeClr val="bg1"/>
          </a:solidFill>
        </p:spPr>
        <p:txBody>
          <a:bodyPr lIns="228600" tIns="548640" rIns="274320"/>
          <a:lstStyle>
            <a:lvl1pPr marL="342900" indent="-342900">
              <a:lnSpc>
                <a:spcPct val="100000"/>
              </a:lnSpc>
              <a:spcAft>
                <a:spcPts val="1000"/>
              </a:spcAft>
              <a:buClr>
                <a:schemeClr val="accent1"/>
              </a:buClr>
              <a:buFont typeface="Arial" panose="020B0604020202020204" pitchFamily="34" charset="0"/>
              <a:buChar char="•"/>
              <a:defRPr sz="2500"/>
            </a:lvl1pPr>
            <a:lvl2pPr marL="800100" indent="-342900">
              <a:lnSpc>
                <a:spcPct val="100000"/>
              </a:lnSpc>
              <a:spcAft>
                <a:spcPts val="1000"/>
              </a:spcAft>
              <a:buClr>
                <a:schemeClr val="accent1"/>
              </a:buClr>
              <a:buFont typeface="Arial" panose="020B0604020202020204" pitchFamily="34" charset="0"/>
              <a:buChar char="•"/>
              <a:defRPr sz="2100"/>
            </a:lvl2pPr>
            <a:lvl3pPr marL="1200150" indent="-285750">
              <a:lnSpc>
                <a:spcPct val="100000"/>
              </a:lnSpc>
              <a:spcAft>
                <a:spcPts val="1000"/>
              </a:spcAft>
              <a:buClr>
                <a:schemeClr val="accent1"/>
              </a:buClr>
              <a:buFont typeface="Arial" panose="020B0604020202020204" pitchFamily="34" charset="0"/>
              <a:buChar char="•"/>
              <a:defRPr sz="1700"/>
            </a:lvl3pPr>
            <a:lvl4pPr marL="1657350" indent="-285750">
              <a:lnSpc>
                <a:spcPct val="100000"/>
              </a:lnSpc>
              <a:spcAft>
                <a:spcPts val="1000"/>
              </a:spcAft>
              <a:buClr>
                <a:schemeClr val="accent1"/>
              </a:buClr>
              <a:buFont typeface="Arial" panose="020B0604020202020204" pitchFamily="34" charset="0"/>
              <a:buChar char="•"/>
              <a:defRPr sz="1700"/>
            </a:lvl4pPr>
            <a:lvl5pPr marL="2114550" indent="-285750">
              <a:lnSpc>
                <a:spcPct val="100000"/>
              </a:lnSpc>
              <a:spcAft>
                <a:spcPts val="1000"/>
              </a:spcAft>
              <a:buClr>
                <a:schemeClr val="accent1"/>
              </a:buClr>
              <a:buFont typeface="Arial" panose="020B0604020202020204" pitchFamily="34" charset="0"/>
              <a:buChar char="•"/>
              <a:defRPr sz="1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A198C9B-0587-4A1E-9E03-E4C9FE222F08}" type="datetime1">
              <a:rPr lang="en-US" smtClean="0"/>
              <a:t>2/27/19</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9" name="Rectangle 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48584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Split Boxed)">
    <p:bg>
      <p:bgPr>
        <a:solidFill>
          <a:srgbClr val="E8E8E8"/>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sz="half" idx="1"/>
          </p:nvPr>
        </p:nvSpPr>
        <p:spPr>
          <a:xfrm>
            <a:off x="838200" y="1594624"/>
            <a:ext cx="5181600" cy="4582339"/>
          </a:xfrm>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594624"/>
            <a:ext cx="5181600" cy="4582339"/>
          </a:xfrm>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5485A5BA-A5F9-4138-9E4B-FFD626F6437A}" type="datetime1">
              <a:rPr lang="en-US" smtClean="0"/>
              <a:t>2/27/19</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55380107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068C556E-7101-4471-A958-3911E20944AB}" type="datetime1">
              <a:rPr lang="en-US" smtClean="0"/>
              <a:t>2/27/19</a:t>
            </a:fld>
            <a:endParaRPr lang="en-US" dirty="0"/>
          </a:p>
        </p:txBody>
      </p:sp>
      <p:sp>
        <p:nvSpPr>
          <p:cNvPr id="12"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7062332"/>
      </p:ext>
    </p:extLst>
  </p:cSld>
  <p:clrMap bg1="lt1" tx1="dk1" bg2="lt2" tx2="dk2" accent1="accent1" accent2="accent2" accent3="accent3" accent4="accent4" accent5="accent5" accent6="accent6" hlink="hlink" folHlink="folHlink"/>
  <p:sldLayoutIdLst>
    <p:sldLayoutId id="2147483788" r:id="rId1"/>
    <p:sldLayoutId id="2147483799" r:id="rId2"/>
    <p:sldLayoutId id="2147483787" r:id="rId3"/>
    <p:sldLayoutId id="2147483795" r:id="rId4"/>
    <p:sldLayoutId id="2147483711" r:id="rId5"/>
    <p:sldLayoutId id="2147483712" r:id="rId6"/>
    <p:sldLayoutId id="2147483790" r:id="rId7"/>
    <p:sldLayoutId id="2147483789" r:id="rId8"/>
    <p:sldLayoutId id="2147483714" r:id="rId9"/>
    <p:sldLayoutId id="2147483738" r:id="rId10"/>
    <p:sldLayoutId id="2147483739" r:id="rId11"/>
    <p:sldLayoutId id="2147483780" r:id="rId12"/>
    <p:sldLayoutId id="2147483773" r:id="rId13"/>
    <p:sldLayoutId id="2147483800" r:id="rId14"/>
    <p:sldLayoutId id="2147483688" r:id="rId15"/>
    <p:sldLayoutId id="2147483801" r:id="rId16"/>
    <p:sldLayoutId id="2147483802" r:id="rId17"/>
    <p:sldLayoutId id="2147483803" r:id="rId18"/>
    <p:sldLayoutId id="2147483744" r:id="rId19"/>
    <p:sldLayoutId id="2147483793" r:id="rId20"/>
    <p:sldLayoutId id="2147483772" r:id="rId21"/>
    <p:sldLayoutId id="2147483767" r:id="rId22"/>
    <p:sldLayoutId id="2147483769" r:id="rId23"/>
    <p:sldLayoutId id="2147483771" r:id="rId24"/>
    <p:sldLayoutId id="2147483770" r:id="rId25"/>
    <p:sldLayoutId id="2147483732" r:id="rId26"/>
    <p:sldLayoutId id="2147483794" r:id="rId27"/>
    <p:sldLayoutId id="2147483733" r:id="rId28"/>
    <p:sldLayoutId id="2147483747" r:id="rId29"/>
    <p:sldLayoutId id="2147483818" r:id="rId30"/>
    <p:sldLayoutId id="2147483805" r:id="rId31"/>
    <p:sldLayoutId id="2147483806" r:id="rId32"/>
    <p:sldLayoutId id="2147483750" r:id="rId33"/>
    <p:sldLayoutId id="2147483765" r:id="rId34"/>
    <p:sldLayoutId id="2147483781" r:id="rId35"/>
    <p:sldLayoutId id="2147483809" r:id="rId36"/>
    <p:sldLayoutId id="2147483808" r:id="rId37"/>
    <p:sldLayoutId id="2147483807" r:id="rId38"/>
    <p:sldLayoutId id="2147483819" r:id="rId39"/>
    <p:sldLayoutId id="2147483754" r:id="rId40"/>
    <p:sldLayoutId id="2147483755" r:id="rId41"/>
    <p:sldLayoutId id="2147483759" r:id="rId42"/>
    <p:sldLayoutId id="2147483753" r:id="rId43"/>
    <p:sldLayoutId id="2147483763" r:id="rId44"/>
    <p:sldLayoutId id="2147483762" r:id="rId45"/>
    <p:sldLayoutId id="2147483758" r:id="rId46"/>
    <p:sldLayoutId id="2147483756" r:id="rId47"/>
    <p:sldLayoutId id="2147483798" r:id="rId48"/>
    <p:sldLayoutId id="2147483797" r:id="rId49"/>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16.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2.xml"/><Relationship Id="rId1" Type="http://schemas.openxmlformats.org/officeDocument/2006/relationships/slideLayout" Target="../slideLayouts/slideLayout44.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4.xml"/><Relationship Id="rId7" Type="http://schemas.openxmlformats.org/officeDocument/2006/relationships/diagramColors" Target="../diagrams/colors1.xml"/><Relationship Id="rId2" Type="http://schemas.openxmlformats.org/officeDocument/2006/relationships/slideLayout" Target="../slideLayouts/slideLayout14.xml"/><Relationship Id="rId1" Type="http://schemas.openxmlformats.org/officeDocument/2006/relationships/tags" Target="../tags/tag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19.xml"/><Relationship Id="rId5" Type="http://schemas.openxmlformats.org/officeDocument/2006/relationships/image" Target="../media/image15.jpe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0" y="3477836"/>
            <a:ext cx="12192000" cy="1593970"/>
          </a:xfrm>
        </p:spPr>
        <p:txBody>
          <a:bodyPr/>
          <a:lstStyle/>
          <a:p>
            <a:r>
              <a:rPr lang="en-US" dirty="0"/>
              <a:t>Water Gremlin air emissions: TCE</a:t>
            </a:r>
          </a:p>
        </p:txBody>
      </p:sp>
      <p:pic>
        <p:nvPicPr>
          <p:cNvPr id="9" name="Picture 8" descr="MPCA Logo RGB.pd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6013041"/>
            <a:ext cx="4229821" cy="728582"/>
          </a:xfrm>
          <a:prstGeom prst="rect">
            <a:avLst/>
          </a:prstGeom>
        </p:spPr>
      </p:pic>
      <p:pic>
        <p:nvPicPr>
          <p:cNvPr id="10" name="Picture Placeholder 9"/>
          <p:cNvPicPr>
            <a:picLocks noGrp="1" noChangeAspect="1"/>
          </p:cNvPicPr>
          <p:nvPr>
            <p:ph type="pic" sz="quarter" idx="17"/>
          </p:nvPr>
        </p:nvPicPr>
        <p:blipFill rotWithShape="1">
          <a:blip r:embed="rId4" cstate="print">
            <a:extLst>
              <a:ext uri="{28A0092B-C50C-407E-A947-70E740481C1C}">
                <a14:useLocalDpi xmlns:a14="http://schemas.microsoft.com/office/drawing/2010/main" val="0"/>
              </a:ext>
            </a:extLst>
          </a:blip>
          <a:srcRect l="-3883" t="-5539" r="-2654" b="-3848"/>
          <a:stretch/>
        </p:blipFill>
        <p:spPr>
          <a:xfrm>
            <a:off x="4365086" y="6173031"/>
            <a:ext cx="3053353" cy="463745"/>
          </a:xfrm>
        </p:spPr>
      </p:pic>
      <p:sp>
        <p:nvSpPr>
          <p:cNvPr id="11" name="TextBox 10"/>
          <p:cNvSpPr txBox="1"/>
          <p:nvPr/>
        </p:nvSpPr>
        <p:spPr>
          <a:xfrm>
            <a:off x="9333640" y="6013041"/>
            <a:ext cx="2858360" cy="523220"/>
          </a:xfrm>
          <a:prstGeom prst="rect">
            <a:avLst/>
          </a:prstGeom>
          <a:noFill/>
        </p:spPr>
        <p:txBody>
          <a:bodyPr wrap="square" rtlCol="0">
            <a:spAutoFit/>
          </a:bodyPr>
          <a:lstStyle/>
          <a:p>
            <a:r>
              <a:rPr lang="en-US" sz="2800" dirty="0"/>
              <a:t>February 21, 2019</a:t>
            </a:r>
          </a:p>
        </p:txBody>
      </p:sp>
      <p:pic>
        <p:nvPicPr>
          <p:cNvPr id="12" name="Picture 11"/>
          <p:cNvPicPr>
            <a:picLocks noChangeAspect="1"/>
          </p:cNvPicPr>
          <p:nvPr/>
        </p:nvPicPr>
        <p:blipFill rotWithShape="1">
          <a:blip r:embed="rId5"/>
          <a:srcRect r="2882" b="15155"/>
          <a:stretch/>
        </p:blipFill>
        <p:spPr>
          <a:xfrm>
            <a:off x="-7128" y="-13961"/>
            <a:ext cx="12266861" cy="3488682"/>
          </a:xfrm>
          <a:prstGeom prst="rect">
            <a:avLst/>
          </a:prstGeom>
        </p:spPr>
      </p:pic>
    </p:spTree>
    <p:extLst>
      <p:ext uri="{BB962C8B-B14F-4D97-AF65-F5344CB8AC3E}">
        <p14:creationId xmlns:p14="http://schemas.microsoft.com/office/powerpoint/2010/main" val="16654860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MDH Guidance Values for TCE</a:t>
            </a:r>
          </a:p>
        </p:txBody>
      </p:sp>
      <p:sp>
        <p:nvSpPr>
          <p:cNvPr id="3" name="Content Placeholder 2"/>
          <p:cNvSpPr>
            <a:spLocks noGrp="1"/>
          </p:cNvSpPr>
          <p:nvPr>
            <p:ph idx="1"/>
          </p:nvPr>
        </p:nvSpPr>
        <p:spPr>
          <a:xfrm>
            <a:off x="838200" y="1600200"/>
            <a:ext cx="10312400" cy="4576763"/>
          </a:xfrm>
        </p:spPr>
        <p:txBody>
          <a:bodyPr>
            <a:normAutofit/>
          </a:bodyPr>
          <a:lstStyle/>
          <a:p>
            <a:pPr marL="0" indent="0">
              <a:buNone/>
            </a:pPr>
            <a:r>
              <a:rPr lang="en-US" dirty="0"/>
              <a:t>MDH develops and uses health guidance values to protect people’s health from contaminants in air and water</a:t>
            </a:r>
          </a:p>
          <a:p>
            <a:pPr lvl="1"/>
            <a:r>
              <a:rPr lang="en-US" dirty="0"/>
              <a:t>Health guidance value: a concentration of a chemical that is likely to pose little or no risk to human health; based solely on health effects information</a:t>
            </a:r>
          </a:p>
          <a:p>
            <a:pPr marL="0" indent="0">
              <a:buNone/>
            </a:pPr>
            <a:r>
              <a:rPr lang="en-US" dirty="0"/>
              <a:t>Designed to be very protective</a:t>
            </a:r>
          </a:p>
          <a:p>
            <a:pPr lvl="1"/>
            <a:r>
              <a:rPr lang="en-US" dirty="0"/>
              <a:t>Incorporate uncertainty factors during our review of scientific data </a:t>
            </a:r>
          </a:p>
          <a:p>
            <a:pPr lvl="1"/>
            <a:r>
              <a:rPr lang="en-US" dirty="0"/>
              <a:t>Protective for ALL people, including the most sensitive individuals</a:t>
            </a:r>
          </a:p>
          <a:p>
            <a:pPr lvl="1"/>
            <a:r>
              <a:rPr lang="en-US" dirty="0"/>
              <a:t>Protective for all time periods</a:t>
            </a:r>
          </a:p>
          <a:p>
            <a:pPr marL="0" indent="0">
              <a:buNone/>
            </a:pPr>
            <a:r>
              <a:rPr lang="en-US" dirty="0"/>
              <a:t>Health guidance values are NOT bright line values</a:t>
            </a:r>
          </a:p>
        </p:txBody>
      </p:sp>
      <p:sp>
        <p:nvSpPr>
          <p:cNvPr id="6" name="Slide Number Placeholder 5"/>
          <p:cNvSpPr>
            <a:spLocks noGrp="1"/>
          </p:cNvSpPr>
          <p:nvPr>
            <p:ph type="sldNum" sz="quarter" idx="12"/>
          </p:nvPr>
        </p:nvSpPr>
        <p:spPr/>
        <p:txBody>
          <a:bodyPr/>
          <a:lstStyle/>
          <a:p>
            <a:fld id="{48F63A3B-78C7-47BE-AE5E-E10140E04643}" type="slidenum">
              <a:rPr lang="en-US" smtClean="0"/>
              <a:t>10</a:t>
            </a:fld>
            <a:endParaRPr lang="en-US" dirty="0"/>
          </a:p>
        </p:txBody>
      </p:sp>
    </p:spTree>
    <p:extLst>
      <p:ext uri="{BB962C8B-B14F-4D97-AF65-F5344CB8AC3E}">
        <p14:creationId xmlns:p14="http://schemas.microsoft.com/office/powerpoint/2010/main" val="31519143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TCE Health Guidance Values</a:t>
            </a:r>
          </a:p>
        </p:txBody>
      </p:sp>
      <p:sp>
        <p:nvSpPr>
          <p:cNvPr id="32771" name="Content Placeholder 2"/>
          <p:cNvSpPr>
            <a:spLocks noGrp="1"/>
          </p:cNvSpPr>
          <p:nvPr>
            <p:ph idx="1"/>
          </p:nvPr>
        </p:nvSpPr>
        <p:spPr>
          <a:xfrm>
            <a:off x="838200" y="1825624"/>
            <a:ext cx="10515600" cy="4530725"/>
          </a:xfrm>
        </p:spPr>
        <p:txBody>
          <a:bodyPr/>
          <a:lstStyle/>
          <a:p>
            <a:endParaRPr lang="en-US" dirty="0"/>
          </a:p>
          <a:p>
            <a:endParaRPr lang="en-US" dirty="0"/>
          </a:p>
        </p:txBody>
      </p:sp>
      <p:sp>
        <p:nvSpPr>
          <p:cNvPr id="4" name="Slide Number Placeholder 3"/>
          <p:cNvSpPr>
            <a:spLocks noGrp="1"/>
          </p:cNvSpPr>
          <p:nvPr>
            <p:ph type="sldNum" sz="quarter" idx="4294967295"/>
          </p:nvPr>
        </p:nvSpPr>
        <p:spPr/>
        <p:txBody>
          <a:bodyPr/>
          <a:lstStyle/>
          <a:p>
            <a:pPr>
              <a:defRPr/>
            </a:pPr>
            <a:fld id="{BC04CB27-E517-4B1A-8D3E-D4DC2381E2B8}" type="slidenum">
              <a:rPr lang="en-US" smtClean="0"/>
              <a:pPr>
                <a:defRPr/>
              </a:pPr>
              <a:t>11</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172618112"/>
              </p:ext>
            </p:extLst>
          </p:nvPr>
        </p:nvGraphicFramePr>
        <p:xfrm>
          <a:off x="320040" y="1508760"/>
          <a:ext cx="11521440" cy="4710429"/>
        </p:xfrm>
        <a:graphic>
          <a:graphicData uri="http://schemas.openxmlformats.org/drawingml/2006/table">
            <a:tbl>
              <a:tblPr firstRow="1" bandRow="1">
                <a:tableStyleId>{5C22544A-7EE6-4342-B048-85BDC9FD1C3A}</a:tableStyleId>
              </a:tblPr>
              <a:tblGrid>
                <a:gridCol w="4091940">
                  <a:extLst>
                    <a:ext uri="{9D8B030D-6E8A-4147-A177-3AD203B41FA5}">
                      <a16:colId xmlns:a16="http://schemas.microsoft.com/office/drawing/2014/main" val="20000"/>
                    </a:ext>
                  </a:extLst>
                </a:gridCol>
                <a:gridCol w="3589020">
                  <a:extLst>
                    <a:ext uri="{9D8B030D-6E8A-4147-A177-3AD203B41FA5}">
                      <a16:colId xmlns:a16="http://schemas.microsoft.com/office/drawing/2014/main" val="20001"/>
                    </a:ext>
                  </a:extLst>
                </a:gridCol>
                <a:gridCol w="3840480">
                  <a:extLst>
                    <a:ext uri="{9D8B030D-6E8A-4147-A177-3AD203B41FA5}">
                      <a16:colId xmlns:a16="http://schemas.microsoft.com/office/drawing/2014/main" val="20002"/>
                    </a:ext>
                  </a:extLst>
                </a:gridCol>
              </a:tblGrid>
              <a:tr h="1656101">
                <a:tc>
                  <a:txBody>
                    <a:bodyPr/>
                    <a:lstStyle/>
                    <a:p>
                      <a:pPr algn="ctr"/>
                      <a:r>
                        <a:rPr lang="en-US" sz="2400" dirty="0"/>
                        <a:t>MDH Guidance for </a:t>
                      </a:r>
                    </a:p>
                    <a:p>
                      <a:pPr algn="ctr"/>
                      <a:r>
                        <a:rPr lang="en-US" sz="2400" dirty="0"/>
                        <a:t>TCE</a:t>
                      </a:r>
                      <a:r>
                        <a:rPr lang="en-US" sz="2400" baseline="0" dirty="0"/>
                        <a:t> in air</a:t>
                      </a:r>
                    </a:p>
                    <a:p>
                      <a:pPr algn="ctr"/>
                      <a:r>
                        <a:rPr lang="en-US" sz="2400" baseline="0" dirty="0"/>
                        <a:t>(micrograms per cubic meter)</a:t>
                      </a:r>
                      <a:endParaRPr lang="en-US" sz="2400" dirty="0"/>
                    </a:p>
                  </a:txBody>
                  <a:tcPr marT="45714" marB="45714" anchor="ctr"/>
                </a:tc>
                <a:tc>
                  <a:txBody>
                    <a:bodyPr/>
                    <a:lstStyle/>
                    <a:p>
                      <a:pPr algn="ctr"/>
                      <a:r>
                        <a:rPr lang="en-US" sz="2400" dirty="0"/>
                        <a:t>Who does it protect?</a:t>
                      </a:r>
                    </a:p>
                  </a:txBody>
                  <a:tcPr marT="45714" marB="45714" anchor="ctr"/>
                </a:tc>
                <a:tc>
                  <a:txBody>
                    <a:bodyPr/>
                    <a:lstStyle/>
                    <a:p>
                      <a:pPr algn="ctr"/>
                      <a:r>
                        <a:rPr lang="en-US" sz="2400" baseline="0" dirty="0"/>
                        <a:t>What is it based on?</a:t>
                      </a:r>
                      <a:endParaRPr lang="en-US" sz="2400" dirty="0"/>
                    </a:p>
                  </a:txBody>
                  <a:tcPr marT="45714" marB="45714" anchor="ctr"/>
                </a:tc>
                <a:extLst>
                  <a:ext uri="{0D108BD9-81ED-4DB2-BD59-A6C34878D82A}">
                    <a16:rowId xmlns:a16="http://schemas.microsoft.com/office/drawing/2014/main" val="10000"/>
                  </a:ext>
                </a:extLst>
              </a:tr>
              <a:tr h="1596342">
                <a:tc>
                  <a:txBody>
                    <a:bodyPr/>
                    <a:lstStyle/>
                    <a:p>
                      <a:pPr algn="ctr"/>
                      <a:r>
                        <a:rPr lang="en-US" sz="2600" b="1" dirty="0">
                          <a:solidFill>
                            <a:schemeClr val="tx1"/>
                          </a:solidFill>
                        </a:rPr>
                        <a:t>2 </a:t>
                      </a:r>
                      <a:r>
                        <a:rPr lang="en-US" sz="2600" b="1" dirty="0" err="1">
                          <a:solidFill>
                            <a:schemeClr val="tx1"/>
                          </a:solidFill>
                        </a:rPr>
                        <a:t>ug</a:t>
                      </a:r>
                      <a:r>
                        <a:rPr lang="en-US" sz="2600" b="1" dirty="0">
                          <a:solidFill>
                            <a:schemeClr val="tx1"/>
                          </a:solidFill>
                        </a:rPr>
                        <a:t>/m</a:t>
                      </a:r>
                      <a:r>
                        <a:rPr lang="en-US" sz="2600" b="1" baseline="30000" dirty="0">
                          <a:solidFill>
                            <a:schemeClr val="tx1"/>
                          </a:solidFill>
                        </a:rPr>
                        <a:t>3</a:t>
                      </a:r>
                    </a:p>
                  </a:txBody>
                  <a:tcPr marT="45714" marB="45714" anchor="ctr">
                    <a:solidFill>
                      <a:schemeClr val="accent2">
                        <a:lumMod val="60000"/>
                        <a:lumOff val="40000"/>
                      </a:schemeClr>
                    </a:solidFill>
                  </a:tcPr>
                </a:tc>
                <a:tc>
                  <a:txBody>
                    <a:bodyPr/>
                    <a:lstStyle/>
                    <a:p>
                      <a:pPr algn="ctr"/>
                      <a:r>
                        <a:rPr lang="en-US" sz="1800" b="1" dirty="0">
                          <a:solidFill>
                            <a:schemeClr val="tx1"/>
                          </a:solidFill>
                        </a:rPr>
                        <a:t>Protects</a:t>
                      </a:r>
                      <a:r>
                        <a:rPr lang="en-US" sz="1800" b="1" baseline="0" dirty="0">
                          <a:solidFill>
                            <a:schemeClr val="tx1"/>
                          </a:solidFill>
                        </a:rPr>
                        <a:t> all people exposed at any time during their life from non-cancer effects</a:t>
                      </a:r>
                      <a:endParaRPr lang="en-US" sz="1800" b="1" dirty="0">
                        <a:solidFill>
                          <a:schemeClr val="tx1"/>
                        </a:solidFill>
                      </a:endParaRPr>
                    </a:p>
                  </a:txBody>
                  <a:tcPr marT="45714" marB="45714" anchor="ctr">
                    <a:solidFill>
                      <a:schemeClr val="accent2">
                        <a:lumMod val="60000"/>
                        <a:lumOff val="40000"/>
                      </a:schemeClr>
                    </a:solidFill>
                  </a:tcPr>
                </a:tc>
                <a:tc>
                  <a:txBody>
                    <a:bodyPr/>
                    <a:lstStyle/>
                    <a:p>
                      <a:pPr algn="ctr"/>
                      <a:r>
                        <a:rPr lang="en-US" sz="1800" b="1" dirty="0">
                          <a:solidFill>
                            <a:schemeClr val="tx1"/>
                          </a:solidFill>
                        </a:rPr>
                        <a:t>Developmental</a:t>
                      </a:r>
                      <a:r>
                        <a:rPr lang="en-US" sz="1800" b="1" baseline="0" dirty="0">
                          <a:solidFill>
                            <a:schemeClr val="tx1"/>
                          </a:solidFill>
                        </a:rPr>
                        <a:t> and  </a:t>
                      </a:r>
                    </a:p>
                    <a:p>
                      <a:pPr algn="ctr"/>
                      <a:r>
                        <a:rPr lang="en-US" sz="1800" b="1" baseline="0" dirty="0">
                          <a:solidFill>
                            <a:schemeClr val="tx1"/>
                          </a:solidFill>
                        </a:rPr>
                        <a:t>immune system effects</a:t>
                      </a:r>
                      <a:endParaRPr lang="en-US" sz="1800" b="1" dirty="0">
                        <a:solidFill>
                          <a:schemeClr val="tx1"/>
                        </a:solidFill>
                      </a:endParaRPr>
                    </a:p>
                  </a:txBody>
                  <a:tcPr marT="45714" marB="45714" anchor="ctr">
                    <a:solidFill>
                      <a:schemeClr val="accent2">
                        <a:lumMod val="60000"/>
                        <a:lumOff val="40000"/>
                      </a:schemeClr>
                    </a:solidFill>
                  </a:tcPr>
                </a:tc>
                <a:extLst>
                  <a:ext uri="{0D108BD9-81ED-4DB2-BD59-A6C34878D82A}">
                    <a16:rowId xmlns:a16="http://schemas.microsoft.com/office/drawing/2014/main" val="10001"/>
                  </a:ext>
                </a:extLst>
              </a:tr>
              <a:tr h="1457986">
                <a:tc>
                  <a:txBody>
                    <a:bodyPr/>
                    <a:lstStyle/>
                    <a:p>
                      <a:pPr algn="ctr"/>
                      <a:r>
                        <a:rPr lang="en-US" sz="2600" b="1" dirty="0"/>
                        <a:t>2 </a:t>
                      </a:r>
                      <a:r>
                        <a:rPr lang="en-US" sz="2600" b="1" dirty="0" err="1"/>
                        <a:t>ug</a:t>
                      </a:r>
                      <a:r>
                        <a:rPr lang="en-US" sz="2600" b="1" dirty="0"/>
                        <a:t>/m</a:t>
                      </a:r>
                      <a:r>
                        <a:rPr lang="en-US" sz="2600" b="1" baseline="30000" dirty="0"/>
                        <a:t>3</a:t>
                      </a:r>
                    </a:p>
                  </a:txBody>
                  <a:tcPr marT="45714" marB="45714" anchor="ctr">
                    <a:solidFill>
                      <a:schemeClr val="bg1">
                        <a:lumMod val="85000"/>
                      </a:schemeClr>
                    </a:solidFill>
                  </a:tcPr>
                </a:tc>
                <a:tc>
                  <a:txBody>
                    <a:bodyPr/>
                    <a:lstStyle/>
                    <a:p>
                      <a:pPr algn="ctr"/>
                      <a:r>
                        <a:rPr lang="en-US" sz="1800" b="1" dirty="0"/>
                        <a:t>Protects all people exposed</a:t>
                      </a:r>
                      <a:r>
                        <a:rPr lang="en-US" sz="1800" b="1" baseline="0" dirty="0"/>
                        <a:t> for a lifetime from cancer</a:t>
                      </a:r>
                      <a:endParaRPr lang="en-US" sz="1800" b="1" dirty="0"/>
                    </a:p>
                  </a:txBody>
                  <a:tcPr marT="45714" marB="45714" anchor="ctr">
                    <a:solidFill>
                      <a:schemeClr val="bg1">
                        <a:lumMod val="85000"/>
                      </a:schemeClr>
                    </a:solidFill>
                  </a:tcPr>
                </a:tc>
                <a:tc>
                  <a:txBody>
                    <a:bodyPr/>
                    <a:lstStyle/>
                    <a:p>
                      <a:pPr algn="ctr"/>
                      <a:r>
                        <a:rPr lang="en-US" sz="1800" b="1" dirty="0"/>
                        <a:t>Kidney cancer, </a:t>
                      </a:r>
                    </a:p>
                    <a:p>
                      <a:pPr algn="ctr"/>
                      <a:r>
                        <a:rPr lang="en-US" sz="1800" b="1" dirty="0"/>
                        <a:t>non-Hodgkin’s</a:t>
                      </a:r>
                      <a:r>
                        <a:rPr lang="en-US" sz="1800" b="1" baseline="0" dirty="0"/>
                        <a:t> Lymphoma, liver cancer</a:t>
                      </a:r>
                      <a:endParaRPr lang="en-US" sz="1800" b="1" dirty="0"/>
                    </a:p>
                  </a:txBody>
                  <a:tcPr marT="45714" marB="45714" anchor="ctr">
                    <a:solidFill>
                      <a:schemeClr val="bg1">
                        <a:lumMod val="85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495909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Theoretical cancer risks</a:t>
            </a:r>
          </a:p>
        </p:txBody>
      </p:sp>
      <p:sp>
        <p:nvSpPr>
          <p:cNvPr id="3" name="Content Placeholder 2"/>
          <p:cNvSpPr>
            <a:spLocks noGrp="1"/>
          </p:cNvSpPr>
          <p:nvPr>
            <p:ph idx="1"/>
          </p:nvPr>
        </p:nvSpPr>
        <p:spPr>
          <a:xfrm>
            <a:off x="1517495" y="3544905"/>
            <a:ext cx="10515600" cy="2947988"/>
          </a:xfrm>
        </p:spPr>
        <p:txBody>
          <a:bodyPr>
            <a:normAutofit/>
          </a:bodyPr>
          <a:lstStyle/>
          <a:p>
            <a:r>
              <a:rPr lang="en-US" sz="3200" dirty="0">
                <a:solidFill>
                  <a:srgbClr val="003865"/>
                </a:solidFill>
              </a:rPr>
              <a:t>2 µg/m</a:t>
            </a:r>
            <a:r>
              <a:rPr lang="en-US" sz="3200" baseline="30000" dirty="0">
                <a:solidFill>
                  <a:srgbClr val="003865"/>
                </a:solidFill>
              </a:rPr>
              <a:t>3</a:t>
            </a:r>
            <a:r>
              <a:rPr lang="en-US" sz="3200" dirty="0">
                <a:solidFill>
                  <a:srgbClr val="003865"/>
                </a:solidFill>
              </a:rPr>
              <a:t> =  considered a negligible risk - 1 extra cancer diagnosis in 100,000 people exposed for a lifetime</a:t>
            </a:r>
          </a:p>
          <a:p>
            <a:r>
              <a:rPr lang="en-US" sz="3200" dirty="0">
                <a:solidFill>
                  <a:srgbClr val="003865"/>
                </a:solidFill>
              </a:rPr>
              <a:t>20 µg/m</a:t>
            </a:r>
            <a:r>
              <a:rPr lang="en-US" sz="3200" baseline="30000" dirty="0">
                <a:solidFill>
                  <a:srgbClr val="003865"/>
                </a:solidFill>
              </a:rPr>
              <a:t>3</a:t>
            </a:r>
            <a:r>
              <a:rPr lang="en-US" sz="3200" dirty="0">
                <a:solidFill>
                  <a:srgbClr val="003865"/>
                </a:solidFill>
              </a:rPr>
              <a:t> = 1 in 10,000 additional cancer risk</a:t>
            </a:r>
          </a:p>
          <a:p>
            <a:r>
              <a:rPr lang="en-US" sz="3200" dirty="0">
                <a:solidFill>
                  <a:srgbClr val="003865"/>
                </a:solidFill>
              </a:rPr>
              <a:t>200 µg/m</a:t>
            </a:r>
            <a:r>
              <a:rPr lang="en-US" sz="3200" baseline="30000" dirty="0">
                <a:solidFill>
                  <a:srgbClr val="003865"/>
                </a:solidFill>
              </a:rPr>
              <a:t>3 </a:t>
            </a:r>
            <a:r>
              <a:rPr lang="en-US" sz="3200" dirty="0">
                <a:solidFill>
                  <a:srgbClr val="003865"/>
                </a:solidFill>
              </a:rPr>
              <a:t>= 1 in 1,000 additional cancer risk</a:t>
            </a:r>
          </a:p>
          <a:p>
            <a:endParaRPr lang="en-US" sz="3200" dirty="0"/>
          </a:p>
        </p:txBody>
      </p:sp>
      <p:sp>
        <p:nvSpPr>
          <p:cNvPr id="6" name="Slide Number Placeholder 5"/>
          <p:cNvSpPr>
            <a:spLocks noGrp="1"/>
          </p:cNvSpPr>
          <p:nvPr>
            <p:ph type="sldNum" sz="quarter" idx="12"/>
          </p:nvPr>
        </p:nvSpPr>
        <p:spPr/>
        <p:txBody>
          <a:bodyPr/>
          <a:lstStyle/>
          <a:p>
            <a:fld id="{48F63A3B-78C7-47BE-AE5E-E10140E04643}" type="slidenum">
              <a:rPr lang="en-US" smtClean="0"/>
              <a:t>12</a:t>
            </a:fld>
            <a:endParaRPr lang="en-US" dirty="0"/>
          </a:p>
        </p:txBody>
      </p:sp>
      <p:sp>
        <p:nvSpPr>
          <p:cNvPr id="7" name="TextBox 6"/>
          <p:cNvSpPr txBox="1"/>
          <p:nvPr/>
        </p:nvSpPr>
        <p:spPr>
          <a:xfrm>
            <a:off x="5586413" y="1828799"/>
            <a:ext cx="5767387" cy="954107"/>
          </a:xfrm>
          <a:prstGeom prst="rect">
            <a:avLst/>
          </a:prstGeom>
          <a:noFill/>
        </p:spPr>
        <p:txBody>
          <a:bodyPr wrap="square" rtlCol="0">
            <a:spAutoFit/>
          </a:bodyPr>
          <a:lstStyle/>
          <a:p>
            <a:r>
              <a:rPr lang="en-US" sz="2800" dirty="0">
                <a:solidFill>
                  <a:schemeClr val="tx2"/>
                </a:solidFill>
              </a:rPr>
              <a:t>Some evidence for TCE-induced liver cancer and lymphoma</a:t>
            </a:r>
          </a:p>
        </p:txBody>
      </p:sp>
      <p:sp>
        <p:nvSpPr>
          <p:cNvPr id="8" name="TextBox 7"/>
          <p:cNvSpPr txBox="1"/>
          <p:nvPr/>
        </p:nvSpPr>
        <p:spPr>
          <a:xfrm>
            <a:off x="838200" y="1828799"/>
            <a:ext cx="4748213" cy="2246769"/>
          </a:xfrm>
          <a:prstGeom prst="rect">
            <a:avLst/>
          </a:prstGeom>
          <a:noFill/>
        </p:spPr>
        <p:txBody>
          <a:bodyPr wrap="square" rtlCol="0">
            <a:spAutoFit/>
          </a:bodyPr>
          <a:lstStyle/>
          <a:p>
            <a:r>
              <a:rPr lang="en-US" sz="2800" dirty="0">
                <a:solidFill>
                  <a:schemeClr val="tx2"/>
                </a:solidFill>
              </a:rPr>
              <a:t>Increased kidney cancers in workers breathing very high concentrations</a:t>
            </a:r>
          </a:p>
          <a:p>
            <a:endParaRPr lang="en-US" sz="2800" dirty="0">
              <a:solidFill>
                <a:schemeClr val="tx2"/>
              </a:solidFill>
            </a:endParaRPr>
          </a:p>
          <a:p>
            <a:endParaRPr lang="en-US" sz="2800" dirty="0">
              <a:solidFill>
                <a:schemeClr val="tx2"/>
              </a:solidFill>
            </a:endParaRPr>
          </a:p>
        </p:txBody>
      </p:sp>
    </p:spTree>
    <p:extLst>
      <p:ext uri="{BB962C8B-B14F-4D97-AF65-F5344CB8AC3E}">
        <p14:creationId xmlns:p14="http://schemas.microsoft.com/office/powerpoint/2010/main" val="17517247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Immune system </a:t>
            </a:r>
          </a:p>
        </p:txBody>
      </p:sp>
      <p:sp>
        <p:nvSpPr>
          <p:cNvPr id="6" name="Slide Number Placeholder 5"/>
          <p:cNvSpPr>
            <a:spLocks noGrp="1"/>
          </p:cNvSpPr>
          <p:nvPr>
            <p:ph type="sldNum" sz="quarter" idx="12"/>
          </p:nvPr>
        </p:nvSpPr>
        <p:spPr/>
        <p:txBody>
          <a:bodyPr/>
          <a:lstStyle/>
          <a:p>
            <a:fld id="{48F63A3B-78C7-47BE-AE5E-E10140E04643}" type="slidenum">
              <a:rPr lang="en-US" smtClean="0"/>
              <a:t>13</a:t>
            </a:fld>
            <a:endParaRPr lang="en-US" dirty="0"/>
          </a:p>
        </p:txBody>
      </p:sp>
      <p:sp>
        <p:nvSpPr>
          <p:cNvPr id="7" name="TextBox 6"/>
          <p:cNvSpPr txBox="1"/>
          <p:nvPr/>
        </p:nvSpPr>
        <p:spPr>
          <a:xfrm>
            <a:off x="306665" y="1532751"/>
            <a:ext cx="6368455" cy="5519460"/>
          </a:xfrm>
          <a:prstGeom prst="rect">
            <a:avLst/>
          </a:prstGeom>
          <a:noFill/>
        </p:spPr>
        <p:txBody>
          <a:bodyPr wrap="square" rtlCol="0">
            <a:spAutoFit/>
          </a:bodyPr>
          <a:lstStyle/>
          <a:p>
            <a:r>
              <a:rPr lang="en-US" sz="3600" dirty="0">
                <a:solidFill>
                  <a:srgbClr val="002060"/>
                </a:solidFill>
              </a:rPr>
              <a:t>Rodent studies indicate TCE may cause immune system effects</a:t>
            </a:r>
          </a:p>
          <a:p>
            <a:endParaRPr lang="en-US" sz="3600" dirty="0">
              <a:solidFill>
                <a:srgbClr val="002060"/>
              </a:solidFill>
            </a:endParaRPr>
          </a:p>
          <a:p>
            <a:pPr marL="571500" indent="-571500">
              <a:spcBef>
                <a:spcPts val="500"/>
              </a:spcBef>
              <a:spcAft>
                <a:spcPts val="500"/>
              </a:spcAft>
              <a:buFont typeface="Arial" panose="020B0604020202020204" pitchFamily="34" charset="0"/>
              <a:buChar char="•"/>
            </a:pPr>
            <a:r>
              <a:rPr lang="en-US" sz="3200" dirty="0"/>
              <a:t>2 µg/m</a:t>
            </a:r>
            <a:r>
              <a:rPr lang="en-US" sz="3200" baseline="30000" dirty="0"/>
              <a:t>3</a:t>
            </a:r>
            <a:r>
              <a:rPr lang="en-US" sz="3200" dirty="0"/>
              <a:t> = safe concentration to breathe for a lifetime</a:t>
            </a:r>
          </a:p>
          <a:p>
            <a:pPr marL="571500" indent="-571500">
              <a:spcBef>
                <a:spcPts val="500"/>
              </a:spcBef>
              <a:spcAft>
                <a:spcPts val="500"/>
              </a:spcAft>
              <a:buFont typeface="Arial" panose="020B0604020202020204" pitchFamily="34" charset="0"/>
              <a:buChar char="•"/>
            </a:pPr>
            <a:r>
              <a:rPr lang="en-US" sz="3200" dirty="0"/>
              <a:t>~200 µg/m</a:t>
            </a:r>
            <a:r>
              <a:rPr lang="en-US" sz="3200" baseline="30000" dirty="0"/>
              <a:t>3</a:t>
            </a:r>
            <a:r>
              <a:rPr lang="en-US" sz="3200" dirty="0"/>
              <a:t> – human equivalent concentration – a subtle effect level (decreased thymus weight) in a mouse study</a:t>
            </a:r>
          </a:p>
          <a:p>
            <a:endParaRPr lang="en-US" sz="3600" dirty="0">
              <a:solidFill>
                <a:srgbClr val="002060"/>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7260" y="2608579"/>
            <a:ext cx="4358947" cy="2900681"/>
          </a:xfrm>
          <a:prstGeom prst="rect">
            <a:avLst/>
          </a:prstGeom>
        </p:spPr>
      </p:pic>
    </p:spTree>
    <p:extLst>
      <p:ext uri="{BB962C8B-B14F-4D97-AF65-F5344CB8AC3E}">
        <p14:creationId xmlns:p14="http://schemas.microsoft.com/office/powerpoint/2010/main" val="42635526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Fetal heart defects</a:t>
            </a:r>
          </a:p>
        </p:txBody>
      </p:sp>
      <p:sp>
        <p:nvSpPr>
          <p:cNvPr id="3" name="Content Placeholder 2"/>
          <p:cNvSpPr>
            <a:spLocks noGrp="1"/>
          </p:cNvSpPr>
          <p:nvPr>
            <p:ph sz="half" idx="1"/>
          </p:nvPr>
        </p:nvSpPr>
        <p:spPr>
          <a:xfrm>
            <a:off x="838200" y="5148809"/>
            <a:ext cx="5170781" cy="502920"/>
          </a:xfrm>
        </p:spPr>
        <p:txBody>
          <a:bodyPr>
            <a:normAutofit fontScale="92500" lnSpcReduction="10000"/>
          </a:bodyPr>
          <a:lstStyle/>
          <a:p>
            <a:pPr marL="0" indent="0">
              <a:buNone/>
            </a:pPr>
            <a:r>
              <a:rPr lang="en-US" sz="3200" dirty="0"/>
              <a:t>2 µg/m</a:t>
            </a:r>
            <a:r>
              <a:rPr lang="en-US" sz="3200" baseline="30000" dirty="0"/>
              <a:t>3</a:t>
            </a:r>
            <a:r>
              <a:rPr lang="en-US" sz="3200" dirty="0"/>
              <a:t> = safe concentration</a:t>
            </a:r>
          </a:p>
        </p:txBody>
      </p:sp>
      <p:sp>
        <p:nvSpPr>
          <p:cNvPr id="4" name="Content Placeholder 3"/>
          <p:cNvSpPr>
            <a:spLocks noGrp="1"/>
          </p:cNvSpPr>
          <p:nvPr>
            <p:ph sz="half" idx="2"/>
          </p:nvPr>
        </p:nvSpPr>
        <p:spPr>
          <a:xfrm>
            <a:off x="6172200" y="1594624"/>
            <a:ext cx="5760720" cy="4582339"/>
          </a:xfrm>
        </p:spPr>
        <p:txBody>
          <a:bodyPr>
            <a:noAutofit/>
          </a:bodyPr>
          <a:lstStyle/>
          <a:p>
            <a:pPr marL="0" indent="0">
              <a:buNone/>
            </a:pPr>
            <a:r>
              <a:rPr lang="en-US" sz="3200" i="1" dirty="0"/>
              <a:t>Using the best information available (i.e., studies of rodents exposed to TCE) to estimate the risk from continuous exposure to TCE at </a:t>
            </a:r>
            <a:r>
              <a:rPr lang="en-US" sz="3200" b="1" i="1" dirty="0"/>
              <a:t>~20 µg/m3 </a:t>
            </a:r>
            <a:r>
              <a:rPr lang="en-US" sz="3200" i="1" dirty="0"/>
              <a:t>in air, we believe very few women (no more than 1 in 100) would have an amount of TCE in their body that might cause a fetal heart defect more than 1% of the time.</a:t>
            </a:r>
            <a:endParaRPr lang="en-US" sz="3200" dirty="0"/>
          </a:p>
        </p:txBody>
      </p:sp>
      <p:sp>
        <p:nvSpPr>
          <p:cNvPr id="6" name="Slide Number Placeholder 5"/>
          <p:cNvSpPr>
            <a:spLocks noGrp="1"/>
          </p:cNvSpPr>
          <p:nvPr>
            <p:ph type="sldNum" sz="quarter" idx="12"/>
          </p:nvPr>
        </p:nvSpPr>
        <p:spPr/>
        <p:txBody>
          <a:bodyPr/>
          <a:lstStyle/>
          <a:p>
            <a:fld id="{48F63A3B-78C7-47BE-AE5E-E10140E04643}" type="slidenum">
              <a:rPr lang="en-US" smtClean="0"/>
              <a:t>14</a:t>
            </a:fld>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1777911"/>
            <a:ext cx="4744061" cy="3162707"/>
          </a:xfrm>
          <a:prstGeom prst="rect">
            <a:avLst/>
          </a:prstGeom>
        </p:spPr>
      </p:pic>
    </p:spTree>
    <p:extLst>
      <p:ext uri="{BB962C8B-B14F-4D97-AF65-F5344CB8AC3E}">
        <p14:creationId xmlns:p14="http://schemas.microsoft.com/office/powerpoint/2010/main" val="8234602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Occupational standards: 8-hour exposures</a:t>
            </a:r>
          </a:p>
        </p:txBody>
      </p:sp>
      <p:sp>
        <p:nvSpPr>
          <p:cNvPr id="3" name="Content Placeholder 2"/>
          <p:cNvSpPr>
            <a:spLocks noGrp="1"/>
          </p:cNvSpPr>
          <p:nvPr>
            <p:ph idx="1"/>
          </p:nvPr>
        </p:nvSpPr>
        <p:spPr>
          <a:xfrm>
            <a:off x="495300" y="1638776"/>
            <a:ext cx="5356860" cy="4351338"/>
          </a:xfrm>
        </p:spPr>
        <p:txBody>
          <a:bodyPr>
            <a:normAutofit/>
          </a:bodyPr>
          <a:lstStyle/>
          <a:p>
            <a:pPr marL="0" indent="0">
              <a:buNone/>
            </a:pPr>
            <a:r>
              <a:rPr lang="en-US" sz="3600" dirty="0"/>
              <a:t>Workplace TCE standards are much higher than MDH health-based values: </a:t>
            </a:r>
          </a:p>
          <a:p>
            <a:r>
              <a:rPr lang="en-US" sz="3600" dirty="0"/>
              <a:t>MN OSHA 270,000 µg/m</a:t>
            </a:r>
            <a:r>
              <a:rPr lang="en-US" sz="3600" baseline="30000" dirty="0"/>
              <a:t>3</a:t>
            </a:r>
            <a:endParaRPr lang="en-US" sz="3600" dirty="0"/>
          </a:p>
          <a:p>
            <a:r>
              <a:rPr lang="en-US" sz="3600" dirty="0"/>
              <a:t>ACGIH 55,000 µg/m</a:t>
            </a:r>
            <a:r>
              <a:rPr lang="en-US" sz="3600" baseline="30000" dirty="0"/>
              <a:t>3</a:t>
            </a:r>
            <a:endParaRPr lang="en-US" sz="3600" dirty="0"/>
          </a:p>
        </p:txBody>
      </p:sp>
      <p:sp>
        <p:nvSpPr>
          <p:cNvPr id="6" name="Slide Number Placeholder 5"/>
          <p:cNvSpPr>
            <a:spLocks noGrp="1"/>
          </p:cNvSpPr>
          <p:nvPr>
            <p:ph type="sldNum" sz="quarter" idx="12"/>
          </p:nvPr>
        </p:nvSpPr>
        <p:spPr/>
        <p:txBody>
          <a:bodyPr/>
          <a:lstStyle/>
          <a:p>
            <a:fld id="{48F63A3B-78C7-47BE-AE5E-E10140E04643}" type="slidenum">
              <a:rPr lang="en-US" smtClean="0"/>
              <a:t>15</a:t>
            </a:fld>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29327" b="25390"/>
          <a:stretch/>
        </p:blipFill>
        <p:spPr>
          <a:xfrm>
            <a:off x="7072014" y="2012474"/>
            <a:ext cx="4391978" cy="1988820"/>
          </a:xfrm>
          <a:prstGeom prst="rect">
            <a:avLst/>
          </a:prstGeom>
        </p:spPr>
      </p:pic>
      <p:pic>
        <p:nvPicPr>
          <p:cNvPr id="5" name="Picture 4"/>
          <p:cNvPicPr>
            <a:picLocks noChangeAspect="1"/>
          </p:cNvPicPr>
          <p:nvPr/>
        </p:nvPicPr>
        <p:blipFill>
          <a:blip r:embed="rId4">
            <a:clrChange>
              <a:clrFrom>
                <a:srgbClr val="F7F7F7"/>
              </a:clrFrom>
              <a:clrTo>
                <a:srgbClr val="F7F7F7">
                  <a:alpha val="0"/>
                </a:srgbClr>
              </a:clrTo>
            </a:clrChange>
            <a:extLst>
              <a:ext uri="{28A0092B-C50C-407E-A947-70E740481C1C}">
                <a14:useLocalDpi xmlns:a14="http://schemas.microsoft.com/office/drawing/2010/main" val="0"/>
              </a:ext>
            </a:extLst>
          </a:blip>
          <a:stretch>
            <a:fillRect/>
          </a:stretch>
        </p:blipFill>
        <p:spPr>
          <a:xfrm>
            <a:off x="6644998" y="3814445"/>
            <a:ext cx="5246011" cy="1684338"/>
          </a:xfrm>
          <a:prstGeom prst="rect">
            <a:avLst/>
          </a:prstGeom>
        </p:spPr>
      </p:pic>
    </p:spTree>
    <p:extLst>
      <p:ext uri="{BB962C8B-B14F-4D97-AF65-F5344CB8AC3E}">
        <p14:creationId xmlns:p14="http://schemas.microsoft.com/office/powerpoint/2010/main" val="613273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0" y="-1"/>
            <a:ext cx="2819403" cy="6858001"/>
          </a:xfrm>
        </p:spPr>
        <p:txBody>
          <a:bodyPr>
            <a:normAutofit/>
          </a:bodyPr>
          <a:lstStyle/>
          <a:p>
            <a:pPr marL="457200" indent="0">
              <a:buNone/>
            </a:pPr>
            <a:r>
              <a:rPr lang="en-US" sz="4000" dirty="0"/>
              <a:t>TCE in the air near Water Gremlin</a:t>
            </a:r>
          </a:p>
        </p:txBody>
      </p:sp>
      <p:pic>
        <p:nvPicPr>
          <p:cNvPr id="8" name="Content Placeholder 6"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9403" y="1"/>
            <a:ext cx="9372597" cy="6858000"/>
          </a:xfrm>
          <a:prstGeom prst="rect">
            <a:avLst/>
          </a:prstGeom>
        </p:spPr>
      </p:pic>
    </p:spTree>
    <p:extLst>
      <p:ext uri="{BB962C8B-B14F-4D97-AF65-F5344CB8AC3E}">
        <p14:creationId xmlns:p14="http://schemas.microsoft.com/office/powerpoint/2010/main" val="3684030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Conclusions</a:t>
            </a:r>
          </a:p>
        </p:txBody>
      </p:sp>
      <p:sp>
        <p:nvSpPr>
          <p:cNvPr id="6" name="Content Placeholder 5"/>
          <p:cNvSpPr>
            <a:spLocks noGrp="1"/>
          </p:cNvSpPr>
          <p:nvPr>
            <p:ph sz="quarter" idx="4294967295"/>
          </p:nvPr>
        </p:nvSpPr>
        <p:spPr>
          <a:xfrm>
            <a:off x="480060" y="1366838"/>
            <a:ext cx="11087100" cy="4787900"/>
          </a:xfrm>
        </p:spPr>
        <p:txBody>
          <a:bodyPr>
            <a:noAutofit/>
          </a:bodyPr>
          <a:lstStyle/>
          <a:p>
            <a:pPr>
              <a:spcBef>
                <a:spcPts val="600"/>
              </a:spcBef>
              <a:spcAft>
                <a:spcPts val="600"/>
              </a:spcAft>
              <a:buFont typeface="Wingdings" panose="05000000000000000000" pitchFamily="2" charset="2"/>
              <a:buChar char="§"/>
            </a:pPr>
            <a:r>
              <a:rPr lang="en-US" sz="3100" dirty="0"/>
              <a:t>While health risks are low, the community needed to know about possible exposure to TCE </a:t>
            </a:r>
          </a:p>
          <a:p>
            <a:pPr>
              <a:spcBef>
                <a:spcPts val="600"/>
              </a:spcBef>
              <a:spcAft>
                <a:spcPts val="600"/>
              </a:spcAft>
              <a:buFont typeface="Wingdings" panose="05000000000000000000" pitchFamily="2" charset="2"/>
              <a:buChar char="§"/>
            </a:pPr>
            <a:r>
              <a:rPr lang="en-US" sz="3100" dirty="0"/>
              <a:t>Breathing an amount of TCE that exceeds an HBV does not mean health effects will occur</a:t>
            </a:r>
          </a:p>
          <a:p>
            <a:pPr>
              <a:spcBef>
                <a:spcPts val="600"/>
              </a:spcBef>
              <a:spcAft>
                <a:spcPts val="600"/>
              </a:spcAft>
              <a:buFont typeface="Wingdings" panose="05000000000000000000" pitchFamily="2" charset="2"/>
              <a:buChar char="§"/>
            </a:pPr>
            <a:r>
              <a:rPr lang="en-US" sz="3100" dirty="0"/>
              <a:t>Exposures varied greatly; some exceeded MDH guidance values – perhaps over several years</a:t>
            </a:r>
          </a:p>
          <a:p>
            <a:pPr>
              <a:spcBef>
                <a:spcPts val="600"/>
              </a:spcBef>
              <a:spcAft>
                <a:spcPts val="600"/>
              </a:spcAft>
              <a:buFont typeface="Wingdings" panose="05000000000000000000" pitchFamily="2" charset="2"/>
              <a:buChar char="§"/>
            </a:pPr>
            <a:r>
              <a:rPr lang="en-US" sz="3100" dirty="0"/>
              <a:t>There is no simple medical test for TCE exposure, especially past exposures</a:t>
            </a:r>
          </a:p>
          <a:p>
            <a:pPr>
              <a:spcBef>
                <a:spcPts val="600"/>
              </a:spcBef>
              <a:spcAft>
                <a:spcPts val="600"/>
              </a:spcAft>
              <a:buFont typeface="Wingdings" panose="05000000000000000000" pitchFamily="2" charset="2"/>
              <a:buChar char="§"/>
            </a:pPr>
            <a:r>
              <a:rPr lang="en-US" sz="3100" dirty="0"/>
              <a:t>Work with your care provider to determine what is best for your individual health</a:t>
            </a:r>
          </a:p>
        </p:txBody>
      </p:sp>
    </p:spTree>
    <p:extLst>
      <p:ext uri="{BB962C8B-B14F-4D97-AF65-F5344CB8AC3E}">
        <p14:creationId xmlns:p14="http://schemas.microsoft.com/office/powerpoint/2010/main" val="23938526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15975" y="315641"/>
            <a:ext cx="3521927" cy="1589359"/>
          </a:xfrm>
        </p:spPr>
        <p:txBody>
          <a:bodyPr>
            <a:normAutofit/>
          </a:bodyPr>
          <a:lstStyle/>
          <a:p>
            <a:pPr algn="l"/>
            <a:r>
              <a:rPr lang="en-US" sz="4000" dirty="0"/>
              <a:t>Stay informed</a:t>
            </a:r>
          </a:p>
        </p:txBody>
      </p:sp>
      <p:sp>
        <p:nvSpPr>
          <p:cNvPr id="6" name="Text Placeholder 5"/>
          <p:cNvSpPr>
            <a:spLocks noGrp="1"/>
          </p:cNvSpPr>
          <p:nvPr>
            <p:ph type="body" sz="quarter" idx="13"/>
          </p:nvPr>
        </p:nvSpPr>
        <p:spPr>
          <a:xfrm>
            <a:off x="815975" y="1905000"/>
            <a:ext cx="3521849" cy="2475609"/>
          </a:xfrm>
        </p:spPr>
        <p:txBody>
          <a:bodyPr>
            <a:normAutofit/>
          </a:bodyPr>
          <a:lstStyle/>
          <a:p>
            <a:r>
              <a:rPr lang="en-US" dirty="0"/>
              <a:t>TCE area of concern webpage</a:t>
            </a:r>
          </a:p>
          <a:p>
            <a:r>
              <a:rPr lang="en-US"/>
              <a:t>Join </a:t>
            </a:r>
            <a:r>
              <a:rPr lang="en-US" dirty="0"/>
              <a:t>our e-mail list for updates</a:t>
            </a:r>
          </a:p>
        </p:txBody>
      </p:sp>
      <p:pic>
        <p:nvPicPr>
          <p:cNvPr id="2" name="Picture 1"/>
          <p:cNvPicPr>
            <a:picLocks noChangeAspect="1"/>
          </p:cNvPicPr>
          <p:nvPr/>
        </p:nvPicPr>
        <p:blipFill rotWithShape="1">
          <a:blip r:embed="rId2"/>
          <a:srcRect b="12550"/>
          <a:stretch/>
        </p:blipFill>
        <p:spPr>
          <a:xfrm>
            <a:off x="4920124" y="679031"/>
            <a:ext cx="6395576" cy="3504350"/>
          </a:xfrm>
          <a:prstGeom prst="rect">
            <a:avLst/>
          </a:prstGeom>
        </p:spPr>
      </p:pic>
      <p:sp>
        <p:nvSpPr>
          <p:cNvPr id="7" name="Footer Placeholder 4"/>
          <p:cNvSpPr>
            <a:spLocks noGrp="1"/>
          </p:cNvSpPr>
          <p:nvPr>
            <p:ph type="ftr" sz="quarter" idx="3"/>
          </p:nvPr>
        </p:nvSpPr>
        <p:spPr>
          <a:xfrm>
            <a:off x="358140" y="5524839"/>
            <a:ext cx="6204892" cy="527824"/>
          </a:xfrm>
        </p:spPr>
        <p:txBody>
          <a:bodyPr/>
          <a:lstStyle/>
          <a:p>
            <a:pPr algn="l"/>
            <a:r>
              <a:rPr lang="en-US" sz="3200" dirty="0">
                <a:solidFill>
                  <a:schemeClr val="accent2">
                    <a:lumMod val="60000"/>
                    <a:lumOff val="40000"/>
                  </a:schemeClr>
                </a:solidFill>
              </a:rPr>
              <a:t>www.pca.state.mn.us/watergremlin</a:t>
            </a:r>
          </a:p>
        </p:txBody>
      </p:sp>
      <p:sp>
        <p:nvSpPr>
          <p:cNvPr id="8" name="Footer Placeholder 4"/>
          <p:cNvSpPr txBox="1">
            <a:spLocks/>
          </p:cNvSpPr>
          <p:nvPr/>
        </p:nvSpPr>
        <p:spPr>
          <a:xfrm>
            <a:off x="358141" y="6098383"/>
            <a:ext cx="5181600" cy="527824"/>
          </a:xfrm>
          <a:prstGeom prst="rect">
            <a:avLst/>
          </a:prstGeom>
        </p:spPr>
        <p:txBody>
          <a:bodyPr anchor="ctr"/>
          <a:lstStyle>
            <a:defPPr>
              <a:defRPr lang="en-US"/>
            </a:defPPr>
            <a:lvl1pPr marL="0" algn="ct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3200" dirty="0">
                <a:solidFill>
                  <a:schemeClr val="accent6">
                    <a:lumMod val="40000"/>
                    <a:lumOff val="60000"/>
                  </a:schemeClr>
                </a:solidFill>
              </a:rPr>
              <a:t>www.health.state.mn.us</a:t>
            </a:r>
          </a:p>
        </p:txBody>
      </p:sp>
      <p:sp>
        <p:nvSpPr>
          <p:cNvPr id="4" name="Oval 3"/>
          <p:cNvSpPr/>
          <p:nvPr/>
        </p:nvSpPr>
        <p:spPr>
          <a:xfrm>
            <a:off x="9204960" y="679031"/>
            <a:ext cx="1988820" cy="19507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76159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a:solidFill>
                  <a:schemeClr val="bg1"/>
                </a:solidFill>
              </a:rPr>
              <a:t>Thank you!</a:t>
            </a:r>
          </a:p>
        </p:txBody>
      </p:sp>
      <p:pic>
        <p:nvPicPr>
          <p:cNvPr id="14" name="Picture 13" descr="MPCA Logo RGB.pd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49044" y="5651690"/>
            <a:ext cx="5303520" cy="913525"/>
          </a:xfrm>
          <a:prstGeom prst="rect">
            <a:avLst/>
          </a:prstGeom>
        </p:spPr>
      </p:pic>
      <p:pic>
        <p:nvPicPr>
          <p:cNvPr id="15" name="Picture Placeholder 9"/>
          <p:cNvPicPr>
            <a:picLocks noChangeAspect="1"/>
          </p:cNvPicPr>
          <p:nvPr/>
        </p:nvPicPr>
        <p:blipFill rotWithShape="1">
          <a:blip r:embed="rId4" cstate="print">
            <a:extLst>
              <a:ext uri="{28A0092B-C50C-407E-A947-70E740481C1C}">
                <a14:useLocalDpi xmlns:a14="http://schemas.microsoft.com/office/drawing/2010/main" val="0"/>
              </a:ext>
            </a:extLst>
          </a:blip>
          <a:srcRect l="-3883" t="-5539" r="-2654" b="-3848"/>
          <a:stretch/>
        </p:blipFill>
        <p:spPr>
          <a:xfrm>
            <a:off x="7415170" y="5768610"/>
            <a:ext cx="3461796" cy="525780"/>
          </a:xfrm>
          <a:prstGeom prst="rect">
            <a:avLst/>
          </a:prstGeom>
        </p:spPr>
      </p:pic>
      <p:sp>
        <p:nvSpPr>
          <p:cNvPr id="16" name="TextBox 15"/>
          <p:cNvSpPr txBox="1"/>
          <p:nvPr/>
        </p:nvSpPr>
        <p:spPr>
          <a:xfrm>
            <a:off x="792480" y="3394583"/>
            <a:ext cx="4961466" cy="1877437"/>
          </a:xfrm>
          <a:prstGeom prst="rect">
            <a:avLst/>
          </a:prstGeom>
          <a:noFill/>
        </p:spPr>
        <p:txBody>
          <a:bodyPr wrap="square" rtlCol="0">
            <a:spAutoFit/>
          </a:bodyPr>
          <a:lstStyle/>
          <a:p>
            <a:pPr algn="ctr"/>
            <a:r>
              <a:rPr lang="en-US" sz="3200" b="1" dirty="0"/>
              <a:t>Sarah Kilgriff</a:t>
            </a:r>
          </a:p>
          <a:p>
            <a:pPr algn="ctr"/>
            <a:r>
              <a:rPr lang="en-US" sz="2800" dirty="0"/>
              <a:t>Manager</a:t>
            </a:r>
          </a:p>
          <a:p>
            <a:pPr algn="ctr"/>
            <a:r>
              <a:rPr lang="en-US" sz="2800" dirty="0"/>
              <a:t> Land and Air Compliance Industrial Division</a:t>
            </a:r>
            <a:endParaRPr lang="en-US" sz="3200" dirty="0"/>
          </a:p>
        </p:txBody>
      </p:sp>
      <p:sp>
        <p:nvSpPr>
          <p:cNvPr id="17" name="TextBox 16"/>
          <p:cNvSpPr txBox="1"/>
          <p:nvPr/>
        </p:nvSpPr>
        <p:spPr>
          <a:xfrm>
            <a:off x="6756402" y="3318280"/>
            <a:ext cx="5080000" cy="2369880"/>
          </a:xfrm>
          <a:prstGeom prst="rect">
            <a:avLst/>
          </a:prstGeom>
          <a:noFill/>
        </p:spPr>
        <p:txBody>
          <a:bodyPr wrap="square" rtlCol="0">
            <a:spAutoFit/>
          </a:bodyPr>
          <a:lstStyle/>
          <a:p>
            <a:pPr algn="ctr"/>
            <a:r>
              <a:rPr lang="en-US" sz="3200" b="1" dirty="0"/>
              <a:t>James Kelly, M.S.</a:t>
            </a:r>
          </a:p>
          <a:p>
            <a:pPr algn="ctr"/>
            <a:r>
              <a:rPr lang="en-US" sz="2800" dirty="0"/>
              <a:t>Manager </a:t>
            </a:r>
          </a:p>
          <a:p>
            <a:pPr algn="ctr"/>
            <a:r>
              <a:rPr lang="en-US" sz="2800" dirty="0"/>
              <a:t>Environmental Surveillance </a:t>
            </a:r>
          </a:p>
          <a:p>
            <a:pPr algn="ctr"/>
            <a:r>
              <a:rPr lang="en-US" sz="2800" dirty="0"/>
              <a:t>and Assessment</a:t>
            </a:r>
          </a:p>
          <a:p>
            <a:pPr algn="ctr"/>
            <a:endParaRPr lang="en-US" sz="3200" dirty="0"/>
          </a:p>
        </p:txBody>
      </p:sp>
    </p:spTree>
    <p:extLst>
      <p:ext uri="{BB962C8B-B14F-4D97-AF65-F5344CB8AC3E}">
        <p14:creationId xmlns:p14="http://schemas.microsoft.com/office/powerpoint/2010/main" val="22728114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Presentation overview</a:t>
            </a:r>
          </a:p>
        </p:txBody>
      </p:sp>
      <p:sp>
        <p:nvSpPr>
          <p:cNvPr id="3" name="Content Placeholder 2"/>
          <p:cNvSpPr>
            <a:spLocks noGrp="1"/>
          </p:cNvSpPr>
          <p:nvPr>
            <p:ph idx="1"/>
          </p:nvPr>
        </p:nvSpPr>
        <p:spPr>
          <a:xfrm>
            <a:off x="233203" y="1825623"/>
            <a:ext cx="7402037" cy="4530727"/>
          </a:xfrm>
        </p:spPr>
        <p:txBody>
          <a:bodyPr>
            <a:normAutofit/>
          </a:bodyPr>
          <a:lstStyle/>
          <a:p>
            <a:pPr lvl="1"/>
            <a:r>
              <a:rPr lang="en-US" sz="3600" dirty="0"/>
              <a:t>Welcome</a:t>
            </a:r>
          </a:p>
          <a:p>
            <a:pPr lvl="1"/>
            <a:r>
              <a:rPr lang="en-US" sz="3600" dirty="0"/>
              <a:t>Overview of Water Gremlin facility</a:t>
            </a:r>
          </a:p>
          <a:p>
            <a:pPr lvl="1"/>
            <a:r>
              <a:rPr lang="en-US" sz="3600" dirty="0"/>
              <a:t>Timeline of recent investigations</a:t>
            </a:r>
          </a:p>
          <a:p>
            <a:pPr lvl="1"/>
            <a:r>
              <a:rPr lang="en-US" sz="3600" dirty="0"/>
              <a:t>Trichloroethylene (TCE) and health</a:t>
            </a:r>
          </a:p>
          <a:p>
            <a:pPr lvl="1"/>
            <a:r>
              <a:rPr lang="en-US" sz="3600" dirty="0"/>
              <a:t>Q &amp; A</a:t>
            </a:r>
          </a:p>
        </p:txBody>
      </p:sp>
      <p:sp>
        <p:nvSpPr>
          <p:cNvPr id="6" name="Slide Number Placeholder 5"/>
          <p:cNvSpPr>
            <a:spLocks noGrp="1"/>
          </p:cNvSpPr>
          <p:nvPr>
            <p:ph type="sldNum" sz="quarter" idx="12"/>
          </p:nvPr>
        </p:nvSpPr>
        <p:spPr/>
        <p:txBody>
          <a:bodyPr/>
          <a:lstStyle/>
          <a:p>
            <a:fld id="{48F63A3B-78C7-47BE-AE5E-E10140E04643}" type="slidenum">
              <a:rPr lang="en-US" smtClean="0"/>
              <a:t>2</a:t>
            </a:fld>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95941" y="2517553"/>
            <a:ext cx="2657859" cy="2685130"/>
          </a:xfrm>
          <a:prstGeom prst="rect">
            <a:avLst/>
          </a:prstGeom>
        </p:spPr>
      </p:pic>
    </p:spTree>
    <p:extLst>
      <p:ext uri="{BB962C8B-B14F-4D97-AF65-F5344CB8AC3E}">
        <p14:creationId xmlns:p14="http://schemas.microsoft.com/office/powerpoint/2010/main" val="1492336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Agency roles</a:t>
            </a:r>
          </a:p>
        </p:txBody>
      </p:sp>
      <p:sp>
        <p:nvSpPr>
          <p:cNvPr id="8" name="Content Placeholder 7"/>
          <p:cNvSpPr>
            <a:spLocks noGrp="1"/>
          </p:cNvSpPr>
          <p:nvPr>
            <p:ph sz="half" idx="1"/>
          </p:nvPr>
        </p:nvSpPr>
        <p:spPr>
          <a:xfrm>
            <a:off x="838200" y="1594624"/>
            <a:ext cx="5181600" cy="5263376"/>
          </a:xfrm>
        </p:spPr>
        <p:txBody>
          <a:bodyPr/>
          <a:lstStyle/>
          <a:p>
            <a:pPr marL="0" indent="0">
              <a:buNone/>
            </a:pPr>
            <a:r>
              <a:rPr lang="en-US" sz="3200" b="1" dirty="0">
                <a:solidFill>
                  <a:srgbClr val="002060"/>
                </a:solidFill>
              </a:rPr>
              <a:t>Minnesota Pollution Control Agency (MPCA)</a:t>
            </a:r>
          </a:p>
          <a:p>
            <a:pPr marL="0" indent="0">
              <a:buNone/>
            </a:pPr>
            <a:r>
              <a:rPr lang="en-US" b="1" dirty="0">
                <a:solidFill>
                  <a:schemeClr val="accent2">
                    <a:lumMod val="50000"/>
                  </a:schemeClr>
                </a:solidFill>
              </a:rPr>
              <a:t>Mission: To protect and improve the environment and human health. </a:t>
            </a:r>
          </a:p>
          <a:p>
            <a:r>
              <a:rPr lang="en-US" dirty="0"/>
              <a:t>Minnesota’s environmental protection agency</a:t>
            </a:r>
          </a:p>
          <a:p>
            <a:r>
              <a:rPr lang="en-US" dirty="0"/>
              <a:t>Regulate facilities to protect the environment and community health</a:t>
            </a:r>
          </a:p>
          <a:p>
            <a:pPr marL="0" indent="0">
              <a:buNone/>
            </a:pPr>
            <a:endParaRPr lang="en-US" dirty="0"/>
          </a:p>
        </p:txBody>
      </p:sp>
      <p:sp>
        <p:nvSpPr>
          <p:cNvPr id="9" name="Content Placeholder 8"/>
          <p:cNvSpPr>
            <a:spLocks noGrp="1"/>
          </p:cNvSpPr>
          <p:nvPr>
            <p:ph sz="half" idx="2"/>
          </p:nvPr>
        </p:nvSpPr>
        <p:spPr>
          <a:xfrm>
            <a:off x="6172200" y="1594624"/>
            <a:ext cx="5181600" cy="5263376"/>
          </a:xfrm>
        </p:spPr>
        <p:txBody>
          <a:bodyPr>
            <a:normAutofit lnSpcReduction="10000"/>
          </a:bodyPr>
          <a:lstStyle/>
          <a:p>
            <a:pPr marL="0" indent="0">
              <a:buNone/>
            </a:pPr>
            <a:r>
              <a:rPr lang="en-US" sz="3200" b="1" dirty="0">
                <a:solidFill>
                  <a:srgbClr val="002060"/>
                </a:solidFill>
              </a:rPr>
              <a:t>Minnesota Department of Health (MDH)</a:t>
            </a:r>
          </a:p>
          <a:p>
            <a:pPr marL="0" indent="0">
              <a:buNone/>
            </a:pPr>
            <a:r>
              <a:rPr lang="en-US" b="1" dirty="0">
                <a:solidFill>
                  <a:schemeClr val="accent6">
                    <a:lumMod val="50000"/>
                  </a:schemeClr>
                </a:solidFill>
              </a:rPr>
              <a:t>Mission: To protect, maintain and improve the health of all Minnesotans. </a:t>
            </a:r>
          </a:p>
          <a:p>
            <a:r>
              <a:rPr lang="en-US" dirty="0"/>
              <a:t>Minnesota’s primary public health agency</a:t>
            </a:r>
          </a:p>
          <a:p>
            <a:r>
              <a:rPr lang="en-US" dirty="0"/>
              <a:t>Set exposure guidelines to protect community health</a:t>
            </a:r>
          </a:p>
          <a:p>
            <a:r>
              <a:rPr lang="en-US" dirty="0"/>
              <a:t>Educate the public about chemicals in the environment</a:t>
            </a:r>
          </a:p>
          <a:p>
            <a:pPr marL="0" indent="0">
              <a:buNone/>
            </a:pPr>
            <a:endParaRPr lang="en-US" dirty="0"/>
          </a:p>
        </p:txBody>
      </p:sp>
    </p:spTree>
    <p:extLst>
      <p:ext uri="{BB962C8B-B14F-4D97-AF65-F5344CB8AC3E}">
        <p14:creationId xmlns:p14="http://schemas.microsoft.com/office/powerpoint/2010/main" val="19446065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Trichloroethylene (TCE)</a:t>
            </a:r>
          </a:p>
        </p:txBody>
      </p:sp>
      <p:sp>
        <p:nvSpPr>
          <p:cNvPr id="3" name="Content Placeholder 2"/>
          <p:cNvSpPr>
            <a:spLocks noGrp="1"/>
          </p:cNvSpPr>
          <p:nvPr>
            <p:ph idx="1"/>
          </p:nvPr>
        </p:nvSpPr>
        <p:spPr>
          <a:xfrm>
            <a:off x="484958" y="1471127"/>
            <a:ext cx="6281602" cy="4529034"/>
          </a:xfrm>
        </p:spPr>
        <p:txBody>
          <a:bodyPr>
            <a:noAutofit/>
          </a:bodyPr>
          <a:lstStyle/>
          <a:p>
            <a:r>
              <a:rPr lang="en-US" sz="3200" dirty="0"/>
              <a:t>Colorless liquid, nonflammable, sweet odor</a:t>
            </a:r>
          </a:p>
          <a:p>
            <a:r>
              <a:rPr lang="en-US" sz="3200" dirty="0"/>
              <a:t>Volatile organic compound (VOC) – easily moves into the air and disperses</a:t>
            </a:r>
          </a:p>
          <a:p>
            <a:r>
              <a:rPr lang="en-US" sz="3200" dirty="0"/>
              <a:t>Used to degrease metal parts; also in some household products</a:t>
            </a:r>
          </a:p>
          <a:p>
            <a:r>
              <a:rPr lang="en-US" sz="3200" dirty="0"/>
              <a:t>Broken down by sunlight, natural processes</a:t>
            </a:r>
          </a:p>
        </p:txBody>
      </p:sp>
      <p:sp>
        <p:nvSpPr>
          <p:cNvPr id="6" name="Slide Number Placeholder 5"/>
          <p:cNvSpPr>
            <a:spLocks noGrp="1"/>
          </p:cNvSpPr>
          <p:nvPr>
            <p:ph type="sldNum" sz="quarter" idx="12"/>
          </p:nvPr>
        </p:nvSpPr>
        <p:spPr/>
        <p:txBody>
          <a:bodyPr/>
          <a:lstStyle/>
          <a:p>
            <a:fld id="{48F63A3B-78C7-47BE-AE5E-E10140E04643}" type="slidenum">
              <a:rPr lang="en-US" smtClean="0"/>
              <a:t>4</a:t>
            </a:fld>
            <a:endParaRPr lang="en-US" dirty="0"/>
          </a:p>
        </p:txBody>
      </p:sp>
      <p:pic>
        <p:nvPicPr>
          <p:cNvPr id="5" name="Picture 4"/>
          <p:cNvPicPr>
            <a:picLocks noChangeAspect="1"/>
          </p:cNvPicPr>
          <p:nvPr/>
        </p:nvPicPr>
        <p:blipFill>
          <a:blip r:embed="rId3"/>
          <a:stretch>
            <a:fillRect/>
          </a:stretch>
        </p:blipFill>
        <p:spPr>
          <a:xfrm>
            <a:off x="7516176" y="1789709"/>
            <a:ext cx="3837624" cy="3251791"/>
          </a:xfrm>
          <a:prstGeom prst="rect">
            <a:avLst/>
          </a:prstGeom>
        </p:spPr>
      </p:pic>
    </p:spTree>
    <p:extLst>
      <p:ext uri="{BB962C8B-B14F-4D97-AF65-F5344CB8AC3E}">
        <p14:creationId xmlns:p14="http://schemas.microsoft.com/office/powerpoint/2010/main" val="34992941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happened?</a:t>
            </a:r>
          </a:p>
        </p:txBody>
      </p:sp>
      <p:sp>
        <p:nvSpPr>
          <p:cNvPr id="8" name="Content Placeholder 7"/>
          <p:cNvSpPr>
            <a:spLocks noGrp="1"/>
          </p:cNvSpPr>
          <p:nvPr>
            <p:ph sz="half" idx="1"/>
          </p:nvPr>
        </p:nvSpPr>
        <p:spPr>
          <a:xfrm>
            <a:off x="426720" y="1774011"/>
            <a:ext cx="5905500" cy="4582339"/>
          </a:xfrm>
        </p:spPr>
        <p:txBody>
          <a:bodyPr>
            <a:noAutofit/>
          </a:bodyPr>
          <a:lstStyle/>
          <a:p>
            <a:r>
              <a:rPr lang="en-US" sz="3200" dirty="0"/>
              <a:t>Water Gremlin uses TCE in their battery post terminal process</a:t>
            </a:r>
          </a:p>
          <a:p>
            <a:r>
              <a:rPr lang="en-US" sz="3200" dirty="0"/>
              <a:t>The facility’s control equipment was supposed to remove TCE from the gas stream prior to exiting the building</a:t>
            </a:r>
          </a:p>
          <a:p>
            <a:r>
              <a:rPr lang="en-US" sz="3200" dirty="0"/>
              <a:t>July 2018 audit identified control equipment issues</a:t>
            </a:r>
          </a:p>
        </p:txBody>
      </p:sp>
      <p:sp>
        <p:nvSpPr>
          <p:cNvPr id="6" name="Slide Number Placeholder 5"/>
          <p:cNvSpPr>
            <a:spLocks noGrp="1"/>
          </p:cNvSpPr>
          <p:nvPr>
            <p:ph type="sldNum" sz="quarter" idx="12"/>
          </p:nvPr>
        </p:nvSpPr>
        <p:spPr/>
        <p:txBody>
          <a:bodyPr/>
          <a:lstStyle/>
          <a:p>
            <a:fld id="{48F63A3B-78C7-47BE-AE5E-E10140E04643}" type="slidenum">
              <a:rPr lang="en-US" smtClean="0"/>
              <a:t>5</a:t>
            </a:fld>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2939" y="2027554"/>
            <a:ext cx="4733713" cy="3550285"/>
          </a:xfrm>
          <a:prstGeom prst="rect">
            <a:avLst/>
          </a:prstGeom>
        </p:spPr>
      </p:pic>
      <p:sp>
        <p:nvSpPr>
          <p:cNvPr id="10" name="TextBox 9"/>
          <p:cNvSpPr txBox="1"/>
          <p:nvPr/>
        </p:nvSpPr>
        <p:spPr>
          <a:xfrm>
            <a:off x="6949440" y="5623560"/>
            <a:ext cx="4522892" cy="646331"/>
          </a:xfrm>
          <a:prstGeom prst="rect">
            <a:avLst/>
          </a:prstGeom>
          <a:noFill/>
        </p:spPr>
        <p:txBody>
          <a:bodyPr wrap="square" rtlCol="0">
            <a:spAutoFit/>
          </a:bodyPr>
          <a:lstStyle/>
          <a:p>
            <a:r>
              <a:rPr lang="en-US" i="1" dirty="0"/>
              <a:t>Battery posts are the small metal pieces found on top of your vehicle’s battery.</a:t>
            </a:r>
          </a:p>
        </p:txBody>
      </p:sp>
    </p:spTree>
    <p:extLst>
      <p:ext uri="{BB962C8B-B14F-4D97-AF65-F5344CB8AC3E}">
        <p14:creationId xmlns:p14="http://schemas.microsoft.com/office/powerpoint/2010/main" val="32826392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p:cNvGraphicFramePr/>
          <p:nvPr>
            <p:extLst>
              <p:ext uri="{D42A27DB-BD31-4B8C-83A1-F6EECF244321}">
                <p14:modId xmlns:p14="http://schemas.microsoft.com/office/powerpoint/2010/main" val="3409277533"/>
              </p:ext>
            </p:extLst>
          </p:nvPr>
        </p:nvGraphicFramePr>
        <p:xfrm>
          <a:off x="58994" y="-1"/>
          <a:ext cx="12192000" cy="67214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Title 7"/>
          <p:cNvSpPr>
            <a:spLocks noGrp="1"/>
          </p:cNvSpPr>
          <p:nvPr>
            <p:ph type="title"/>
          </p:nvPr>
        </p:nvSpPr>
        <p:spPr>
          <a:xfrm>
            <a:off x="106866" y="505814"/>
            <a:ext cx="10515600" cy="914400"/>
          </a:xfrm>
        </p:spPr>
        <p:txBody>
          <a:bodyPr>
            <a:normAutofit/>
          </a:bodyPr>
          <a:lstStyle/>
          <a:p>
            <a:pPr algn="l"/>
            <a:r>
              <a:rPr lang="en-US" sz="4000" dirty="0"/>
              <a:t>Water Gremlin timeline of events</a:t>
            </a:r>
          </a:p>
        </p:txBody>
      </p:sp>
      <p:sp>
        <p:nvSpPr>
          <p:cNvPr id="7" name="Slide Number Placeholder 6"/>
          <p:cNvSpPr>
            <a:spLocks noGrp="1"/>
          </p:cNvSpPr>
          <p:nvPr>
            <p:ph type="sldNum" sz="quarter" idx="12"/>
          </p:nvPr>
        </p:nvSpPr>
        <p:spPr/>
        <p:txBody>
          <a:bodyPr/>
          <a:lstStyle/>
          <a:p>
            <a:fld id="{48F63A3B-78C7-47BE-AE5E-E10140E04643}" type="slidenum">
              <a:rPr lang="en-US" smtClean="0"/>
              <a:t>6</a:t>
            </a:fld>
            <a:endParaRPr lang="en-US" dirty="0"/>
          </a:p>
        </p:txBody>
      </p:sp>
      <p:sp>
        <p:nvSpPr>
          <p:cNvPr id="6" name="L-Shape 5"/>
          <p:cNvSpPr/>
          <p:nvPr/>
        </p:nvSpPr>
        <p:spPr>
          <a:xfrm rot="5400000">
            <a:off x="1438253" y="3859836"/>
            <a:ext cx="537254" cy="893979"/>
          </a:xfrm>
          <a:prstGeom prst="corner">
            <a:avLst>
              <a:gd name="adj1" fmla="val 16120"/>
              <a:gd name="adj2" fmla="val 16110"/>
            </a:avLst>
          </a:prstGeom>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Tree>
    <p:custDataLst>
      <p:tags r:id="rId1"/>
    </p:custDataLst>
    <p:extLst>
      <p:ext uri="{BB962C8B-B14F-4D97-AF65-F5344CB8AC3E}">
        <p14:creationId xmlns:p14="http://schemas.microsoft.com/office/powerpoint/2010/main" val="41095634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Investigation and next steps</a:t>
            </a:r>
          </a:p>
        </p:txBody>
      </p:sp>
      <p:sp>
        <p:nvSpPr>
          <p:cNvPr id="8" name="Content Placeholder 7"/>
          <p:cNvSpPr>
            <a:spLocks noGrp="1"/>
          </p:cNvSpPr>
          <p:nvPr>
            <p:ph idx="1"/>
          </p:nvPr>
        </p:nvSpPr>
        <p:spPr>
          <a:xfrm>
            <a:off x="258335" y="1513547"/>
            <a:ext cx="5786865" cy="5207928"/>
          </a:xfrm>
        </p:spPr>
        <p:txBody>
          <a:bodyPr>
            <a:noAutofit/>
          </a:bodyPr>
          <a:lstStyle/>
          <a:p>
            <a:pPr marL="0" indent="0">
              <a:buNone/>
            </a:pPr>
            <a:r>
              <a:rPr lang="en-US" sz="2800" dirty="0"/>
              <a:t>Water Gremlin has been exceeding the chronic health benchmark for TCE inhalation exposure since at least 2009</a:t>
            </a:r>
          </a:p>
          <a:p>
            <a:pPr lvl="1"/>
            <a:r>
              <a:rPr lang="en-US" sz="2700" dirty="0"/>
              <a:t>MPCA is continuing to investigate</a:t>
            </a:r>
          </a:p>
          <a:p>
            <a:pPr lvl="1"/>
            <a:r>
              <a:rPr lang="en-US" sz="2700" dirty="0"/>
              <a:t>Water Gremlin has committed to switching to a different solvent and installing new control equipment</a:t>
            </a:r>
          </a:p>
          <a:p>
            <a:pPr lvl="1"/>
            <a:r>
              <a:rPr lang="en-US" sz="2700" dirty="0"/>
              <a:t>MPCA will not allow any process to re-start unless we are certain there won’t be human health impacts</a:t>
            </a:r>
          </a:p>
        </p:txBody>
      </p:sp>
      <p:sp>
        <p:nvSpPr>
          <p:cNvPr id="6" name="Slide Number Placeholder 5"/>
          <p:cNvSpPr>
            <a:spLocks noGrp="1"/>
          </p:cNvSpPr>
          <p:nvPr>
            <p:ph type="sldNum" sz="quarter" idx="12"/>
          </p:nvPr>
        </p:nvSpPr>
        <p:spPr/>
        <p:txBody>
          <a:bodyPr/>
          <a:lstStyle/>
          <a:p>
            <a:fld id="{48F63A3B-78C7-47BE-AE5E-E10140E04643}" type="slidenum">
              <a:rPr lang="en-US" smtClean="0"/>
              <a:pPr/>
              <a:t>7</a:t>
            </a:fld>
            <a:endParaRPr lang="en-US" dirty="0"/>
          </a:p>
        </p:txBody>
      </p:sp>
      <p:pic>
        <p:nvPicPr>
          <p:cNvPr id="11" name="Content Placeholder 6"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0001" y="1882770"/>
            <a:ext cx="5554133" cy="4064001"/>
          </a:xfrm>
          <a:prstGeom prst="rect">
            <a:avLst/>
          </a:prstGeom>
        </p:spPr>
      </p:pic>
    </p:spTree>
    <p:extLst>
      <p:ext uri="{BB962C8B-B14F-4D97-AF65-F5344CB8AC3E}">
        <p14:creationId xmlns:p14="http://schemas.microsoft.com/office/powerpoint/2010/main" val="25145129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How will MPCA and MDH address the situation?</a:t>
            </a:r>
          </a:p>
        </p:txBody>
      </p:sp>
      <p:pic>
        <p:nvPicPr>
          <p:cNvPr id="19" name="Picture Placeholder 18"/>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16675" r="16675"/>
          <a:stretch>
            <a:fillRect/>
          </a:stretch>
        </p:blipFill>
        <p:spPr/>
      </p:pic>
      <p:sp>
        <p:nvSpPr>
          <p:cNvPr id="9" name="Text Placeholder 8"/>
          <p:cNvSpPr>
            <a:spLocks noGrp="1"/>
          </p:cNvSpPr>
          <p:nvPr>
            <p:ph type="body" sz="quarter" idx="15"/>
          </p:nvPr>
        </p:nvSpPr>
        <p:spPr/>
        <p:txBody>
          <a:bodyPr/>
          <a:lstStyle/>
          <a:p>
            <a:r>
              <a:rPr lang="en-US" sz="2400" b="1" dirty="0">
                <a:solidFill>
                  <a:srgbClr val="002060"/>
                </a:solidFill>
              </a:rPr>
              <a:t>Permitting</a:t>
            </a:r>
          </a:p>
        </p:txBody>
      </p:sp>
      <p:pic>
        <p:nvPicPr>
          <p:cNvPr id="16" name="Picture Placeholder 1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12472" b="12472"/>
          <a:stretch>
            <a:fillRect/>
          </a:stretch>
        </p:blipFill>
        <p:spPr/>
      </p:pic>
      <p:sp>
        <p:nvSpPr>
          <p:cNvPr id="11" name="Text Placeholder 10"/>
          <p:cNvSpPr>
            <a:spLocks noGrp="1"/>
          </p:cNvSpPr>
          <p:nvPr>
            <p:ph type="body" sz="quarter" idx="17"/>
          </p:nvPr>
        </p:nvSpPr>
        <p:spPr/>
        <p:txBody>
          <a:bodyPr>
            <a:noAutofit/>
          </a:bodyPr>
          <a:lstStyle/>
          <a:p>
            <a:pPr>
              <a:spcAft>
                <a:spcPts val="0"/>
              </a:spcAft>
            </a:pPr>
            <a:r>
              <a:rPr lang="en-US" sz="2400" b="1" dirty="0">
                <a:solidFill>
                  <a:srgbClr val="002060"/>
                </a:solidFill>
              </a:rPr>
              <a:t>Air monitoring/</a:t>
            </a:r>
          </a:p>
          <a:p>
            <a:pPr>
              <a:spcAft>
                <a:spcPts val="0"/>
              </a:spcAft>
            </a:pPr>
            <a:r>
              <a:rPr lang="en-US" sz="2400" b="1" dirty="0">
                <a:solidFill>
                  <a:srgbClr val="002060"/>
                </a:solidFill>
              </a:rPr>
              <a:t>air modeling staff</a:t>
            </a:r>
          </a:p>
        </p:txBody>
      </p:sp>
      <p:pic>
        <p:nvPicPr>
          <p:cNvPr id="17" name="Picture Placeholder 16"/>
          <p:cNvPicPr>
            <a:picLocks noGrp="1" noChangeAspect="1"/>
          </p:cNvPicPr>
          <p:nvPr>
            <p:ph type="pic" sz="quarter" idx="18"/>
          </p:nvPr>
        </p:nvPicPr>
        <p:blipFill>
          <a:blip r:embed="rId4">
            <a:extLst>
              <a:ext uri="{28A0092B-C50C-407E-A947-70E740481C1C}">
                <a14:useLocalDpi xmlns:a14="http://schemas.microsoft.com/office/drawing/2010/main" val="0"/>
              </a:ext>
            </a:extLst>
          </a:blip>
          <a:srcRect l="16849" r="16849"/>
          <a:stretch>
            <a:fillRect/>
          </a:stretch>
        </p:blipFill>
        <p:spPr/>
      </p:pic>
      <p:sp>
        <p:nvSpPr>
          <p:cNvPr id="13" name="Text Placeholder 12"/>
          <p:cNvSpPr>
            <a:spLocks noGrp="1"/>
          </p:cNvSpPr>
          <p:nvPr>
            <p:ph type="body" sz="quarter" idx="19"/>
          </p:nvPr>
        </p:nvSpPr>
        <p:spPr/>
        <p:txBody>
          <a:bodyPr/>
          <a:lstStyle/>
          <a:p>
            <a:r>
              <a:rPr lang="en-US" sz="2400" b="1">
                <a:solidFill>
                  <a:srgbClr val="002060"/>
                </a:solidFill>
              </a:rPr>
              <a:t>Regulatory</a:t>
            </a:r>
            <a:endParaRPr lang="en-US" sz="2400" b="1" dirty="0">
              <a:solidFill>
                <a:srgbClr val="002060"/>
              </a:solidFill>
            </a:endParaRPr>
          </a:p>
        </p:txBody>
      </p:sp>
      <p:pic>
        <p:nvPicPr>
          <p:cNvPr id="18" name="Picture Placeholder 17"/>
          <p:cNvPicPr>
            <a:picLocks noGrp="1" noChangeAspect="1"/>
          </p:cNvPicPr>
          <p:nvPr>
            <p:ph type="pic" sz="quarter" idx="20"/>
          </p:nvPr>
        </p:nvPicPr>
        <p:blipFill>
          <a:blip r:embed="rId5" cstate="print">
            <a:extLst>
              <a:ext uri="{28A0092B-C50C-407E-A947-70E740481C1C}">
                <a14:useLocalDpi xmlns:a14="http://schemas.microsoft.com/office/drawing/2010/main" val="0"/>
              </a:ext>
            </a:extLst>
          </a:blip>
          <a:srcRect l="21896" r="21896"/>
          <a:stretch>
            <a:fillRect/>
          </a:stretch>
        </p:blipFill>
        <p:spPr/>
      </p:pic>
      <p:sp>
        <p:nvSpPr>
          <p:cNvPr id="15" name="Text Placeholder 14"/>
          <p:cNvSpPr>
            <a:spLocks noGrp="1"/>
          </p:cNvSpPr>
          <p:nvPr>
            <p:ph type="body" sz="quarter" idx="21"/>
          </p:nvPr>
        </p:nvSpPr>
        <p:spPr/>
        <p:txBody>
          <a:bodyPr>
            <a:normAutofit/>
          </a:bodyPr>
          <a:lstStyle/>
          <a:p>
            <a:r>
              <a:rPr lang="en-US" sz="2400" b="1" dirty="0">
                <a:solidFill>
                  <a:srgbClr val="002060"/>
                </a:solidFill>
              </a:rPr>
              <a:t>Public information </a:t>
            </a:r>
          </a:p>
        </p:txBody>
      </p:sp>
      <p:sp>
        <p:nvSpPr>
          <p:cNvPr id="6" name="Slide Number Placeholder 5"/>
          <p:cNvSpPr>
            <a:spLocks noGrp="1"/>
          </p:cNvSpPr>
          <p:nvPr>
            <p:ph type="sldNum" sz="quarter" idx="12"/>
          </p:nvPr>
        </p:nvSpPr>
        <p:spPr/>
        <p:txBody>
          <a:bodyPr/>
          <a:lstStyle/>
          <a:p>
            <a:fld id="{48F63A3B-78C7-47BE-AE5E-E10140E04643}" type="slidenum">
              <a:rPr lang="en-US" smtClean="0"/>
              <a:t>8</a:t>
            </a:fld>
            <a:endParaRPr lang="en-US" dirty="0"/>
          </a:p>
        </p:txBody>
      </p:sp>
    </p:spTree>
    <p:extLst>
      <p:ext uri="{BB962C8B-B14F-4D97-AF65-F5344CB8AC3E}">
        <p14:creationId xmlns:p14="http://schemas.microsoft.com/office/powerpoint/2010/main" val="17965332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TCE exposure in ambient air</a:t>
            </a:r>
          </a:p>
        </p:txBody>
      </p:sp>
      <p:sp>
        <p:nvSpPr>
          <p:cNvPr id="6" name="Slide Number Placeholder 5"/>
          <p:cNvSpPr>
            <a:spLocks noGrp="1"/>
          </p:cNvSpPr>
          <p:nvPr>
            <p:ph type="sldNum" sz="quarter" idx="12"/>
          </p:nvPr>
        </p:nvSpPr>
        <p:spPr/>
        <p:txBody>
          <a:bodyPr/>
          <a:lstStyle/>
          <a:p>
            <a:fld id="{48F63A3B-78C7-47BE-AE5E-E10140E04643}" type="slidenum">
              <a:rPr lang="en-US" smtClean="0"/>
              <a:t>9</a:t>
            </a:fld>
            <a:endParaRPr lang="en-US" dirty="0"/>
          </a:p>
        </p:txBody>
      </p:sp>
      <p:sp>
        <p:nvSpPr>
          <p:cNvPr id="7" name="Rectangle 3"/>
          <p:cNvSpPr>
            <a:spLocks noGrp="1" noChangeArrowheads="1"/>
          </p:cNvSpPr>
          <p:nvPr>
            <p:ph idx="1"/>
          </p:nvPr>
        </p:nvSpPr>
        <p:spPr>
          <a:xfrm>
            <a:off x="198120" y="1483915"/>
            <a:ext cx="5974080" cy="5054997"/>
          </a:xfrm>
        </p:spPr>
        <p:txBody>
          <a:bodyPr>
            <a:noAutofit/>
          </a:bodyPr>
          <a:lstStyle/>
          <a:p>
            <a:pPr>
              <a:spcBef>
                <a:spcPts val="600"/>
              </a:spcBef>
              <a:spcAft>
                <a:spcPts val="600"/>
              </a:spcAft>
            </a:pPr>
            <a:r>
              <a:rPr lang="en-US" altLang="en-US" sz="2800" dirty="0"/>
              <a:t>Wind, temperature, location, time are important</a:t>
            </a:r>
          </a:p>
          <a:p>
            <a:pPr>
              <a:spcBef>
                <a:spcPts val="600"/>
              </a:spcBef>
              <a:spcAft>
                <a:spcPts val="600"/>
              </a:spcAft>
            </a:pPr>
            <a:r>
              <a:rPr lang="en-US" altLang="en-US" sz="2800" dirty="0"/>
              <a:t>Differences between individuals in how they take in and eliminate TCE</a:t>
            </a:r>
          </a:p>
          <a:p>
            <a:pPr>
              <a:spcBef>
                <a:spcPts val="600"/>
              </a:spcBef>
              <a:spcAft>
                <a:spcPts val="600"/>
              </a:spcAft>
            </a:pPr>
            <a:r>
              <a:rPr lang="en-US" altLang="en-US" sz="2800" dirty="0"/>
              <a:t>Difficult to estimate how much is absorbed</a:t>
            </a:r>
          </a:p>
          <a:p>
            <a:pPr>
              <a:spcBef>
                <a:spcPts val="600"/>
              </a:spcBef>
              <a:spcAft>
                <a:spcPts val="600"/>
              </a:spcAft>
            </a:pPr>
            <a:r>
              <a:rPr lang="en-US" altLang="en-US" sz="2800" dirty="0"/>
              <a:t>Actual internal exposures can vary greatly between people</a:t>
            </a:r>
          </a:p>
          <a:p>
            <a:pPr>
              <a:spcBef>
                <a:spcPts val="600"/>
              </a:spcBef>
              <a:spcAft>
                <a:spcPts val="600"/>
              </a:spcAft>
            </a:pPr>
            <a:r>
              <a:rPr lang="en-US" altLang="en-US" sz="2800" dirty="0"/>
              <a:t>TCE is hard to test for, and would only reflect </a:t>
            </a:r>
            <a:r>
              <a:rPr lang="en-US" altLang="en-US" sz="2800" u="sng" dirty="0"/>
              <a:t>very</a:t>
            </a:r>
            <a:r>
              <a:rPr lang="en-US" altLang="en-US" sz="2800" dirty="0"/>
              <a:t> recent exposure</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2240" y="1728595"/>
            <a:ext cx="5334057" cy="4103120"/>
          </a:xfrm>
          <a:prstGeom prst="rect">
            <a:avLst/>
          </a:prstGeom>
          <a:ln w="25400">
            <a:solidFill>
              <a:schemeClr val="accent1"/>
            </a:solidFill>
          </a:ln>
        </p:spPr>
      </p:pic>
    </p:spTree>
    <p:extLst>
      <p:ext uri="{BB962C8B-B14F-4D97-AF65-F5344CB8AC3E}">
        <p14:creationId xmlns:p14="http://schemas.microsoft.com/office/powerpoint/2010/main" val="80820382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MN.IT">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N.IT" id="{43004C98-5B53-4D58-92B4-D334E886AB92}" vid="{BCC84AB3-760B-4B29-9458-5FA6845EC3C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0DFDE64AAE0974A8908DD3553DDBF03" ma:contentTypeVersion="0" ma:contentTypeDescription="Create a new document." ma:contentTypeScope="" ma:versionID="46a287b4c15f326c72e9d063441dc05c">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2617A5B-38EC-4037-96F9-B81D9FB1B3A7}">
  <ds:schemaRefs>
    <ds:schemaRef ds:uri="http://schemas.microsoft.com/sharepoint/v3/contenttype/forms"/>
  </ds:schemaRefs>
</ds:datastoreItem>
</file>

<file path=customXml/itemProps2.xml><?xml version="1.0" encoding="utf-8"?>
<ds:datastoreItem xmlns:ds="http://schemas.openxmlformats.org/officeDocument/2006/customXml" ds:itemID="{E2C9447E-F997-462B-B617-BE5B3B6BA1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226A1386-9537-4EA6-B9A3-FB7D154FAC23}">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MN.IT</Template>
  <TotalTime>15114</TotalTime>
  <Words>1763</Words>
  <Application>Microsoft Macintosh PowerPoint</Application>
  <PresentationFormat>Widescreen</PresentationFormat>
  <Paragraphs>199</Paragraphs>
  <Slides>19</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NeueHaasGroteskText Std</vt:lpstr>
      <vt:lpstr>Wingdings</vt:lpstr>
      <vt:lpstr>MN.IT</vt:lpstr>
      <vt:lpstr>Water Gremlin air emissions: TCE</vt:lpstr>
      <vt:lpstr>Presentation overview</vt:lpstr>
      <vt:lpstr>Agency roles</vt:lpstr>
      <vt:lpstr>Trichloroethylene (TCE)</vt:lpstr>
      <vt:lpstr>What happened?</vt:lpstr>
      <vt:lpstr>Water Gremlin timeline of events</vt:lpstr>
      <vt:lpstr>Investigation and next steps</vt:lpstr>
      <vt:lpstr>How will MPCA and MDH address the situation?</vt:lpstr>
      <vt:lpstr>TCE exposure in ambient air</vt:lpstr>
      <vt:lpstr>MDH Guidance Values for TCE</vt:lpstr>
      <vt:lpstr>TCE Health Guidance Values</vt:lpstr>
      <vt:lpstr>Theoretical cancer risks</vt:lpstr>
      <vt:lpstr>Immune system </vt:lpstr>
      <vt:lpstr>Fetal heart defects</vt:lpstr>
      <vt:lpstr>Occupational standards: 8-hour exposures</vt:lpstr>
      <vt:lpstr>PowerPoint Presentation</vt:lpstr>
      <vt:lpstr>Conclusions</vt:lpstr>
      <vt:lpstr>Stay informed</vt:lpstr>
      <vt:lpstr>Thank you!</vt:lpstr>
    </vt:vector>
  </TitlesOfParts>
  <Manager/>
  <Company>Minnesota Pollution Control Agency and Minnesota Department of Health</Company>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Water Gremlin air emissions: TCE</dc:title>
  <dc:subject>February 21, 2019 PowerPoint presentation: Past emissions of TCE from Water Gremlin, Inc.</dc:subject>
  <dc:creator>Sarah Kilgriff</dc:creator>
  <cp:keywords>water gremlin, air emissions, public meeting</cp:keywords>
  <dc:description/>
  <cp:lastModifiedBy>Davis, Jerome (MPCA)</cp:lastModifiedBy>
  <cp:revision>697</cp:revision>
  <dcterms:created xsi:type="dcterms:W3CDTF">2016-01-06T16:54:03Z</dcterms:created>
  <dcterms:modified xsi:type="dcterms:W3CDTF">2019-02-27T17:05:03Z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0x01010090DFDE64AAE0974A8908DD3553DDBF03</vt:lpwstr>
  </property>
</Properties>
</file>