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9">
  <p:sldMasterIdLst>
    <p:sldMasterId id="2147483661" r:id="rId1"/>
    <p:sldMasterId id="2147483762" r:id="rId2"/>
  </p:sldMasterIdLst>
  <p:notesMasterIdLst>
    <p:notesMasterId r:id="rId45"/>
  </p:notesMasterIdLst>
  <p:handoutMasterIdLst>
    <p:handoutMasterId r:id="rId46"/>
  </p:handoutMasterIdLst>
  <p:sldIdLst>
    <p:sldId id="1128" r:id="rId3"/>
    <p:sldId id="1093" r:id="rId4"/>
    <p:sldId id="1124" r:id="rId5"/>
    <p:sldId id="1123" r:id="rId6"/>
    <p:sldId id="1174" r:id="rId7"/>
    <p:sldId id="464" r:id="rId8"/>
    <p:sldId id="1175" r:id="rId9"/>
    <p:sldId id="1094" r:id="rId10"/>
    <p:sldId id="1023" r:id="rId11"/>
    <p:sldId id="1095" r:id="rId12"/>
    <p:sldId id="1102" r:id="rId13"/>
    <p:sldId id="1181" r:id="rId14"/>
    <p:sldId id="1107" r:id="rId15"/>
    <p:sldId id="1108" r:id="rId16"/>
    <p:sldId id="1097" r:id="rId17"/>
    <p:sldId id="1112" r:id="rId18"/>
    <p:sldId id="1127" r:id="rId19"/>
    <p:sldId id="1182" r:id="rId20"/>
    <p:sldId id="1099" r:id="rId21"/>
    <p:sldId id="1100" r:id="rId22"/>
    <p:sldId id="1177" r:id="rId23"/>
    <p:sldId id="1101" r:id="rId24"/>
    <p:sldId id="1158" r:id="rId25"/>
    <p:sldId id="1161" r:id="rId26"/>
    <p:sldId id="1162" r:id="rId27"/>
    <p:sldId id="1163" r:id="rId28"/>
    <p:sldId id="1164" r:id="rId29"/>
    <p:sldId id="1121" r:id="rId30"/>
    <p:sldId id="1165" r:id="rId31"/>
    <p:sldId id="1167" r:id="rId32"/>
    <p:sldId id="1168" r:id="rId33"/>
    <p:sldId id="1169" r:id="rId34"/>
    <p:sldId id="1170" r:id="rId35"/>
    <p:sldId id="1172" r:id="rId36"/>
    <p:sldId id="1092" r:id="rId37"/>
    <p:sldId id="1178" r:id="rId38"/>
    <p:sldId id="1179" r:id="rId39"/>
    <p:sldId id="1110" r:id="rId40"/>
    <p:sldId id="1183" r:id="rId41"/>
    <p:sldId id="1173" r:id="rId42"/>
    <p:sldId id="1120" r:id="rId43"/>
    <p:sldId id="1118" r:id="rId4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FAA767-D8F2-4880-950F-E999C43B9811}">
          <p14:sldIdLst>
            <p14:sldId id="1128"/>
            <p14:sldId id="1093"/>
            <p14:sldId id="1124"/>
            <p14:sldId id="1123"/>
            <p14:sldId id="1174"/>
            <p14:sldId id="464"/>
            <p14:sldId id="1175"/>
            <p14:sldId id="1094"/>
            <p14:sldId id="1023"/>
            <p14:sldId id="1095"/>
            <p14:sldId id="1102"/>
            <p14:sldId id="1181"/>
            <p14:sldId id="1107"/>
            <p14:sldId id="1108"/>
            <p14:sldId id="1097"/>
            <p14:sldId id="1112"/>
            <p14:sldId id="1127"/>
            <p14:sldId id="1182"/>
            <p14:sldId id="1099"/>
            <p14:sldId id="1100"/>
            <p14:sldId id="1177"/>
            <p14:sldId id="1101"/>
            <p14:sldId id="1158"/>
            <p14:sldId id="1161"/>
            <p14:sldId id="1162"/>
            <p14:sldId id="1163"/>
            <p14:sldId id="1164"/>
            <p14:sldId id="1121"/>
            <p14:sldId id="1165"/>
            <p14:sldId id="1167"/>
            <p14:sldId id="1168"/>
            <p14:sldId id="1169"/>
            <p14:sldId id="1170"/>
            <p14:sldId id="1172"/>
            <p14:sldId id="1092"/>
            <p14:sldId id="1178"/>
            <p14:sldId id="1179"/>
            <p14:sldId id="1110"/>
            <p14:sldId id="1183"/>
            <p14:sldId id="1173"/>
            <p14:sldId id="1120"/>
            <p14:sldId id="111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k, Evan (MPCA)" initials="PE(" lastIdx="13" clrIdx="0">
    <p:extLst>
      <p:ext uri="{19B8F6BF-5375-455C-9EA6-DF929625EA0E}">
        <p15:presenceInfo xmlns:p15="http://schemas.microsoft.com/office/powerpoint/2012/main" userId="S::Evan.Pak@state.mn.us::dfe684b3-7be1-4baa-a5b7-8aac92734601" providerId="AD"/>
      </p:ext>
    </p:extLst>
  </p:cmAuthor>
  <p:cmAuthor id="2" name="Lyng, Lexie (She/Her/Hers) (MPCA)" initials="LL((" lastIdx="2" clrIdx="1">
    <p:extLst>
      <p:ext uri="{19B8F6BF-5375-455C-9EA6-DF929625EA0E}">
        <p15:presenceInfo xmlns:p15="http://schemas.microsoft.com/office/powerpoint/2012/main" userId="S::Lexie.Lyng@state.mn.us::e4f12824-9e09-4f88-906a-7cc803994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0BB46"/>
    <a:srgbClr val="FF3300"/>
    <a:srgbClr val="51C364"/>
    <a:srgbClr val="33669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9" autoAdjust="0"/>
    <p:restoredTop sz="88442" autoAdjust="0"/>
  </p:normalViewPr>
  <p:slideViewPr>
    <p:cSldViewPr showGuides="1">
      <p:cViewPr varScale="1">
        <p:scale>
          <a:sx n="98" d="100"/>
          <a:sy n="98" d="100"/>
        </p:scale>
        <p:origin x="876" y="78"/>
      </p:cViewPr>
      <p:guideLst>
        <p:guide orient="horz" pos="2160"/>
        <p:guide pos="3840"/>
      </p:guideLst>
    </p:cSldViewPr>
  </p:slideViewPr>
  <p:outlineViewPr>
    <p:cViewPr>
      <p:scale>
        <a:sx n="33" d="100"/>
        <a:sy n="33" d="100"/>
      </p:scale>
      <p:origin x="0" y="-8682"/>
    </p:cViewPr>
  </p:outlineViewPr>
  <p:notesTextViewPr>
    <p:cViewPr>
      <p:scale>
        <a:sx n="3" d="2"/>
        <a:sy n="3" d="2"/>
      </p:scale>
      <p:origin x="0" y="0"/>
    </p:cViewPr>
  </p:notesTextViewPr>
  <p:sorterViewPr>
    <p:cViewPr varScale="1">
      <p:scale>
        <a:sx n="1" d="1"/>
        <a:sy n="1" d="1"/>
      </p:scale>
      <p:origin x="0" y="-8676"/>
    </p:cViewPr>
  </p:sorterViewPr>
  <p:notesViewPr>
    <p:cSldViewPr>
      <p:cViewPr varScale="1">
        <p:scale>
          <a:sx n="69" d="100"/>
          <a:sy n="69" d="100"/>
        </p:scale>
        <p:origin x="-1746"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15T15:31:03.877" idx="8">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72116" cy="465140"/>
          </a:xfrm>
          <a:prstGeom prst="rect">
            <a:avLst/>
          </a:prstGeom>
        </p:spPr>
        <p:txBody>
          <a:bodyPr vert="horz" lIns="92226" tIns="46113" rIns="92226" bIns="46113" rtlCol="0"/>
          <a:lstStyle>
            <a:lvl1pPr algn="l">
              <a:defRPr sz="1200"/>
            </a:lvl1pPr>
          </a:lstStyle>
          <a:p>
            <a:endParaRPr lang="en-US" dirty="0"/>
          </a:p>
        </p:txBody>
      </p:sp>
      <p:sp>
        <p:nvSpPr>
          <p:cNvPr id="3" name="Date Placeholder 2"/>
          <p:cNvSpPr>
            <a:spLocks noGrp="1"/>
          </p:cNvSpPr>
          <p:nvPr>
            <p:ph type="dt" sz="quarter" idx="1"/>
          </p:nvPr>
        </p:nvSpPr>
        <p:spPr>
          <a:xfrm>
            <a:off x="3884321" y="3"/>
            <a:ext cx="2972116" cy="465140"/>
          </a:xfrm>
          <a:prstGeom prst="rect">
            <a:avLst/>
          </a:prstGeom>
        </p:spPr>
        <p:txBody>
          <a:bodyPr vert="horz" lIns="92226" tIns="46113" rIns="92226" bIns="46113" rtlCol="0"/>
          <a:lstStyle>
            <a:lvl1pPr algn="r">
              <a:defRPr sz="1200"/>
            </a:lvl1pPr>
          </a:lstStyle>
          <a:p>
            <a:fld id="{8FB4C687-C1F1-4517-AD44-E603A2FDE928}" type="datetimeFigureOut">
              <a:rPr lang="en-US" smtClean="0"/>
              <a:pPr/>
              <a:t>11/7/2025</a:t>
            </a:fld>
            <a:endParaRPr lang="en-US" dirty="0"/>
          </a:p>
        </p:txBody>
      </p:sp>
      <p:sp>
        <p:nvSpPr>
          <p:cNvPr id="4" name="Footer Placeholder 3"/>
          <p:cNvSpPr>
            <a:spLocks noGrp="1"/>
          </p:cNvSpPr>
          <p:nvPr>
            <p:ph type="ftr" sz="quarter" idx="2"/>
          </p:nvPr>
        </p:nvSpPr>
        <p:spPr>
          <a:xfrm>
            <a:off x="5" y="8829662"/>
            <a:ext cx="2972116" cy="465140"/>
          </a:xfrm>
          <a:prstGeom prst="rect">
            <a:avLst/>
          </a:prstGeom>
        </p:spPr>
        <p:txBody>
          <a:bodyPr vert="horz" lIns="92226" tIns="46113" rIns="92226" bIns="461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321" y="8829662"/>
            <a:ext cx="2972116" cy="465140"/>
          </a:xfrm>
          <a:prstGeom prst="rect">
            <a:avLst/>
          </a:prstGeom>
        </p:spPr>
        <p:txBody>
          <a:bodyPr vert="horz" lIns="92226" tIns="46113" rIns="92226" bIns="46113" rtlCol="0" anchor="b"/>
          <a:lstStyle>
            <a:lvl1pPr algn="r">
              <a:defRPr sz="1200"/>
            </a:lvl1pPr>
          </a:lstStyle>
          <a:p>
            <a:fld id="{81CF5E44-2D26-4280-B58C-3DB13A956100}" type="slidenum">
              <a:rPr lang="en-US" smtClean="0"/>
              <a:pPr/>
              <a:t>‹#›</a:t>
            </a:fld>
            <a:endParaRPr lang="en-US" dirty="0"/>
          </a:p>
        </p:txBody>
      </p:sp>
    </p:spTree>
    <p:extLst>
      <p:ext uri="{BB962C8B-B14F-4D97-AF65-F5344CB8AC3E}">
        <p14:creationId xmlns:p14="http://schemas.microsoft.com/office/powerpoint/2010/main" val="2494348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884613" y="3"/>
            <a:ext cx="2971800" cy="464820"/>
          </a:xfrm>
          <a:prstGeom prst="rect">
            <a:avLst/>
          </a:prstGeom>
        </p:spPr>
        <p:txBody>
          <a:bodyPr vert="horz" lIns="93176" tIns="46588" rIns="93176" bIns="46588" rtlCol="0"/>
          <a:lstStyle>
            <a:lvl1pPr algn="r">
              <a:defRPr sz="1200"/>
            </a:lvl1pPr>
          </a:lstStyle>
          <a:p>
            <a:fld id="{28B0030D-0187-45C6-BBFE-8E9710BF8B92}" type="datetimeFigureOut">
              <a:rPr lang="en-US" smtClean="0"/>
              <a:pPr/>
              <a:t>11/7/2025</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685800" y="4415793"/>
            <a:ext cx="5486400" cy="4183380"/>
          </a:xfrm>
          <a:prstGeom prst="rect">
            <a:avLst/>
          </a:prstGeom>
        </p:spPr>
        <p:txBody>
          <a:bodyPr vert="horz" lIns="93176" tIns="46588" rIns="93176"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6" tIns="46588" rIns="93176" bIns="46588" rtlCol="0" anchor="b"/>
          <a:lstStyle>
            <a:lvl1pPr algn="r">
              <a:defRPr sz="1200"/>
            </a:lvl1pPr>
          </a:lstStyle>
          <a:p>
            <a:fld id="{5B97547C-8228-4E26-985D-D48F01DEC8BB}" type="slidenum">
              <a:rPr lang="en-US" smtClean="0"/>
              <a:pPr/>
              <a:t>‹#›</a:t>
            </a:fld>
            <a:endParaRPr lang="en-US" dirty="0"/>
          </a:p>
        </p:txBody>
      </p:sp>
    </p:spTree>
    <p:extLst>
      <p:ext uri="{BB962C8B-B14F-4D97-AF65-F5344CB8AC3E}">
        <p14:creationId xmlns:p14="http://schemas.microsoft.com/office/powerpoint/2010/main" val="236169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5225"/>
            <a:ext cx="5486400" cy="3086100"/>
          </a:xfrm>
        </p:spPr>
      </p:sp>
      <p:sp>
        <p:nvSpPr>
          <p:cNvPr id="3" name="Notes Placeholder 2"/>
          <p:cNvSpPr>
            <a:spLocks noGrp="1"/>
          </p:cNvSpPr>
          <p:nvPr>
            <p:ph type="body" idx="1"/>
          </p:nvPr>
        </p:nvSpPr>
        <p:spPr/>
        <p:txBody>
          <a:bodyPr/>
          <a:lstStyle/>
          <a:p>
            <a:r>
              <a:rPr lang="en-US" dirty="0"/>
              <a:t>We’ve muted everyone on entry and we ask that you please keep you video and sound off during the presentation. We are recording this presentation and will have it available on our website for viewing after today’s session.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484181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11</a:t>
            </a:fld>
            <a:endParaRPr lang="en-US" dirty="0"/>
          </a:p>
        </p:txBody>
      </p:sp>
    </p:spTree>
    <p:extLst>
      <p:ext uri="{BB962C8B-B14F-4D97-AF65-F5344CB8AC3E}">
        <p14:creationId xmlns:p14="http://schemas.microsoft.com/office/powerpoint/2010/main" val="3300697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97547C-8228-4E26-985D-D48F01DEC8BB}" type="slidenum">
              <a:rPr lang="en-US" smtClean="0"/>
              <a:pPr/>
              <a:t>13</a:t>
            </a:fld>
            <a:endParaRPr lang="en-US" dirty="0"/>
          </a:p>
        </p:txBody>
      </p:sp>
    </p:spTree>
    <p:extLst>
      <p:ext uri="{BB962C8B-B14F-4D97-AF65-F5344CB8AC3E}">
        <p14:creationId xmlns:p14="http://schemas.microsoft.com/office/powerpoint/2010/main" val="2134829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14</a:t>
            </a:fld>
            <a:endParaRPr lang="en-US" dirty="0"/>
          </a:p>
        </p:txBody>
      </p:sp>
    </p:spTree>
    <p:extLst>
      <p:ext uri="{BB962C8B-B14F-4D97-AF65-F5344CB8AC3E}">
        <p14:creationId xmlns:p14="http://schemas.microsoft.com/office/powerpoint/2010/main" val="262247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15</a:t>
            </a:fld>
            <a:endParaRPr lang="en-US" dirty="0"/>
          </a:p>
        </p:txBody>
      </p:sp>
    </p:spTree>
    <p:extLst>
      <p:ext uri="{BB962C8B-B14F-4D97-AF65-F5344CB8AC3E}">
        <p14:creationId xmlns:p14="http://schemas.microsoft.com/office/powerpoint/2010/main" val="2986964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97547C-8228-4E26-985D-D48F01DEC8BB}" type="slidenum">
              <a:rPr lang="en-US" smtClean="0"/>
              <a:pPr/>
              <a:t>16</a:t>
            </a:fld>
            <a:endParaRPr lang="en-US" dirty="0"/>
          </a:p>
        </p:txBody>
      </p:sp>
    </p:spTree>
    <p:extLst>
      <p:ext uri="{BB962C8B-B14F-4D97-AF65-F5344CB8AC3E}">
        <p14:creationId xmlns:p14="http://schemas.microsoft.com/office/powerpoint/2010/main" val="178022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17</a:t>
            </a:fld>
            <a:endParaRPr lang="en-US" dirty="0"/>
          </a:p>
        </p:txBody>
      </p:sp>
    </p:spTree>
    <p:extLst>
      <p:ext uri="{BB962C8B-B14F-4D97-AF65-F5344CB8AC3E}">
        <p14:creationId xmlns:p14="http://schemas.microsoft.com/office/powerpoint/2010/main" val="424657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69488-DC67-DEAC-F465-832879280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17479-DCA1-8F9F-0642-B8854DD6C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31357F-F9D8-66D6-DBCD-3F82D76382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14ED16-DBE1-EEBA-FD4F-5348456BF6EE}"/>
              </a:ext>
            </a:extLst>
          </p:cNvPr>
          <p:cNvSpPr>
            <a:spLocks noGrp="1"/>
          </p:cNvSpPr>
          <p:nvPr>
            <p:ph type="sldNum" sz="quarter" idx="10"/>
          </p:nvPr>
        </p:nvSpPr>
        <p:spPr/>
        <p:txBody>
          <a:bodyPr/>
          <a:lstStyle/>
          <a:p>
            <a:fld id="{5B97547C-8228-4E26-985D-D48F01DEC8BB}" type="slidenum">
              <a:rPr lang="en-US" smtClean="0"/>
              <a:pPr/>
              <a:t>18</a:t>
            </a:fld>
            <a:endParaRPr lang="en-US" dirty="0"/>
          </a:p>
        </p:txBody>
      </p:sp>
    </p:spTree>
    <p:extLst>
      <p:ext uri="{BB962C8B-B14F-4D97-AF65-F5344CB8AC3E}">
        <p14:creationId xmlns:p14="http://schemas.microsoft.com/office/powerpoint/2010/main" val="242164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Julianne</a:t>
            </a:r>
          </a:p>
        </p:txBody>
      </p:sp>
      <p:sp>
        <p:nvSpPr>
          <p:cNvPr id="4" name="Slide Number Placeholder 3"/>
          <p:cNvSpPr>
            <a:spLocks noGrp="1"/>
          </p:cNvSpPr>
          <p:nvPr>
            <p:ph type="sldNum" sz="quarter" idx="5"/>
          </p:nvPr>
        </p:nvSpPr>
        <p:spPr/>
        <p:txBody>
          <a:bodyPr/>
          <a:lstStyle/>
          <a:p>
            <a:fld id="{5B97547C-8228-4E26-985D-D48F01DEC8BB}" type="slidenum">
              <a:rPr lang="en-US" smtClean="0"/>
              <a:pPr/>
              <a:t>22</a:t>
            </a:fld>
            <a:endParaRPr lang="en-US" dirty="0"/>
          </a:p>
        </p:txBody>
      </p:sp>
    </p:spTree>
    <p:extLst>
      <p:ext uri="{BB962C8B-B14F-4D97-AF65-F5344CB8AC3E}">
        <p14:creationId xmlns:p14="http://schemas.microsoft.com/office/powerpoint/2010/main" val="1637879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97547C-8228-4E26-985D-D48F01DEC8BB}" type="slidenum">
              <a:rPr lang="en-US" smtClean="0"/>
              <a:pPr/>
              <a:t>27</a:t>
            </a:fld>
            <a:endParaRPr lang="en-US" dirty="0"/>
          </a:p>
        </p:txBody>
      </p:sp>
    </p:spTree>
    <p:extLst>
      <p:ext uri="{BB962C8B-B14F-4D97-AF65-F5344CB8AC3E}">
        <p14:creationId xmlns:p14="http://schemas.microsoft.com/office/powerpoint/2010/main" val="1357916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 covering much of the material in the RFP today.</a:t>
            </a:r>
          </a:p>
        </p:txBody>
      </p:sp>
      <p:sp>
        <p:nvSpPr>
          <p:cNvPr id="4" name="Slide Number Placeholder 3"/>
          <p:cNvSpPr>
            <a:spLocks noGrp="1"/>
          </p:cNvSpPr>
          <p:nvPr>
            <p:ph type="sldNum" sz="quarter" idx="10"/>
          </p:nvPr>
        </p:nvSpPr>
        <p:spPr/>
        <p:txBody>
          <a:bodyPr/>
          <a:lstStyle/>
          <a:p>
            <a:fld id="{5B97547C-8228-4E26-985D-D48F01DEC8BB}" type="slidenum">
              <a:rPr lang="en-US" smtClean="0"/>
              <a:pPr/>
              <a:t>28</a:t>
            </a:fld>
            <a:endParaRPr lang="en-US" dirty="0"/>
          </a:p>
        </p:txBody>
      </p:sp>
    </p:spTree>
    <p:extLst>
      <p:ext uri="{BB962C8B-B14F-4D97-AF65-F5344CB8AC3E}">
        <p14:creationId xmlns:p14="http://schemas.microsoft.com/office/powerpoint/2010/main" val="48626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937244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97547C-8228-4E26-985D-D48F01DEC8BB}" type="slidenum">
              <a:rPr lang="en-US" smtClean="0"/>
              <a:pPr/>
              <a:t>34</a:t>
            </a:fld>
            <a:endParaRPr lang="en-US" dirty="0"/>
          </a:p>
        </p:txBody>
      </p:sp>
    </p:spTree>
    <p:extLst>
      <p:ext uri="{BB962C8B-B14F-4D97-AF65-F5344CB8AC3E}">
        <p14:creationId xmlns:p14="http://schemas.microsoft.com/office/powerpoint/2010/main" val="1876584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a:t>
            </a:r>
            <a:r>
              <a:rPr lang="en-US" baseline="0" dirty="0"/>
              <a:t> that the point of these grants is to reduce emissions by retiring old diesel vehicles early; we don’t want to replace vehicles that were at the end of their life anyway. </a:t>
            </a:r>
            <a:endParaRPr lang="en-US"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35</a:t>
            </a:fld>
            <a:endParaRPr lang="en-US" dirty="0"/>
          </a:p>
        </p:txBody>
      </p:sp>
    </p:spTree>
    <p:extLst>
      <p:ext uri="{BB962C8B-B14F-4D97-AF65-F5344CB8AC3E}">
        <p14:creationId xmlns:p14="http://schemas.microsoft.com/office/powerpoint/2010/main" val="2491415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a:t>
            </a:r>
            <a:r>
              <a:rPr lang="en-US" baseline="0" dirty="0"/>
              <a:t> that the point of these grants is to reduce emissions by retiring old diesel vehicles early; we don’t want to replace vehicles that were at the end of their life anyway. </a:t>
            </a:r>
            <a:endParaRPr lang="en-US"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36</a:t>
            </a:fld>
            <a:endParaRPr lang="en-US" dirty="0"/>
          </a:p>
        </p:txBody>
      </p:sp>
    </p:spTree>
    <p:extLst>
      <p:ext uri="{BB962C8B-B14F-4D97-AF65-F5344CB8AC3E}">
        <p14:creationId xmlns:p14="http://schemas.microsoft.com/office/powerpoint/2010/main" val="3307843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a:t>
            </a:r>
            <a:r>
              <a:rPr lang="en-US" baseline="0" dirty="0"/>
              <a:t> that the point of these grants is to reduce emissions by retiring old diesel vehicles early; we don’t want to replace vehicles that were at the end of their life anyway. </a:t>
            </a:r>
            <a:endParaRPr lang="en-US"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37</a:t>
            </a:fld>
            <a:endParaRPr lang="en-US" dirty="0"/>
          </a:p>
        </p:txBody>
      </p:sp>
    </p:spTree>
    <p:extLst>
      <p:ext uri="{BB962C8B-B14F-4D97-AF65-F5344CB8AC3E}">
        <p14:creationId xmlns:p14="http://schemas.microsoft.com/office/powerpoint/2010/main" val="442029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38</a:t>
            </a:fld>
            <a:endParaRPr lang="en-US" dirty="0"/>
          </a:p>
        </p:txBody>
      </p:sp>
    </p:spTree>
    <p:extLst>
      <p:ext uri="{BB962C8B-B14F-4D97-AF65-F5344CB8AC3E}">
        <p14:creationId xmlns:p14="http://schemas.microsoft.com/office/powerpoint/2010/main" val="2293394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41</a:t>
            </a:fld>
            <a:endParaRPr lang="en-US" dirty="0"/>
          </a:p>
        </p:txBody>
      </p:sp>
    </p:spTree>
    <p:extLst>
      <p:ext uri="{BB962C8B-B14F-4D97-AF65-F5344CB8AC3E}">
        <p14:creationId xmlns:p14="http://schemas.microsoft.com/office/powerpoint/2010/main" val="85988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97547C-8228-4E26-985D-D48F01DEC8BB}" type="slidenum">
              <a:rPr lang="en-US" smtClean="0"/>
              <a:pPr/>
              <a:t>3</a:t>
            </a:fld>
            <a:endParaRPr lang="en-US" dirty="0"/>
          </a:p>
        </p:txBody>
      </p:sp>
    </p:spTree>
    <p:extLst>
      <p:ext uri="{BB962C8B-B14F-4D97-AF65-F5344CB8AC3E}">
        <p14:creationId xmlns:p14="http://schemas.microsoft.com/office/powerpoint/2010/main" val="36332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4</a:t>
            </a:fld>
            <a:endParaRPr lang="en-US" dirty="0"/>
          </a:p>
        </p:txBody>
      </p:sp>
    </p:spTree>
    <p:extLst>
      <p:ext uri="{BB962C8B-B14F-4D97-AF65-F5344CB8AC3E}">
        <p14:creationId xmlns:p14="http://schemas.microsoft.com/office/powerpoint/2010/main" val="143448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97547C-8228-4E26-985D-D48F01DEC8BB}" type="slidenum">
              <a:rPr lang="en-US" smtClean="0"/>
              <a:pPr/>
              <a:t>6</a:t>
            </a:fld>
            <a:endParaRPr lang="en-US" dirty="0"/>
          </a:p>
        </p:txBody>
      </p:sp>
    </p:spTree>
    <p:extLst>
      <p:ext uri="{BB962C8B-B14F-4D97-AF65-F5344CB8AC3E}">
        <p14:creationId xmlns:p14="http://schemas.microsoft.com/office/powerpoint/2010/main" val="2445490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MS Mincho" panose="02020609040205080304" pitchFamily="49" charset="-128"/>
                <a:cs typeface="Times New Roman" panose="02020603050405020304" pitchFamily="18" charset="0"/>
              </a:rPr>
              <a:t>Switcher locomotives, ferries, tugs, port cargo handling equipment, ocean-going vessel shore power, Diesel Emission Reduction Act (DERA)</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88775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a:t>The purpose of Phase 1 was to learn and figure out how to best ways evaluate and award grants and make progress toward our long-term program goals.</a:t>
            </a:r>
          </a:p>
          <a:p>
            <a:pPr marL="0" indent="0">
              <a:buFont typeface="Arial" panose="020B0604020202020204" pitchFamily="34" charset="0"/>
              <a:buNone/>
            </a:pPr>
            <a:r>
              <a:rPr lang="en-US" b="0" baseline="0" dirty="0"/>
              <a:t>We’re using a phased approach so that we could build in opportunities for public input between the phases.</a:t>
            </a:r>
          </a:p>
          <a:p>
            <a:pPr marL="0" indent="0">
              <a:buFont typeface="Arial" panose="020B0604020202020204" pitchFamily="34" charset="0"/>
              <a:buNone/>
            </a:pPr>
            <a:r>
              <a:rPr lang="en-US" b="0" baseline="0" dirty="0"/>
              <a:t>You can see the results of Phase 1 on our website.</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baseline="0" dirty="0"/>
              <a:t>We’re now midway through Phase 2. This RFP is our single-largest grant to date.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97547C-8228-4E26-985D-D48F01DEC8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152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97547C-8228-4E26-985D-D48F01DEC8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27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10</a:t>
            </a:fld>
            <a:endParaRPr lang="en-US" dirty="0"/>
          </a:p>
        </p:txBody>
      </p:sp>
    </p:spTree>
    <p:extLst>
      <p:ext uri="{BB962C8B-B14F-4D97-AF65-F5344CB8AC3E}">
        <p14:creationId xmlns:p14="http://schemas.microsoft.com/office/powerpoint/2010/main" val="389335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8"/>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855603C9-86A9-4DB6-811E-F51C39C1BE71}" type="datetime1">
              <a:rPr lang="en-US" smtClean="0"/>
              <a:t>11/7/2025</a:t>
            </a:fld>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9236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64F910-2D6E-4278-BFD5-B4422874326A}" type="datetime1">
              <a:rPr lang="en-US" smtClean="0"/>
              <a:t>11/7/2025</a:t>
            </a:fld>
            <a:endParaRPr lang="en-US" dirty="0"/>
          </a:p>
        </p:txBody>
      </p:sp>
      <p:sp>
        <p:nvSpPr>
          <p:cNvPr id="13"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1678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0E0064-5738-4147-9220-8A250FBA0F26}" type="datetime1">
              <a:rPr lang="en-US" smtClean="0"/>
              <a:t>11/7/2025</a:t>
            </a:fld>
            <a:endParaRPr lang="en-US" dirty="0"/>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825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1" y="6356352"/>
            <a:ext cx="1358591" cy="365125"/>
          </a:xfrm>
        </p:spPr>
        <p:txBody>
          <a:bodyPr/>
          <a:lstStyle/>
          <a:p>
            <a:fld id="{057CE3CE-CCEE-4FB9-995B-C637B4CDDF6F}" type="datetime1">
              <a:rPr lang="en-US" smtClean="0"/>
              <a:t>11/7/2025</a:t>
            </a:fld>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6320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fld id="{45AC65DB-92E7-427D-813B-99BC508D99C7}" type="datetime1">
              <a:rPr lang="en-US" smtClean="0"/>
              <a:t>11/7/2025</a:t>
            </a:fld>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84485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fld id="{4B3D1C51-2163-45E4-97ED-61926C041B9B}" type="datetime1">
              <a:rPr lang="en-US" smtClean="0"/>
              <a:t>11/7/2025</a:t>
            </a:fld>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00164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fld id="{8BC73005-638D-45CE-BE0B-3E7696D4BF43}" type="datetime1">
              <a:rPr lang="en-US" smtClean="0"/>
              <a:t>11/7/2025</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10"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9336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1"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5" y="1364826"/>
            <a:ext cx="4538435"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fld id="{AC9A5DA5-724A-4A23-93F8-447FCBD1477B}" type="datetime1">
              <a:rPr lang="en-US" smtClean="0"/>
              <a:t>11/7/2025</a:t>
            </a:fld>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40817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1"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5" y="1364826"/>
            <a:ext cx="4538435"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fld id="{48D8181F-9DD4-414F-AF74-29B27C03835A}" type="datetime1">
              <a:rPr lang="en-US" smtClean="0"/>
              <a:t>11/7/2025</a:t>
            </a:fld>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45359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1" y="1366346"/>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5" y="1364826"/>
            <a:ext cx="4538435"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fld id="{7C89C15F-1116-4C00-9D28-DF3DEF458477}" type="datetime1">
              <a:rPr lang="en-US" smtClean="0"/>
              <a:t>11/7/2025</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10"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2877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Picture Placeholder 2"/>
          <p:cNvSpPr>
            <a:spLocks noGrp="1"/>
          </p:cNvSpPr>
          <p:nvPr>
            <p:ph type="pic" sz="quarter" idx="13" hasCustomPrompt="1"/>
          </p:nvPr>
        </p:nvSpPr>
        <p:spPr>
          <a:xfrm>
            <a:off x="806332" y="1981899"/>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581720"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421564"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6261408"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9101252" y="4341161"/>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DD3B03F-0E53-4D86-AA81-FBCFB13ADC2D}" type="datetime1">
              <a:rPr lang="en-US" smtClean="0"/>
              <a:t>11/7/2025</a:t>
            </a:fld>
            <a:endParaRPr lang="en-US" dirty="0"/>
          </a:p>
        </p:txBody>
      </p:sp>
      <p:sp>
        <p:nvSpPr>
          <p:cNvPr id="1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16172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4F303EE0-7C9B-416F-950D-87D9CA9C36E0}" type="datetime1">
              <a:rPr lang="en-US" smtClean="0"/>
              <a:t>11/7/2025</a:t>
            </a:fld>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2378" y="1746256"/>
            <a:ext cx="5447247" cy="838875"/>
          </a:xfrm>
          <a:prstGeom prst="rect">
            <a:avLst/>
          </a:prstGeom>
        </p:spPr>
      </p:pic>
    </p:spTree>
    <p:extLst>
      <p:ext uri="{BB962C8B-B14F-4D97-AF65-F5344CB8AC3E}">
        <p14:creationId xmlns:p14="http://schemas.microsoft.com/office/powerpoint/2010/main" val="899457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Picture Placeholder 2"/>
          <p:cNvSpPr>
            <a:spLocks noGrp="1"/>
          </p:cNvSpPr>
          <p:nvPr>
            <p:ph type="pic" sz="quarter" idx="13" hasCustomPrompt="1"/>
          </p:nvPr>
        </p:nvSpPr>
        <p:spPr>
          <a:xfrm>
            <a:off x="1572814" y="1964392"/>
            <a:ext cx="2332191"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46922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471223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795524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F6A6654B-3F03-47D9-B67D-59A2B0E0A193}" type="datetime1">
              <a:rPr lang="en-US" smtClean="0"/>
              <a:t>11/7/2025</a:t>
            </a:fld>
            <a:endParaRPr lang="en-US" dirty="0"/>
          </a:p>
        </p:txBody>
      </p:sp>
      <p:sp>
        <p:nvSpPr>
          <p:cNvPr id="1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808959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581720" y="4345148"/>
            <a:ext cx="2542477"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421564" y="4345147"/>
            <a:ext cx="2542477"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6261408" y="4345147"/>
            <a:ext cx="2542477"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9101252" y="4341161"/>
            <a:ext cx="2542477"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AAEB187A-7AC9-45CD-8AAE-9D77579F6E11}" type="datetime1">
              <a:rPr lang="en-US" smtClean="0"/>
              <a:t>11/7/2025</a:t>
            </a:fld>
            <a:endParaRPr lang="en-US" dirty="0"/>
          </a:p>
        </p:txBody>
      </p:sp>
      <p:sp>
        <p:nvSpPr>
          <p:cNvPr id="2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888987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Picture Placeholder 2"/>
          <p:cNvSpPr>
            <a:spLocks noGrp="1"/>
          </p:cNvSpPr>
          <p:nvPr>
            <p:ph type="pic" sz="quarter" idx="13" hasCustomPrompt="1"/>
          </p:nvPr>
        </p:nvSpPr>
        <p:spPr>
          <a:xfrm>
            <a:off x="806333"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876551" y="1674774"/>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3"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876551" y="3939363"/>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6"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8270023" y="1674774"/>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6"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8270023" y="3939362"/>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3" name="Date Placeholder 2"/>
          <p:cNvSpPr>
            <a:spLocks noGrp="1"/>
          </p:cNvSpPr>
          <p:nvPr>
            <p:ph type="dt" sz="half" idx="10"/>
          </p:nvPr>
        </p:nvSpPr>
        <p:spPr/>
        <p:txBody>
          <a:bodyPr/>
          <a:lstStyle/>
          <a:p>
            <a:fld id="{EF243E6F-4DF5-414C-A46F-1D002A9BA471}" type="datetime1">
              <a:rPr lang="en-US" smtClean="0"/>
              <a:t>11/7/2025</a:t>
            </a:fld>
            <a:endParaRPr lang="en-US" dirty="0"/>
          </a:p>
        </p:txBody>
      </p:sp>
      <p:sp>
        <p:nvSpPr>
          <p:cNvPr id="2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282762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3" y="167477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876551" y="1674774"/>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3" y="393936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876551" y="3939363"/>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6" y="167477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8270023" y="1674774"/>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6" y="393936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8270023" y="3939362"/>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p:txBody>
          <a:bodyPr/>
          <a:lstStyle/>
          <a:p>
            <a:fld id="{5104F57F-9E24-437B-AA7F-59CADFED6DB9}" type="datetime1">
              <a:rPr lang="en-US" smtClean="0"/>
              <a:t>11/7/2025</a:t>
            </a:fld>
            <a:endParaRPr lang="en-US" dirty="0"/>
          </a:p>
        </p:txBody>
      </p:sp>
      <p:sp>
        <p:nvSpPr>
          <p:cNvPr id="2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42406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Picture Placeholder 2"/>
          <p:cNvSpPr>
            <a:spLocks noGrp="1"/>
          </p:cNvSpPr>
          <p:nvPr>
            <p:ph type="pic" sz="quarter" idx="13" hasCustomPrompt="1"/>
          </p:nvPr>
        </p:nvSpPr>
        <p:spPr>
          <a:xfrm>
            <a:off x="806333"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876551" y="25717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6"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8270023" y="25717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3" name="Date Placeholder 2"/>
          <p:cNvSpPr>
            <a:spLocks noGrp="1"/>
          </p:cNvSpPr>
          <p:nvPr>
            <p:ph type="dt" sz="half" idx="10"/>
          </p:nvPr>
        </p:nvSpPr>
        <p:spPr/>
        <p:txBody>
          <a:bodyPr/>
          <a:lstStyle/>
          <a:p>
            <a:fld id="{D367E398-84B6-45A8-8764-6B4995EC50AA}" type="datetime1">
              <a:rPr lang="en-US" smtClean="0"/>
              <a:t>11/7/2025</a:t>
            </a:fld>
            <a:endParaRPr lang="en-US" dirty="0"/>
          </a:p>
        </p:txBody>
      </p:sp>
      <p:sp>
        <p:nvSpPr>
          <p:cNvPr id="2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506433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3" y="2800330"/>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876551" y="28003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6" y="2800330"/>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8270023" y="28003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p:txBody>
          <a:bodyPr/>
          <a:lstStyle/>
          <a:p>
            <a:fld id="{F1B8170A-637F-4BF1-8C86-16ADE16B4D80}" type="datetime1">
              <a:rPr lang="en-US" smtClean="0"/>
              <a:t>11/7/2025</a:t>
            </a:fld>
            <a:endParaRPr lang="en-US" dirty="0"/>
          </a:p>
        </p:txBody>
      </p:sp>
      <p:sp>
        <p:nvSpPr>
          <p:cNvPr id="2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008660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dirty="0"/>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1" y="6356352"/>
            <a:ext cx="1358591" cy="365125"/>
          </a:xfrm>
        </p:spPr>
        <p:txBody>
          <a:bodyPr/>
          <a:lstStyle/>
          <a:p>
            <a:fld id="{807B162E-F596-4D31-96F0-60B633ECEBE3}" type="datetime1">
              <a:rPr lang="en-US" smtClean="0"/>
              <a:t>11/7/2025</a:t>
            </a:fld>
            <a:endParaRPr lang="en-US" dirty="0"/>
          </a:p>
        </p:txBody>
      </p:sp>
      <p:sp>
        <p:nvSpPr>
          <p:cNvPr id="8"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7" name="Slide Number Placeholder 5"/>
          <p:cNvSpPr>
            <a:spLocks noGrp="1"/>
          </p:cNvSpPr>
          <p:nvPr>
            <p:ph type="sldNum" sz="quarter" idx="12"/>
          </p:nvPr>
        </p:nvSpPr>
        <p:spPr>
          <a:xfrm>
            <a:off x="9891133"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07485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dirty="0"/>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1" y="6356352"/>
            <a:ext cx="1358591" cy="365125"/>
          </a:xfrm>
        </p:spPr>
        <p:txBody>
          <a:bodyPr/>
          <a:lstStyle>
            <a:lvl1pPr>
              <a:defRPr>
                <a:solidFill>
                  <a:schemeClr val="bg1"/>
                </a:solidFill>
              </a:defRPr>
            </a:lvl1pPr>
          </a:lstStyle>
          <a:p>
            <a:fld id="{4DAE65B7-9BDE-40DE-8259-D23C96F59058}" type="datetime1">
              <a:rPr lang="en-US" smtClean="0"/>
              <a:t>11/7/2025</a:t>
            </a:fld>
            <a:endParaRPr lang="en-US" dirty="0"/>
          </a:p>
        </p:txBody>
      </p:sp>
      <p:sp>
        <p:nvSpPr>
          <p:cNvPr id="8"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a:t>Questions? Email grants.pca@state.mn.us</a:t>
            </a:r>
            <a:endParaRPr lang="en-US" dirty="0"/>
          </a:p>
        </p:txBody>
      </p:sp>
      <p:sp>
        <p:nvSpPr>
          <p:cNvPr id="7" name="Slide Number Placeholder 5"/>
          <p:cNvSpPr>
            <a:spLocks noGrp="1"/>
          </p:cNvSpPr>
          <p:nvPr>
            <p:ph type="sldNum" sz="quarter" idx="12"/>
          </p:nvPr>
        </p:nvSpPr>
        <p:spPr>
          <a:xfrm>
            <a:off x="9891133"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0255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dirty="0"/>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1" y="6356352"/>
            <a:ext cx="1358591" cy="365125"/>
          </a:xfrm>
        </p:spPr>
        <p:txBody>
          <a:bodyPr/>
          <a:lstStyle/>
          <a:p>
            <a:fld id="{47330631-5352-4908-BD8B-1C4777C7AFA9}" type="datetime1">
              <a:rPr lang="en-US" smtClean="0"/>
              <a:t>11/7/2025</a:t>
            </a:fld>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10" name="Slide Number Placeholder 5"/>
          <p:cNvSpPr>
            <a:spLocks noGrp="1"/>
          </p:cNvSpPr>
          <p:nvPr>
            <p:ph type="sldNum" sz="quarter" idx="12"/>
          </p:nvPr>
        </p:nvSpPr>
        <p:spPr>
          <a:xfrm>
            <a:off x="9891133"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1347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3"/>
            <a:ext cx="8128000" cy="2966751"/>
          </a:xfrm>
        </p:spPr>
        <p:txBody>
          <a:bodyPr/>
          <a:lstStyle/>
          <a:p>
            <a:endParaRPr lang="en-US" dirty="0"/>
          </a:p>
        </p:txBody>
      </p:sp>
      <p:sp>
        <p:nvSpPr>
          <p:cNvPr id="8" name="Date Placeholder 4"/>
          <p:cNvSpPr>
            <a:spLocks noGrp="1"/>
          </p:cNvSpPr>
          <p:nvPr>
            <p:ph type="dt" sz="half" idx="11"/>
          </p:nvPr>
        </p:nvSpPr>
        <p:spPr>
          <a:xfrm>
            <a:off x="838201" y="6356352"/>
            <a:ext cx="1358591" cy="365125"/>
          </a:xfrm>
        </p:spPr>
        <p:txBody>
          <a:bodyPr/>
          <a:lstStyle/>
          <a:p>
            <a:fld id="{91C1B573-28A9-42EC-B7C3-6B62000432A8}" type="datetime1">
              <a:rPr lang="en-US" smtClean="0"/>
              <a:t>11/7/2025</a:t>
            </a:fld>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4386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4773021"/>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a:xfrm>
            <a:off x="2802468" y="5041204"/>
            <a:ext cx="6587067"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pic>
        <p:nvPicPr>
          <p:cNvPr id="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554" y="5947868"/>
            <a:ext cx="2968836" cy="457200"/>
          </a:xfrm>
          <a:prstGeom prst="rect">
            <a:avLst/>
          </a:prstGeom>
        </p:spPr>
      </p:pic>
      <p:sp>
        <p:nvSpPr>
          <p:cNvPr id="9" name="Footer Placeholder 4"/>
          <p:cNvSpPr>
            <a:spLocks noGrp="1"/>
          </p:cNvSpPr>
          <p:nvPr>
            <p:ph type="ftr" sz="quarter" idx="3"/>
          </p:nvPr>
        </p:nvSpPr>
        <p:spPr>
          <a:xfrm>
            <a:off x="6253562" y="6138334"/>
            <a:ext cx="5587647" cy="365125"/>
          </a:xfrm>
          <a:prstGeom prst="rect">
            <a:avLst/>
          </a:prstGeom>
        </p:spPr>
        <p:txBody>
          <a:bodyPr anchor="b"/>
          <a:lstStyle>
            <a:lvl1pPr algn="r">
              <a:defRPr sz="900">
                <a:solidFill>
                  <a:schemeClr val="tx2"/>
                </a:solidFill>
              </a:defRPr>
            </a:lvl1pPr>
          </a:lstStyle>
          <a:p>
            <a:r>
              <a:rPr lang="en-US"/>
              <a:t>Questions? Email grants.pca@state.mn.us</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4272202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3"/>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fld id="{C99C6A25-B537-4D31-86B1-867FD61FDA1B}" type="datetime1">
              <a:rPr lang="en-US" smtClean="0"/>
              <a:t>11/7/2025</a:t>
            </a:fld>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58211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8"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7"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9"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fld id="{647B70DC-3D93-45B9-B42E-1A0929653820}" type="datetime1">
              <a:rPr lang="en-US" smtClean="0"/>
              <a:t>11/7/2025</a:t>
            </a:fld>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08344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1"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3"/>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1" y="6356352"/>
            <a:ext cx="1358591" cy="365125"/>
          </a:xfrm>
        </p:spPr>
        <p:txBody>
          <a:bodyPr/>
          <a:lstStyle/>
          <a:p>
            <a:fld id="{91C0ACD8-0AB1-426A-9840-D7FC7CA572E1}" type="datetime1">
              <a:rPr lang="en-US" smtClean="0"/>
              <a:t>11/7/2025</a:t>
            </a:fld>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8" name="Slide Number Placeholder 5"/>
          <p:cNvSpPr>
            <a:spLocks noGrp="1"/>
          </p:cNvSpPr>
          <p:nvPr>
            <p:ph type="sldNum" sz="quarter" idx="12"/>
          </p:nvPr>
        </p:nvSpPr>
        <p:spPr>
          <a:xfrm>
            <a:off x="9891133"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8200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8"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7" y="3211515"/>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9"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1" y="6356352"/>
            <a:ext cx="1358591" cy="365125"/>
          </a:xfrm>
        </p:spPr>
        <p:txBody>
          <a:bodyPr/>
          <a:lstStyle/>
          <a:p>
            <a:fld id="{83D5C700-30A9-4234-A594-83BEB4A8AE8B}" type="datetime1">
              <a:rPr lang="en-US" smtClean="0"/>
              <a:t>11/7/2025</a:t>
            </a:fld>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11" name="Slide Number Placeholder 6"/>
          <p:cNvSpPr>
            <a:spLocks noGrp="1"/>
          </p:cNvSpPr>
          <p:nvPr>
            <p:ph type="sldNum" sz="quarter" idx="13"/>
          </p:nvPr>
        </p:nvSpPr>
        <p:spPr>
          <a:xfrm>
            <a:off x="9891133"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47423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5"/>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1"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3"/>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1" y="6356352"/>
            <a:ext cx="1358591" cy="365125"/>
          </a:xfrm>
        </p:spPr>
        <p:txBody>
          <a:bodyPr/>
          <a:lstStyle/>
          <a:p>
            <a:fld id="{C6BB0537-F7C0-4545-8430-4735FA20CE6A}" type="datetime1">
              <a:rPr lang="en-US" smtClean="0"/>
              <a:t>11/7/2025</a:t>
            </a:fld>
            <a:endParaRPr lang="en-US" dirty="0"/>
          </a:p>
        </p:txBody>
      </p:sp>
      <p:sp>
        <p:nvSpPr>
          <p:cNvPr id="1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11" name="Slide Number Placeholder 5"/>
          <p:cNvSpPr>
            <a:spLocks noGrp="1"/>
          </p:cNvSpPr>
          <p:nvPr>
            <p:ph type="sldNum" sz="quarter" idx="13"/>
          </p:nvPr>
        </p:nvSpPr>
        <p:spPr>
          <a:xfrm>
            <a:off x="9891133"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62780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8"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7"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2852" y="434837"/>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8" y="691884"/>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fld id="{D0440D5C-6B24-40AB-B538-EEEF9DCAD6D2}" type="datetime1">
              <a:rPr lang="en-US" smtClean="0"/>
              <a:t>11/7/2025</a:t>
            </a:fld>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a:t>Questions? Email grants.pca@state.mn.us</a:t>
            </a:r>
            <a:endParaRPr lang="en-US" dirty="0"/>
          </a:p>
        </p:txBody>
      </p:sp>
      <p:sp>
        <p:nvSpPr>
          <p:cNvPr id="11"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80057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fld id="{24CE1CC2-C107-4E0C-9049-7D896989EBD6}" type="datetime1">
              <a:rPr lang="en-US" smtClean="0"/>
              <a:t>11/7/2025</a:t>
            </a:fld>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a:t>Questions? Email grants.pca@state.mn.us</a:t>
            </a:r>
            <a:endParaRPr lang="en-US" dirty="0"/>
          </a:p>
        </p:txBody>
      </p:sp>
      <p:sp>
        <p:nvSpPr>
          <p:cNvPr id="11"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8"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7"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hasCustomPrompt="1"/>
          </p:nvPr>
        </p:nvSpPr>
        <p:spPr>
          <a:xfrm>
            <a:off x="4976789"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783026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1"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3"/>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fld id="{CB2BAFA3-EE70-4BF1-9AEC-DD2BA25A6546}" type="datetime1">
              <a:rPr lang="en-US" smtClean="0"/>
              <a:t>11/7/2025</a:t>
            </a:fld>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a:t>Questions? Email grants.pca@state.mn.us</a:t>
            </a:r>
            <a:endParaRPr lang="en-US" dirty="0"/>
          </a:p>
        </p:txBody>
      </p:sp>
      <p:sp>
        <p:nvSpPr>
          <p:cNvPr id="8"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8507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p:cNvSpPr>
            <a:spLocks noGrp="1"/>
          </p:cNvSpPr>
          <p:nvPr>
            <p:ph type="title" hasCustomPrompt="1"/>
          </p:nvPr>
        </p:nvSpPr>
        <p:spPr>
          <a:xfrm>
            <a:off x="1387736" y="1438509"/>
            <a:ext cx="9488245"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8"/>
            <a:ext cx="9488245"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fld id="{8915356A-32D2-4E91-81C3-ABA29FEBF323}" type="datetime1">
              <a:rPr lang="en-US" smtClean="0"/>
              <a:t>11/7/2025</a:t>
            </a:fld>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a:t>Questions? Email grants.pca@state.mn.us</a:t>
            </a:r>
            <a:endParaRPr lang="en-US" dirty="0"/>
          </a:p>
        </p:txBody>
      </p:sp>
      <p:sp>
        <p:nvSpPr>
          <p:cNvPr id="11"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60955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itle 1"/>
          <p:cNvSpPr>
            <a:spLocks noGrp="1"/>
          </p:cNvSpPr>
          <p:nvPr>
            <p:ph type="title" hasCustomPrompt="1"/>
          </p:nvPr>
        </p:nvSpPr>
        <p:spPr>
          <a:xfrm>
            <a:off x="1387736" y="1438509"/>
            <a:ext cx="9488245"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8"/>
            <a:ext cx="9488245"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fld id="{3D849B00-A64A-42D7-9983-98F673E6D800}" type="datetime1">
              <a:rPr lang="en-US" smtClean="0"/>
              <a:t>11/7/2025</a:t>
            </a:fld>
            <a:endParaRPr lang="en-US" dirty="0"/>
          </a:p>
        </p:txBody>
      </p:sp>
      <p:sp>
        <p:nvSpPr>
          <p:cNvPr id="18"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a:t>Questions? Email grants.pca@state.mn.us</a:t>
            </a:r>
            <a:endParaRPr lang="en-US" dirty="0"/>
          </a:p>
        </p:txBody>
      </p:sp>
      <p:sp>
        <p:nvSpPr>
          <p:cNvPr id="1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2891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9"/>
            <a:ext cx="10515600" cy="4841875"/>
          </a:xfrm>
        </p:spPr>
        <p:txBody>
          <a:bodyPr/>
          <a:lstStyle/>
          <a:p>
            <a:endParaRPr lang="en-US" dirty="0"/>
          </a:p>
        </p:txBody>
      </p:sp>
      <p:sp>
        <p:nvSpPr>
          <p:cNvPr id="4" name="Date Placeholder 3"/>
          <p:cNvSpPr>
            <a:spLocks noGrp="1"/>
          </p:cNvSpPr>
          <p:nvPr>
            <p:ph type="dt" sz="half" idx="10"/>
          </p:nvPr>
        </p:nvSpPr>
        <p:spPr/>
        <p:txBody>
          <a:bodyPr/>
          <a:lstStyle/>
          <a:p>
            <a:fld id="{FC4FEB23-2D38-4B42-84DA-3731913567F0}" type="datetime1">
              <a:rPr lang="en-US" smtClean="0"/>
              <a:t>11/7/2025</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3089149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1295B5E2-B190-476E-8231-67455328D381}"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69012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8" y="912530"/>
            <a:ext cx="4661388"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7" y="524007"/>
            <a:ext cx="2155300"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1" y="3581845"/>
            <a:ext cx="2637979"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DB4FCCEC-1354-4292-AE57-76A0AAFF19A0}"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85248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2299476" y="1609867"/>
            <a:ext cx="7593051" cy="3638266"/>
          </a:xfrm>
          <a:solidFill>
            <a:schemeClr val="tx1">
              <a:alpha val="88000"/>
            </a:scheme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C3D70C90-1B5B-42BA-B06C-20135959BCD2}"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29710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6"/>
            <a:ext cx="105156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701"/>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205CD6FB-9631-4000-BEFD-08C4EDF28F47}"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36315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12192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701"/>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B9390134-33DB-4085-811F-72A36B130F48}"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236347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6"/>
            <a:ext cx="105156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701"/>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C7DD4738-24FD-4E06-9C44-57B19BE29A26}"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94212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424139" y="624469"/>
            <a:ext cx="5198328"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6" y="0"/>
            <a:ext cx="3986213"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2BBED68E-F35F-4477-BBA0-3092F82602A3}"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07194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9" y="624469"/>
            <a:ext cx="5198328"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6" y="0"/>
            <a:ext cx="3986213"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42B4C877-B183-4EAB-B370-AFD63FABCF91}"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24190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5"/>
            <a:ext cx="105156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33D5674B-328F-4551-B017-EADCEE8B5F91}"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1171781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F91627E4-4350-4445-AA35-1F273890E779}"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Questions? Email grants.pca@state.mn.us</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21476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a:xfrm>
            <a:off x="2802468" y="5644884"/>
            <a:ext cx="6587067"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9953B828-4311-4DDF-89A1-C4FD5741ECCC}" type="datetime1">
              <a:rPr lang="en-US" smtClean="0"/>
              <a:t>11/7/2025</a:t>
            </a:fld>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75342"/>
            <a:ext cx="2968836" cy="457200"/>
          </a:xfrm>
          <a:prstGeom prst="rect">
            <a:avLst/>
          </a:prstGeom>
        </p:spPr>
      </p:pic>
    </p:spTree>
    <p:extLst>
      <p:ext uri="{BB962C8B-B14F-4D97-AF65-F5344CB8AC3E}">
        <p14:creationId xmlns:p14="http://schemas.microsoft.com/office/powerpoint/2010/main" val="35891877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865F2F4D-1F03-4A13-B68C-CFAE6CE737D8}" type="datetime1">
              <a:rPr lang="en-US" smtClean="0"/>
              <a:t>11/7/2025</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91886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41E9E1D8-0D64-49E5-9E3C-620B2F4BB767}" type="datetime1">
              <a:rPr lang="en-US" smtClean="0"/>
              <a:t>11/7/2025</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2377" y="1746254"/>
            <a:ext cx="5447246" cy="838875"/>
          </a:xfrm>
          <a:prstGeom prst="rect">
            <a:avLst/>
          </a:prstGeom>
        </p:spPr>
      </p:pic>
    </p:spTree>
    <p:extLst>
      <p:ext uri="{BB962C8B-B14F-4D97-AF65-F5344CB8AC3E}">
        <p14:creationId xmlns:p14="http://schemas.microsoft.com/office/powerpoint/2010/main" val="624207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553" y="5947868"/>
            <a:ext cx="2968836" cy="457200"/>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Questions? Email grants.pca@state.mn.us</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3806276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BAF4D9B5-676C-4193-A1B9-5DBDCB2E614E}" type="datetime1">
              <a:rPr lang="en-US" smtClean="0"/>
              <a:t>11/7/2025</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430205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7B3EC6AD-9CBA-4365-808B-94391B879A2E}" type="datetime1">
              <a:rPr lang="en-US" smtClean="0"/>
              <a:t>11/7/2025</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75342"/>
            <a:ext cx="2968836" cy="457200"/>
          </a:xfrm>
          <a:prstGeom prst="rect">
            <a:avLst/>
          </a:prstGeom>
        </p:spPr>
      </p:pic>
    </p:spTree>
    <p:extLst>
      <p:ext uri="{BB962C8B-B14F-4D97-AF65-F5344CB8AC3E}">
        <p14:creationId xmlns:p14="http://schemas.microsoft.com/office/powerpoint/2010/main" val="4985543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B45DB1-AE56-4B68-886D-35F0918E4362}" type="datetime1">
              <a:rPr lang="en-US" smtClean="0"/>
              <a:t>11/7/2025</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89284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7680C1B-F228-4BA0-9DDD-288BD0B17674}" type="datetime1">
              <a:rPr lang="en-US" smtClean="0"/>
              <a:t>11/7/2025</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1007342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96C158-35E7-4414-8943-B2488CAAE70C}" type="datetime1">
              <a:rPr lang="en-US" smtClean="0"/>
              <a:t>11/7/2025</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93923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99A5E5E-AEEF-468F-A374-D8CB5D8A9EF5}" type="datetime1">
              <a:rPr lang="en-US" smtClean="0"/>
              <a:t>11/7/2025</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957111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F199C90-E408-4C32-A4A4-BF68DEC75BFC}" type="datetime1">
              <a:rPr lang="en-US" smtClean="0"/>
              <a:t>11/7/2025</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3805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800363-4DB5-49DE-8926-CF4AE7A92A69}" type="datetime1">
              <a:rPr lang="en-US" smtClean="0"/>
              <a:t>11/7/2025</a:t>
            </a:fld>
            <a:endParaRPr lang="en-US" dirty="0"/>
          </a:p>
        </p:txBody>
      </p:sp>
      <p:sp>
        <p:nvSpPr>
          <p:cNvPr id="1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257564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A3B399B-7FF2-481B-AB19-4BA4C0B4BFBE}" type="datetime1">
              <a:rPr lang="en-US" smtClean="0"/>
              <a:t>11/7/2025</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5410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fld id="{C9E71FD0-E4B7-47EA-875C-72C9F0348B50}" type="datetime1">
              <a:rPr lang="en-US" smtClean="0"/>
              <a:t>11/7/2025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272085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84B96A-FA2A-4A30-85E7-2039746FC0B8}" type="datetime1">
              <a:rPr lang="en-US" smtClean="0"/>
              <a:t>11/7/2025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362927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F6A7BAA-6994-430D-B6C3-13D8882635FD}" type="datetime1">
              <a:rPr lang="en-US" smtClean="0"/>
              <a:t>11/7/2025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26399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BFBCED25-FCA1-4079-B2AE-351B7E72B861}" type="datetime1">
              <a:rPr lang="en-US" smtClean="0"/>
              <a:t>11/7/2025</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75795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2D38900-4C4B-4140-9F8D-77EDFFBF2232}" type="datetime1">
              <a:rPr lang="en-US" smtClean="0"/>
              <a:t>11/7/2025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218425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8EB8686-3962-4A54-8D0E-5165D6666F8D}" type="datetime1">
              <a:rPr lang="en-US" smtClean="0"/>
              <a:t>11/7/2025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77577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FFD76208-D064-45DA-94AD-548F6A41C1E5}" type="datetime1">
              <a:rPr lang="en-US" smtClean="0"/>
              <a:t>11/7/2025</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44434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1D02A15-072C-4E64-9FBF-DE6E3820A8CE}" type="datetime1">
              <a:rPr lang="en-US" smtClean="0"/>
              <a:t>11/7/2025</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098056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8172CBD-15DA-428D-A358-12EE4EBB0832}" type="datetime1">
              <a:rPr lang="en-US" smtClean="0"/>
              <a:t>11/7/2025</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798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BD8DAE4-5DC3-429E-A30D-6B4643209204}" type="datetime1">
              <a:rPr lang="en-US" smtClean="0"/>
              <a:t>11/7/2025</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3070613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DA766A7C-A37C-487C-B18E-CD07363E6492}" type="datetime1">
              <a:rPr lang="en-US" smtClean="0"/>
              <a:t>11/7/2025</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214579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fld id="{023F55DD-7A9E-4248-9A71-34936D6CFD68}" type="datetime1">
              <a:rPr lang="en-US" smtClean="0"/>
              <a:t>11/7/2025</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82766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E31191AA-2011-474E-94F5-4BC727526155}" type="datetime1">
              <a:rPr lang="en-US" smtClean="0"/>
              <a:t>11/7/2025</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084216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fld id="{D510E1C4-BD26-4CCF-8B01-F6B5BA332C46}" type="datetime1">
              <a:rPr lang="en-US" smtClean="0"/>
              <a:t>11/7/2025</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700162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9936DA8D-3B3A-4B8A-83D3-63149433851D}" type="datetime1">
              <a:rPr lang="en-US" smtClean="0"/>
              <a:t>11/7/2025</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450849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5034E6E6-4217-4FC2-BD2D-2908E0FB7F76}" type="datetime1">
              <a:rPr lang="en-US" smtClean="0"/>
              <a:t>11/7/2025</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807487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BC68941A-83E5-46ED-8959-BFE75D1F970E}" type="datetime1">
              <a:rPr lang="en-US" smtClean="0"/>
              <a:t>11/7/2025</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Questions? Email grants.pca@state.mn.us</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432462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46591398-4E0F-45F2-A2BB-4BFAA773B175}" type="datetime1">
              <a:rPr lang="en-US" smtClean="0"/>
              <a:t>11/7/2025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46972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90FF1C8E-4F69-4B86-83AD-6F6D6E05B0C8}" type="datetime1">
              <a:rPr lang="en-US" smtClean="0"/>
              <a:t>11/7/2025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14332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50352-3D04-4513-ADE5-1A494A8A4185}" type="datetime1">
              <a:rPr lang="en-US" smtClean="0"/>
              <a:t>11/7/2025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707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AA44F3-D3E2-4305-AB7B-4D04D265593E}" type="datetime1">
              <a:rPr lang="en-US" smtClean="0"/>
              <a:t>11/7/2025</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3934872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BD51D68F-10AB-4810-B194-4B462C4741B3}" type="datetime1">
              <a:rPr lang="en-US" smtClean="0"/>
              <a:t>11/7/2025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Questions? Email grants.pca@state.mn.us</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263214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F35AED1D-874D-4180-AA8D-7C9040A2A82F}" type="datetime1">
              <a:rPr lang="en-US" smtClean="0"/>
              <a:t>11/7/2025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784837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B164F57F-FED0-4FAE-858B-226F14D48915}" type="datetime1">
              <a:rPr lang="en-US" smtClean="0"/>
              <a:t>11/7/2025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99125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545A360F-DA77-4C60-8061-A07FB9E32EE1}" type="datetime1">
              <a:rPr lang="en-US" smtClean="0"/>
              <a:t>11/7/2025</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7624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1C1A50D-B8A8-4A7C-93DE-E6AC0254E103}" type="datetime1">
              <a:rPr lang="en-US" smtClean="0"/>
              <a:t>11/7/2025</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Questions? Email grants.pca@state.mn.us</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856080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7F629757-4570-43CD-87EB-0EE6441D4F75}" type="datetime1">
              <a:rPr lang="en-US" smtClean="0"/>
              <a:t>11/7/2025</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Questions? Email grants.pca@state.mn.us</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7259140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41D0A359-AFE0-4121-B1D7-235D4230C035}" type="datetime1">
              <a:rPr lang="en-US" smtClean="0"/>
              <a:t>11/7/2025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Questions? Email grants.pca@state.mn.us</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548711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B4BBBEC5-9624-4DB1-BDED-54F2D788FB17}" type="datetime1">
              <a:rPr lang="en-US" smtClean="0"/>
              <a:t>11/7/2025</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Questions? Email grants.pca@state.mn.us</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652167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64C3583-3394-4AE5-ADF3-79FB8F16FF41}" type="datetime1">
              <a:rPr lang="en-US" smtClean="0"/>
              <a:t>11/7/2025</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Questions? Email grants.pca@state.mn.us</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892836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71DF99C9-686C-4536-AE7A-BD25DE4207BF}"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935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311D8BE-EDAF-4D3F-87AA-7FEA766248C3}" type="datetime1">
              <a:rPr lang="en-US" smtClean="0"/>
              <a:t>11/7/2025</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2025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114FE1F3-F3B3-4CA4-B686-40983B49434B}"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377696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E9F02C45-5A41-49EF-A501-36DE399D4470}"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776037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7E408878-5097-4784-8430-CA4DE7D0843D}"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049436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584879DA-21DC-4680-B486-497333BABD57}"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78024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A107F7DB-1C2E-4A45-A5E4-0A39CD24E696}"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531511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0ED06806-34EF-4EBE-A940-FCAE9BB965F0}"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152471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A1A25CD8-EA3E-4778-8EA7-CD634558797F}"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23657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152586FA-FC06-47E1-B855-5CCB05A9DCB5}"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Questions? Email grants.pca@state.mn.us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15097268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B12A509C-FAB5-4335-B40C-BD300B142091}" type="datetime1">
              <a:rPr lang="en-US" smtClean="0"/>
              <a:t>11/7/2025</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Questions? Email grants.pca@state.mn.us</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8009661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fld id="{F8565248-FE6D-4815-8485-1B26BF29AB75}" type="datetime1">
              <a:rPr lang="en-US" smtClean="0"/>
              <a:t>11/7/2025</a:t>
            </a:fld>
            <a:endParaRPr lang="en-US" dirty="0"/>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549098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8B4960D-39BD-4FF9-B6C4-CE4356D556E7}" type="datetime1">
              <a:rPr lang="en-US" smtClean="0"/>
              <a:t>11/7/2025</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Questions? Email grants.pca@state.mn.us</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877660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 id="2147483794" r:id="rId32"/>
    <p:sldLayoutId id="2147483795" r:id="rId33"/>
    <p:sldLayoutId id="2147483796" r:id="rId34"/>
    <p:sldLayoutId id="2147483797" r:id="rId35"/>
    <p:sldLayoutId id="2147483798" r:id="rId36"/>
    <p:sldLayoutId id="2147483799" r:id="rId37"/>
    <p:sldLayoutId id="2147483800" r:id="rId38"/>
    <p:sldLayoutId id="2147483801" r:id="rId39"/>
    <p:sldLayoutId id="2147483802" r:id="rId40"/>
    <p:sldLayoutId id="2147483803" r:id="rId41"/>
    <p:sldLayoutId id="2147483804" r:id="rId42"/>
    <p:sldLayoutId id="2147483805" r:id="rId43"/>
    <p:sldLayoutId id="2147483806" r:id="rId44"/>
    <p:sldLayoutId id="2147483807" r:id="rId45"/>
    <p:sldLayoutId id="2147483808" r:id="rId46"/>
    <p:sldLayoutId id="2147483809" r:id="rId47"/>
    <p:sldLayoutId id="2147483810" r:id="rId48"/>
    <p:sldLayoutId id="2147483811" r:id="rId4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53.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6.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mailto:grants.pca@state.mn.u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mailto:grants.pca@state.mn.us" TargetMode="External"/><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8.xml"/><Relationship Id="rId6" Type="http://schemas.openxmlformats.org/officeDocument/2006/relationships/image" Target="../media/image13.png"/><Relationship Id="rId5" Type="http://schemas.openxmlformats.org/officeDocument/2006/relationships/image" Target="../media/image19.png"/><Relationship Id="rId10" Type="http://schemas.openxmlformats.org/officeDocument/2006/relationships/image" Target="../media/image22.jpeg"/><Relationship Id="rId4" Type="http://schemas.openxmlformats.org/officeDocument/2006/relationships/image" Target="../media/image18.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78" y="173489"/>
            <a:ext cx="6019800" cy="924560"/>
          </a:xfrm>
          <a:solidFill>
            <a:schemeClr val="accent1"/>
          </a:solidFill>
        </p:spPr>
        <p:txBody>
          <a:bodyPr>
            <a:normAutofit fontScale="90000"/>
          </a:bodyPr>
          <a:lstStyle/>
          <a:p>
            <a:pPr algn="l"/>
            <a:r>
              <a:rPr lang="en-US" sz="4800" b="1" dirty="0"/>
              <a:t>Welcome to the training!</a:t>
            </a:r>
            <a:endParaRPr lang="en-US" sz="4000" b="1" dirty="0"/>
          </a:p>
        </p:txBody>
      </p:sp>
      <p:sp>
        <p:nvSpPr>
          <p:cNvPr id="4" name="Date Placeholder 3"/>
          <p:cNvSpPr>
            <a:spLocks noGrp="1"/>
          </p:cNvSpPr>
          <p:nvPr>
            <p:ph type="dt" sz="half" idx="10"/>
          </p:nvPr>
        </p:nvSpPr>
        <p:spPr/>
        <p:txBody>
          <a:bodyPr/>
          <a:lstStyle/>
          <a:p>
            <a:r>
              <a:rPr lang="en-US" dirty="0"/>
              <a:t>August 20, 2020</a:t>
            </a:r>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1</a:t>
            </a:fld>
            <a:endParaRPr lang="en-US" dirty="0"/>
          </a:p>
        </p:txBody>
      </p:sp>
      <p:sp>
        <p:nvSpPr>
          <p:cNvPr id="17" name="Content Placeholder 2"/>
          <p:cNvSpPr txBox="1">
            <a:spLocks/>
          </p:cNvSpPr>
          <p:nvPr/>
        </p:nvSpPr>
        <p:spPr bwMode="ltGray">
          <a:xfrm>
            <a:off x="0" y="1326972"/>
            <a:ext cx="12192000" cy="5536194"/>
          </a:xfrm>
          <a:prstGeom prst="rect">
            <a:avLst/>
          </a:prstGeom>
          <a:solidFill>
            <a:schemeClr val="accent1"/>
          </a:solidFill>
        </p:spPr>
        <p:txBody>
          <a:bodyPr lIns="457200" tIns="274320" rIns="457200" bIns="274320"/>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We will begin shortly.</a:t>
            </a:r>
          </a:p>
          <a:p>
            <a:pPr marL="0" indent="0">
              <a:buNone/>
            </a:pPr>
            <a:r>
              <a:rPr lang="en-US" sz="2400" dirty="0">
                <a:solidFill>
                  <a:schemeClr val="bg1"/>
                </a:solidFill>
              </a:rPr>
              <a:t>You are muted. During the presentation, please leave your video off.</a:t>
            </a:r>
          </a:p>
          <a:p>
            <a:pPr marL="0" indent="0">
              <a:buNone/>
            </a:pPr>
            <a:r>
              <a:rPr lang="en-US" sz="2400" dirty="0">
                <a:solidFill>
                  <a:schemeClr val="bg1"/>
                </a:solidFill>
              </a:rPr>
              <a:t>This presentation will be recorded. The recording and the slides will soon be available on our website.</a:t>
            </a:r>
          </a:p>
          <a:p>
            <a:pPr marL="0" indent="0">
              <a:buNone/>
            </a:pPr>
            <a:r>
              <a:rPr lang="en-US" sz="2400" dirty="0">
                <a:solidFill>
                  <a:schemeClr val="bg1"/>
                </a:solidFill>
              </a:rPr>
              <a:t>To ask a question today:</a:t>
            </a:r>
          </a:p>
          <a:p>
            <a:pPr marL="1203325" lvl="1">
              <a:buClr>
                <a:schemeClr val="bg1"/>
              </a:buClr>
              <a:tabLst>
                <a:tab pos="1087438" algn="l"/>
              </a:tabLst>
            </a:pPr>
            <a:r>
              <a:rPr lang="en-US" sz="2400" dirty="0">
                <a:solidFill>
                  <a:schemeClr val="bg1"/>
                </a:solidFill>
              </a:rPr>
              <a:t>Type in the chat box, 		or</a:t>
            </a:r>
          </a:p>
          <a:p>
            <a:pPr marL="1203325" lvl="1">
              <a:buClr>
                <a:schemeClr val="bg1"/>
              </a:buClr>
              <a:tabLst>
                <a:tab pos="1087438" algn="l"/>
              </a:tabLst>
            </a:pPr>
            <a:r>
              <a:rPr lang="en-US" sz="2400" dirty="0">
                <a:solidFill>
                  <a:schemeClr val="bg1"/>
                </a:solidFill>
              </a:rPr>
              <a:t>Use the “Raise your hand” function and we will unmute you:</a:t>
            </a:r>
          </a:p>
          <a:p>
            <a:pPr marL="1660525" lvl="2">
              <a:buClr>
                <a:schemeClr val="bg1"/>
              </a:buClr>
              <a:tabLst>
                <a:tab pos="1087438" algn="l"/>
              </a:tabLst>
            </a:pPr>
            <a:r>
              <a:rPr lang="en-US" sz="2000" dirty="0">
                <a:solidFill>
                  <a:schemeClr val="bg1"/>
                </a:solidFill>
              </a:rPr>
              <a:t>Click the participants list</a:t>
            </a:r>
          </a:p>
          <a:p>
            <a:pPr marL="1660525" lvl="2">
              <a:buClr>
                <a:schemeClr val="bg1"/>
              </a:buClr>
              <a:tabLst>
                <a:tab pos="1087438" algn="l"/>
              </a:tabLst>
            </a:pPr>
            <a:r>
              <a:rPr lang="en-US" sz="2000" dirty="0">
                <a:solidFill>
                  <a:schemeClr val="bg1"/>
                </a:solidFill>
              </a:rPr>
              <a:t>Click the hand next to your name</a:t>
            </a:r>
            <a:br>
              <a:rPr lang="en-US" sz="2000" dirty="0">
                <a:solidFill>
                  <a:schemeClr val="bg1"/>
                </a:solidFill>
              </a:rPr>
            </a:br>
            <a:endParaRPr lang="en-US" sz="2400" dirty="0"/>
          </a:p>
          <a:p>
            <a:pPr marL="0" indent="0">
              <a:buNone/>
            </a:pPr>
            <a:endParaRPr lang="en-US" sz="2400" dirty="0"/>
          </a:p>
        </p:txBody>
      </p:sp>
      <p:pic>
        <p:nvPicPr>
          <p:cNvPr id="18" name="Picture 17" descr="MPCA Logo RGB (Reverse).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23724" y="204908"/>
            <a:ext cx="4484411" cy="812800"/>
          </a:xfrm>
          <a:prstGeom prst="rect">
            <a:avLst/>
          </a:prstGeom>
        </p:spPr>
      </p:pic>
      <p:sp>
        <p:nvSpPr>
          <p:cNvPr id="15" name="Rectangle 14"/>
          <p:cNvSpPr/>
          <p:nvPr/>
        </p:nvSpPr>
        <p:spPr>
          <a:xfrm>
            <a:off x="6319778" y="5046561"/>
            <a:ext cx="5972537" cy="937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60780" t="7691" r="26376" b="9077"/>
          <a:stretch/>
        </p:blipFill>
        <p:spPr>
          <a:xfrm>
            <a:off x="4495800" y="4267200"/>
            <a:ext cx="648183" cy="578734"/>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49481" t="7968" r="38596" b="10466"/>
          <a:stretch/>
        </p:blipFill>
        <p:spPr>
          <a:xfrm>
            <a:off x="4819891" y="5350332"/>
            <a:ext cx="626450" cy="613459"/>
          </a:xfrm>
          <a:prstGeom prst="rect">
            <a:avLst/>
          </a:prstGeom>
        </p:spPr>
      </p:pic>
      <p:pic>
        <p:nvPicPr>
          <p:cNvPr id="20" name="Picture 19"/>
          <p:cNvPicPr>
            <a:picLocks noChangeAspect="1"/>
          </p:cNvPicPr>
          <p:nvPr/>
        </p:nvPicPr>
        <p:blipFill rotWithShape="1">
          <a:blip r:embed="rId5"/>
          <a:srcRect l="9615" r="1439" b="8484"/>
          <a:stretch/>
        </p:blipFill>
        <p:spPr>
          <a:xfrm>
            <a:off x="5732862" y="5920501"/>
            <a:ext cx="428266" cy="499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5964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text, outdoor, ground&#10;&#10;AI-generated content may be incorrect.">
            <a:extLst>
              <a:ext uri="{FF2B5EF4-FFF2-40B4-BE49-F238E27FC236}">
                <a16:creationId xmlns:a16="http://schemas.microsoft.com/office/drawing/2014/main" id="{14A7753B-4601-4264-7331-725B61A27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399"/>
            <a:ext cx="12192000" cy="5393697"/>
          </a:xfrm>
          <a:prstGeom prst="rect">
            <a:avLst/>
          </a:prstGeom>
        </p:spPr>
      </p:pic>
      <p:sp>
        <p:nvSpPr>
          <p:cNvPr id="2" name="Title 1"/>
          <p:cNvSpPr>
            <a:spLocks noGrp="1"/>
          </p:cNvSpPr>
          <p:nvPr>
            <p:ph type="title"/>
          </p:nvPr>
        </p:nvSpPr>
        <p:spPr>
          <a:xfrm>
            <a:off x="609600" y="152400"/>
            <a:ext cx="11468100" cy="914400"/>
          </a:xfrm>
        </p:spPr>
        <p:txBody>
          <a:bodyPr>
            <a:noAutofit/>
          </a:bodyPr>
          <a:lstStyle/>
          <a:p>
            <a:r>
              <a:rPr lang="en-US" sz="3200" dirty="0"/>
              <a:t>2025 Direct Current Fast Charger Installation Grant</a:t>
            </a:r>
          </a:p>
        </p:txBody>
      </p:sp>
      <p:sp>
        <p:nvSpPr>
          <p:cNvPr id="12" name="Rectangle 11">
            <a:extLst>
              <a:ext uri="{FF2B5EF4-FFF2-40B4-BE49-F238E27FC236}">
                <a16:creationId xmlns:a16="http://schemas.microsoft.com/office/drawing/2014/main" id="{95910040-9EC3-881B-667F-B7EBB0AB7DEE}"/>
              </a:ext>
            </a:extLst>
          </p:cNvPr>
          <p:cNvSpPr/>
          <p:nvPr/>
        </p:nvSpPr>
        <p:spPr>
          <a:xfrm>
            <a:off x="0" y="1295399"/>
            <a:ext cx="12192000" cy="5562600"/>
          </a:xfrm>
          <a:prstGeom prst="rect">
            <a:avLst/>
          </a:prstGeom>
          <a:gradFill flip="none" rotWithShape="1">
            <a:gsLst>
              <a:gs pos="0">
                <a:schemeClr val="accent1">
                  <a:lumMod val="5000"/>
                  <a:lumOff val="95000"/>
                  <a:alpha val="0"/>
                </a:schemeClr>
              </a:gs>
              <a:gs pos="49000">
                <a:schemeClr val="bg1">
                  <a:alpha val="63000"/>
                </a:schemeClr>
              </a:gs>
              <a:gs pos="83000">
                <a:schemeClr val="bg1"/>
              </a:gs>
              <a:gs pos="100000">
                <a:schemeClr val="bg1"/>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3"/>
          </p:nvPr>
        </p:nvSpPr>
        <p:spPr/>
        <p:txBody>
          <a:bodyPr/>
          <a:lstStyle/>
          <a:p>
            <a:r>
              <a:rPr lang="en-US" dirty="0"/>
              <a:t>Questions? Email grants.pca@state.mn.us</a:t>
            </a:r>
          </a:p>
        </p:txBody>
      </p:sp>
      <p:sp>
        <p:nvSpPr>
          <p:cNvPr id="4" name="Slide Number Placeholder 3"/>
          <p:cNvSpPr>
            <a:spLocks noGrp="1"/>
          </p:cNvSpPr>
          <p:nvPr>
            <p:ph type="sldNum" sz="quarter" idx="12"/>
          </p:nvPr>
        </p:nvSpPr>
        <p:spPr/>
        <p:txBody>
          <a:bodyPr/>
          <a:lstStyle/>
          <a:p>
            <a:fld id="{48F63A3B-78C7-47BE-AE5E-E10140E04643}" type="slidenum">
              <a:rPr lang="en-US" smtClean="0"/>
              <a:t>10</a:t>
            </a:fld>
            <a:endParaRPr lang="en-US" dirty="0"/>
          </a:p>
        </p:txBody>
      </p:sp>
      <p:pic>
        <p:nvPicPr>
          <p:cNvPr id="8" name="Picture 7" descr="A picture containing text, sky, outdoor, road&#10;&#10;AI-generated content may be incorrect.">
            <a:extLst>
              <a:ext uri="{FF2B5EF4-FFF2-40B4-BE49-F238E27FC236}">
                <a16:creationId xmlns:a16="http://schemas.microsoft.com/office/drawing/2014/main" id="{D1094713-FB95-803B-A141-82C303F0B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373" y="2133600"/>
            <a:ext cx="5482117" cy="3570208"/>
          </a:xfrm>
          <a:prstGeom prst="rect">
            <a:avLst/>
          </a:prstGeom>
        </p:spPr>
      </p:pic>
      <p:sp>
        <p:nvSpPr>
          <p:cNvPr id="10" name="TextBox 9"/>
          <p:cNvSpPr txBox="1"/>
          <p:nvPr/>
        </p:nvSpPr>
        <p:spPr>
          <a:xfrm>
            <a:off x="609600" y="2133600"/>
            <a:ext cx="4701264" cy="3570208"/>
          </a:xfrm>
          <a:prstGeom prst="rect">
            <a:avLst/>
          </a:prstGeom>
          <a:solidFill>
            <a:schemeClr val="tx1"/>
          </a:solidFill>
          <a:effectLst>
            <a:outerShdw blurRad="50800" dist="38100" dir="8100000" algn="tr" rotWithShape="0">
              <a:prstClr val="black">
                <a:alpha val="40000"/>
              </a:prstClr>
            </a:outerShdw>
          </a:effectLst>
        </p:spPr>
        <p:txBody>
          <a:bodyPr wrap="square" lIns="365760" tIns="274320" rIns="365760" bIns="274320" rtlCol="0">
            <a:spAutoFit/>
          </a:bodyPr>
          <a:lstStyle/>
          <a:p>
            <a:r>
              <a:rPr lang="en-US" sz="2800" dirty="0">
                <a:solidFill>
                  <a:schemeClr val="bg1"/>
                </a:solidFill>
              </a:rPr>
              <a:t>MPCA anticipates awarding approximately </a:t>
            </a:r>
            <a:r>
              <a:rPr lang="en-US" sz="2800" b="1" dirty="0">
                <a:solidFill>
                  <a:srgbClr val="FFC000"/>
                </a:solidFill>
              </a:rPr>
              <a:t>$1.89 million </a:t>
            </a:r>
            <a:r>
              <a:rPr lang="en-US" sz="2800" dirty="0">
                <a:solidFill>
                  <a:schemeClr val="bg1"/>
                </a:solidFill>
              </a:rPr>
              <a:t>in grants to install a minimum of 13 Direct Current (DC) Fast Charger dual port stations around Minnesota.</a:t>
            </a:r>
          </a:p>
        </p:txBody>
      </p:sp>
    </p:spTree>
    <p:extLst>
      <p:ext uri="{BB962C8B-B14F-4D97-AF65-F5344CB8AC3E}">
        <p14:creationId xmlns:p14="http://schemas.microsoft.com/office/powerpoint/2010/main" val="273439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570" y="158459"/>
            <a:ext cx="11201400" cy="914400"/>
          </a:xfrm>
        </p:spPr>
        <p:txBody>
          <a:bodyPr>
            <a:normAutofit/>
          </a:bodyPr>
          <a:lstStyle/>
          <a:p>
            <a:r>
              <a:rPr lang="en-US" sz="3200" dirty="0"/>
              <a:t>Prioritized Locations</a:t>
            </a:r>
          </a:p>
        </p:txBody>
      </p:sp>
      <p:sp>
        <p:nvSpPr>
          <p:cNvPr id="4" name="Slide Number Placeholder 3"/>
          <p:cNvSpPr>
            <a:spLocks noGrp="1"/>
          </p:cNvSpPr>
          <p:nvPr>
            <p:ph type="sldNum" sz="quarter" idx="12"/>
          </p:nvPr>
        </p:nvSpPr>
        <p:spPr/>
        <p:txBody>
          <a:bodyPr/>
          <a:lstStyle/>
          <a:p>
            <a:fld id="{48F63A3B-78C7-47BE-AE5E-E10140E04643}" type="slidenum">
              <a:rPr lang="en-US" smtClean="0"/>
              <a:t>11</a:t>
            </a:fld>
            <a:endParaRPr lang="en-US" dirty="0"/>
          </a:p>
        </p:txBody>
      </p:sp>
      <p:pic>
        <p:nvPicPr>
          <p:cNvPr id="6" name="Picture 5">
            <a:extLst>
              <a:ext uri="{FF2B5EF4-FFF2-40B4-BE49-F238E27FC236}">
                <a16:creationId xmlns:a16="http://schemas.microsoft.com/office/drawing/2014/main" id="{8D088C2C-172A-9A44-AA48-BF63163698B7}"/>
              </a:ext>
            </a:extLst>
          </p:cNvPr>
          <p:cNvPicPr>
            <a:picLocks noChangeAspect="1"/>
          </p:cNvPicPr>
          <p:nvPr/>
        </p:nvPicPr>
        <p:blipFill>
          <a:blip r:embed="rId3"/>
          <a:stretch>
            <a:fillRect/>
          </a:stretch>
        </p:blipFill>
        <p:spPr>
          <a:xfrm>
            <a:off x="7917" y="0"/>
            <a:ext cx="6817989" cy="6858000"/>
          </a:xfrm>
          <a:prstGeom prst="rect">
            <a:avLst/>
          </a:prstGeom>
        </p:spPr>
      </p:pic>
      <p:sp>
        <p:nvSpPr>
          <p:cNvPr id="7" name="TextBox 6">
            <a:extLst>
              <a:ext uri="{FF2B5EF4-FFF2-40B4-BE49-F238E27FC236}">
                <a16:creationId xmlns:a16="http://schemas.microsoft.com/office/drawing/2014/main" id="{73FC7775-2C8D-97A0-5058-CB621EE05F91}"/>
              </a:ext>
            </a:extLst>
          </p:cNvPr>
          <p:cNvSpPr txBox="1"/>
          <p:nvPr/>
        </p:nvSpPr>
        <p:spPr>
          <a:xfrm>
            <a:off x="7086600" y="1600200"/>
            <a:ext cx="4876800" cy="4801314"/>
          </a:xfrm>
          <a:prstGeom prst="rect">
            <a:avLst/>
          </a:prstGeom>
          <a:noFill/>
        </p:spPr>
        <p:txBody>
          <a:bodyPr wrap="square" rtlCol="0">
            <a:spAutoFit/>
          </a:bodyPr>
          <a:lstStyle/>
          <a:p>
            <a:r>
              <a:rPr lang="en-US" dirty="0"/>
              <a:t>Prioritized locations were developed using MNDOT’s Minnesota Electric Vehicle Infrastructure Needs Assessment as well as additional qualifiers</a:t>
            </a:r>
          </a:p>
          <a:p>
            <a:endParaRPr lang="en-US" dirty="0"/>
          </a:p>
          <a:p>
            <a:r>
              <a:rPr lang="en-US" dirty="0"/>
              <a:t>Primary and Secondary Site Selection</a:t>
            </a:r>
          </a:p>
          <a:p>
            <a:pPr marL="285750" indent="-285750">
              <a:buFont typeface="Arial" panose="020B0604020202020204" pitchFamily="34" charset="0"/>
              <a:buChar char="•"/>
            </a:pPr>
            <a:r>
              <a:rPr lang="en-US" dirty="0"/>
              <a:t>Additional points will be given to applicants who select a site (s) off the primary or secondary site list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Applicants may submit a site application for a non-prioritized site if it is on one of the charging corridors from the map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Sites suggested on interstates 35 and 94 will not be considered as MNDOT’s NEVI funding is focused on those corridors</a:t>
            </a:r>
          </a:p>
        </p:txBody>
      </p:sp>
    </p:spTree>
    <p:extLst>
      <p:ext uri="{BB962C8B-B14F-4D97-AF65-F5344CB8AC3E}">
        <p14:creationId xmlns:p14="http://schemas.microsoft.com/office/powerpoint/2010/main" val="172674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6950-1BB3-BF45-A25F-A5FB70C2F71E}"/>
              </a:ext>
            </a:extLst>
          </p:cNvPr>
          <p:cNvSpPr>
            <a:spLocks noGrp="1"/>
          </p:cNvSpPr>
          <p:nvPr>
            <p:ph type="title"/>
          </p:nvPr>
        </p:nvSpPr>
        <p:spPr/>
        <p:txBody>
          <a:bodyPr/>
          <a:lstStyle/>
          <a:p>
            <a:r>
              <a:rPr lang="en-US" dirty="0"/>
              <a:t>DCFC site requirements</a:t>
            </a:r>
          </a:p>
        </p:txBody>
      </p:sp>
      <p:sp>
        <p:nvSpPr>
          <p:cNvPr id="4" name="Footer Placeholder 3">
            <a:extLst>
              <a:ext uri="{FF2B5EF4-FFF2-40B4-BE49-F238E27FC236}">
                <a16:creationId xmlns:a16="http://schemas.microsoft.com/office/drawing/2014/main" id="{71DC6BC3-A5AB-35A7-9F70-5ED8223FC3C3}"/>
              </a:ext>
            </a:extLst>
          </p:cNvPr>
          <p:cNvSpPr>
            <a:spLocks noGrp="1"/>
          </p:cNvSpPr>
          <p:nvPr>
            <p:ph type="ftr" sz="quarter" idx="3"/>
          </p:nvPr>
        </p:nvSpPr>
        <p:spPr/>
        <p:txBody>
          <a:bodyPr/>
          <a:lstStyle/>
          <a:p>
            <a:r>
              <a:rPr lang="en-US"/>
              <a:t>Questions? Email grants.pca@state.mn.us</a:t>
            </a:r>
            <a:endParaRPr lang="en-US" dirty="0"/>
          </a:p>
        </p:txBody>
      </p:sp>
      <p:sp>
        <p:nvSpPr>
          <p:cNvPr id="5" name="Slide Number Placeholder 4">
            <a:extLst>
              <a:ext uri="{FF2B5EF4-FFF2-40B4-BE49-F238E27FC236}">
                <a16:creationId xmlns:a16="http://schemas.microsoft.com/office/drawing/2014/main" id="{ACF6DE8A-BCAA-DA5F-B6F1-F14431BD7031}"/>
              </a:ext>
            </a:extLst>
          </p:cNvPr>
          <p:cNvSpPr>
            <a:spLocks noGrp="1"/>
          </p:cNvSpPr>
          <p:nvPr>
            <p:ph type="sldNum" sz="quarter" idx="12"/>
          </p:nvPr>
        </p:nvSpPr>
        <p:spPr/>
        <p:txBody>
          <a:bodyPr/>
          <a:lstStyle/>
          <a:p>
            <a:fld id="{48F63A3B-78C7-47BE-AE5E-E10140E04643}" type="slidenum">
              <a:rPr lang="en-US" smtClean="0"/>
              <a:t>12</a:t>
            </a:fld>
            <a:endParaRPr lang="en-US" dirty="0"/>
          </a:p>
        </p:txBody>
      </p:sp>
      <p:pic>
        <p:nvPicPr>
          <p:cNvPr id="7" name="Graphic 6" descr="Burger and drink with solid fill">
            <a:extLst>
              <a:ext uri="{FF2B5EF4-FFF2-40B4-BE49-F238E27FC236}">
                <a16:creationId xmlns:a16="http://schemas.microsoft.com/office/drawing/2014/main" id="{8D69905E-4FA4-C9FA-9155-627B1C3474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8000" y="2832622"/>
            <a:ext cx="914400" cy="914400"/>
          </a:xfrm>
          <a:prstGeom prst="rect">
            <a:avLst/>
          </a:prstGeom>
        </p:spPr>
      </p:pic>
      <p:pic>
        <p:nvPicPr>
          <p:cNvPr id="9" name="Graphic 8" descr="Fork In Road outline">
            <a:extLst>
              <a:ext uri="{FF2B5EF4-FFF2-40B4-BE49-F238E27FC236}">
                <a16:creationId xmlns:a16="http://schemas.microsoft.com/office/drawing/2014/main" id="{CE2E5B22-72F3-45EF-41D7-C53B8E754B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76400" y="2879725"/>
            <a:ext cx="914400" cy="914400"/>
          </a:xfrm>
          <a:prstGeom prst="rect">
            <a:avLst/>
          </a:prstGeom>
        </p:spPr>
      </p:pic>
      <p:pic>
        <p:nvPicPr>
          <p:cNvPr id="11" name="Graphic 10" descr="Streetlight with solid fill">
            <a:extLst>
              <a:ext uri="{FF2B5EF4-FFF2-40B4-BE49-F238E27FC236}">
                <a16:creationId xmlns:a16="http://schemas.microsoft.com/office/drawing/2014/main" id="{DC27FEAA-5108-3EBF-4C91-FF8C6F8ED7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52600" y="4876800"/>
            <a:ext cx="914400" cy="914400"/>
          </a:xfrm>
          <a:prstGeom prst="rect">
            <a:avLst/>
          </a:prstGeom>
        </p:spPr>
      </p:pic>
      <p:sp>
        <p:nvSpPr>
          <p:cNvPr id="12" name="Text Placeholder 6">
            <a:extLst>
              <a:ext uri="{FF2B5EF4-FFF2-40B4-BE49-F238E27FC236}">
                <a16:creationId xmlns:a16="http://schemas.microsoft.com/office/drawing/2014/main" id="{4C61998C-9AFF-73E2-7105-02C9ED43D1F4}"/>
              </a:ext>
            </a:extLst>
          </p:cNvPr>
          <p:cNvSpPr txBox="1">
            <a:spLocks/>
          </p:cNvSpPr>
          <p:nvPr/>
        </p:nvSpPr>
        <p:spPr>
          <a:xfrm>
            <a:off x="8138533" y="4787277"/>
            <a:ext cx="3505200" cy="767193"/>
          </a:xfrm>
          <a:prstGeom prst="rect">
            <a:avLst/>
          </a:prstGeom>
        </p:spPr>
        <p:txBody>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Accessible 24/7, no less than 355 days per year</a:t>
            </a:r>
          </a:p>
        </p:txBody>
      </p:sp>
      <p:pic>
        <p:nvPicPr>
          <p:cNvPr id="13" name="Picture 12">
            <a:extLst>
              <a:ext uri="{FF2B5EF4-FFF2-40B4-BE49-F238E27FC236}">
                <a16:creationId xmlns:a16="http://schemas.microsoft.com/office/drawing/2014/main" id="{0A1E85D8-F36F-23E4-9A8C-3EE1E3B77D19}"/>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29400" y="4648200"/>
            <a:ext cx="1371600" cy="1371600"/>
          </a:xfrm>
          <a:prstGeom prst="rect">
            <a:avLst/>
          </a:prstGeom>
        </p:spPr>
      </p:pic>
      <p:sp>
        <p:nvSpPr>
          <p:cNvPr id="14" name="Text Placeholder 6">
            <a:extLst>
              <a:ext uri="{FF2B5EF4-FFF2-40B4-BE49-F238E27FC236}">
                <a16:creationId xmlns:a16="http://schemas.microsoft.com/office/drawing/2014/main" id="{A1C3E450-FC7F-771B-EE05-1FA3F62C3615}"/>
              </a:ext>
            </a:extLst>
          </p:cNvPr>
          <p:cNvSpPr txBox="1">
            <a:spLocks/>
          </p:cNvSpPr>
          <p:nvPr/>
        </p:nvSpPr>
        <p:spPr>
          <a:xfrm>
            <a:off x="8138533" y="2773204"/>
            <a:ext cx="3505200" cy="767193"/>
          </a:xfrm>
          <a:prstGeom prst="rect">
            <a:avLst/>
          </a:prstGeom>
        </p:spPr>
        <p:txBody>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Within a short walking distance of retail/service establishments</a:t>
            </a:r>
          </a:p>
        </p:txBody>
      </p:sp>
      <p:sp>
        <p:nvSpPr>
          <p:cNvPr id="15" name="Text Placeholder 6">
            <a:extLst>
              <a:ext uri="{FF2B5EF4-FFF2-40B4-BE49-F238E27FC236}">
                <a16:creationId xmlns:a16="http://schemas.microsoft.com/office/drawing/2014/main" id="{B7B034A9-EB04-28BF-D383-D67BAF04B0E0}"/>
              </a:ext>
            </a:extLst>
          </p:cNvPr>
          <p:cNvSpPr txBox="1">
            <a:spLocks/>
          </p:cNvSpPr>
          <p:nvPr/>
        </p:nvSpPr>
        <p:spPr>
          <a:xfrm>
            <a:off x="2728769" y="2979829"/>
            <a:ext cx="3505200" cy="767193"/>
          </a:xfrm>
          <a:prstGeom prst="rect">
            <a:avLst/>
          </a:prstGeom>
        </p:spPr>
        <p:txBody>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Two miles or less from a designated EV corridor</a:t>
            </a:r>
          </a:p>
        </p:txBody>
      </p:sp>
      <p:sp>
        <p:nvSpPr>
          <p:cNvPr id="16" name="Text Placeholder 6">
            <a:extLst>
              <a:ext uri="{FF2B5EF4-FFF2-40B4-BE49-F238E27FC236}">
                <a16:creationId xmlns:a16="http://schemas.microsoft.com/office/drawing/2014/main" id="{ED90574C-E883-DA09-416F-82AEA2C950C1}"/>
              </a:ext>
            </a:extLst>
          </p:cNvPr>
          <p:cNvSpPr txBox="1">
            <a:spLocks/>
          </p:cNvSpPr>
          <p:nvPr/>
        </p:nvSpPr>
        <p:spPr>
          <a:xfrm>
            <a:off x="2715209" y="4887350"/>
            <a:ext cx="3505200" cy="767193"/>
          </a:xfrm>
          <a:prstGeom prst="rect">
            <a:avLst/>
          </a:prstGeom>
        </p:spPr>
        <p:txBody>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Dusk to dawn lighting</a:t>
            </a:r>
          </a:p>
        </p:txBody>
      </p:sp>
      <p:sp>
        <p:nvSpPr>
          <p:cNvPr id="21" name="Text Placeholder 6">
            <a:extLst>
              <a:ext uri="{FF2B5EF4-FFF2-40B4-BE49-F238E27FC236}">
                <a16:creationId xmlns:a16="http://schemas.microsoft.com/office/drawing/2014/main" id="{57733B5F-2630-317B-D9E8-BA387C14F5FA}"/>
              </a:ext>
            </a:extLst>
          </p:cNvPr>
          <p:cNvSpPr txBox="1">
            <a:spLocks/>
          </p:cNvSpPr>
          <p:nvPr/>
        </p:nvSpPr>
        <p:spPr>
          <a:xfrm>
            <a:off x="381000" y="1660764"/>
            <a:ext cx="3505200" cy="767193"/>
          </a:xfrm>
          <a:prstGeom prst="rect">
            <a:avLst/>
          </a:prstGeom>
        </p:spPr>
        <p:txBody>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DCFC sites must be …</a:t>
            </a:r>
          </a:p>
        </p:txBody>
      </p:sp>
    </p:spTree>
    <p:extLst>
      <p:ext uri="{BB962C8B-B14F-4D97-AF65-F5344CB8AC3E}">
        <p14:creationId xmlns:p14="http://schemas.microsoft.com/office/powerpoint/2010/main" val="743655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DCFC dual-port charger requirements</a:t>
            </a:r>
          </a:p>
        </p:txBody>
      </p:sp>
      <p:sp>
        <p:nvSpPr>
          <p:cNvPr id="6" name="TextBox 5"/>
          <p:cNvSpPr txBox="1"/>
          <p:nvPr/>
        </p:nvSpPr>
        <p:spPr>
          <a:xfrm>
            <a:off x="-228600" y="1646388"/>
            <a:ext cx="10287000" cy="523220"/>
          </a:xfrm>
          <a:prstGeom prst="rect">
            <a:avLst/>
          </a:prstGeom>
          <a:noFill/>
        </p:spPr>
        <p:txBody>
          <a:bodyPr wrap="square" rtlCol="0">
            <a:spAutoFit/>
          </a:bodyPr>
          <a:lstStyle/>
          <a:p>
            <a:pPr marL="457200" indent="0">
              <a:spcAft>
                <a:spcPts val="600"/>
              </a:spcAft>
              <a:buNone/>
            </a:pPr>
            <a:r>
              <a:rPr lang="en-US" sz="2800" b="1" dirty="0"/>
              <a:t>DCFC stations must be...</a:t>
            </a:r>
          </a:p>
        </p:txBody>
      </p:sp>
      <p:sp>
        <p:nvSpPr>
          <p:cNvPr id="14" name="Text Placeholder 6"/>
          <p:cNvSpPr txBox="1">
            <a:spLocks/>
          </p:cNvSpPr>
          <p:nvPr/>
        </p:nvSpPr>
        <p:spPr>
          <a:xfrm>
            <a:off x="2438400" y="5105400"/>
            <a:ext cx="2616787" cy="767193"/>
          </a:xfrm>
          <a:prstGeom prst="rect">
            <a:avLst/>
          </a:prstGeom>
        </p:spPr>
        <p:txBody>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Minimum 150-kW dual-port station</a:t>
            </a:r>
          </a:p>
        </p:txBody>
      </p:sp>
      <p:sp>
        <p:nvSpPr>
          <p:cNvPr id="3" name="Footer Placeholder 2"/>
          <p:cNvSpPr>
            <a:spLocks noGrp="1"/>
          </p:cNvSpPr>
          <p:nvPr>
            <p:ph type="ftr" sz="quarter" idx="3"/>
          </p:nvPr>
        </p:nvSpPr>
        <p:spPr/>
        <p:txBody>
          <a:bodyPr/>
          <a:lstStyle/>
          <a:p>
            <a:r>
              <a:rPr lang="en-US"/>
              <a:t>Questions? Email grants.pca@state.mn.us</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13</a:t>
            </a:fld>
            <a:endParaRPr lang="en-US" dirty="0"/>
          </a:p>
        </p:txBody>
      </p:sp>
      <p:pic>
        <p:nvPicPr>
          <p:cNvPr id="9" name="Graphic 8" descr="High voltage with solid fill">
            <a:extLst>
              <a:ext uri="{FF2B5EF4-FFF2-40B4-BE49-F238E27FC236}">
                <a16:creationId xmlns:a16="http://schemas.microsoft.com/office/drawing/2014/main" id="{6E8F915C-5EC1-C597-6B6B-E12A7D1273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1168" y="5105400"/>
            <a:ext cx="914400" cy="914400"/>
          </a:xfrm>
          <a:prstGeom prst="rect">
            <a:avLst/>
          </a:prstGeom>
        </p:spPr>
      </p:pic>
      <p:sp>
        <p:nvSpPr>
          <p:cNvPr id="10" name="Text Placeholder 6">
            <a:extLst>
              <a:ext uri="{FF2B5EF4-FFF2-40B4-BE49-F238E27FC236}">
                <a16:creationId xmlns:a16="http://schemas.microsoft.com/office/drawing/2014/main" id="{278566EA-1ACA-E9D6-74C7-A93B44D68C61}"/>
              </a:ext>
            </a:extLst>
          </p:cNvPr>
          <p:cNvSpPr txBox="1">
            <a:spLocks/>
          </p:cNvSpPr>
          <p:nvPr/>
        </p:nvSpPr>
        <p:spPr>
          <a:xfrm>
            <a:off x="5638800" y="2944382"/>
            <a:ext cx="3505200" cy="767193"/>
          </a:xfrm>
          <a:prstGeom prst="rect">
            <a:avLst/>
          </a:prstGeom>
        </p:spPr>
        <p:txBody>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Dual-ported with one port being CCS</a:t>
            </a:r>
          </a:p>
        </p:txBody>
      </p:sp>
      <p:pic>
        <p:nvPicPr>
          <p:cNvPr id="15" name="Graphic 14" descr="Wheelchair access with solid fill">
            <a:extLst>
              <a:ext uri="{FF2B5EF4-FFF2-40B4-BE49-F238E27FC236}">
                <a16:creationId xmlns:a16="http://schemas.microsoft.com/office/drawing/2014/main" id="{8428A013-CD0C-1F82-6738-5FA3E9D7E3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5600" y="5054082"/>
            <a:ext cx="914400" cy="914400"/>
          </a:xfrm>
          <a:prstGeom prst="rect">
            <a:avLst/>
          </a:prstGeom>
        </p:spPr>
      </p:pic>
      <p:sp>
        <p:nvSpPr>
          <p:cNvPr id="18" name="Text Placeholder 6">
            <a:extLst>
              <a:ext uri="{FF2B5EF4-FFF2-40B4-BE49-F238E27FC236}">
                <a16:creationId xmlns:a16="http://schemas.microsoft.com/office/drawing/2014/main" id="{2F730AF0-E4BA-9B4D-E57C-E084ACA44FED}"/>
              </a:ext>
            </a:extLst>
          </p:cNvPr>
          <p:cNvSpPr txBox="1">
            <a:spLocks/>
          </p:cNvSpPr>
          <p:nvPr/>
        </p:nvSpPr>
        <p:spPr>
          <a:xfrm>
            <a:off x="8005680" y="5008984"/>
            <a:ext cx="2616787" cy="767193"/>
          </a:xfrm>
          <a:prstGeom prst="rect">
            <a:avLst/>
          </a:prstGeom>
        </p:spPr>
        <p:txBody>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ADA accessible for at least one parking spot</a:t>
            </a:r>
          </a:p>
        </p:txBody>
      </p:sp>
      <p:pic>
        <p:nvPicPr>
          <p:cNvPr id="3074" name="Picture 2" descr="You won't be confused about electric vehicle charging after reading this -  Ars Technica">
            <a:extLst>
              <a:ext uri="{FF2B5EF4-FFF2-40B4-BE49-F238E27FC236}">
                <a16:creationId xmlns:a16="http://schemas.microsoft.com/office/drawing/2014/main" id="{DAD3F14D-B1B0-08CB-F293-DBA0416E4C7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750" r="48087"/>
          <a:stretch/>
        </p:blipFill>
        <p:spPr bwMode="auto">
          <a:xfrm>
            <a:off x="4451900" y="2437858"/>
            <a:ext cx="926000" cy="1697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044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ntitled photo">
            <a:extLst>
              <a:ext uri="{FF2B5EF4-FFF2-40B4-BE49-F238E27FC236}">
                <a16:creationId xmlns:a16="http://schemas.microsoft.com/office/drawing/2014/main" id="{C439A479-4055-5C65-3609-10E13A7BA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3494"/>
            <a:ext cx="12192000" cy="557450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3"/>
          </p:nvPr>
        </p:nvSpPr>
        <p:spPr/>
        <p:txBody>
          <a:bodyPr/>
          <a:lstStyle/>
          <a:p>
            <a:r>
              <a:rPr lang="en-US" dirty="0"/>
              <a:t>Questions? Email grants.pca@state.mn.us</a:t>
            </a:r>
          </a:p>
        </p:txBody>
      </p:sp>
      <p:sp>
        <p:nvSpPr>
          <p:cNvPr id="5" name="Slide Number Placeholder 4"/>
          <p:cNvSpPr>
            <a:spLocks noGrp="1"/>
          </p:cNvSpPr>
          <p:nvPr>
            <p:ph type="sldNum" sz="quarter" idx="12"/>
          </p:nvPr>
        </p:nvSpPr>
        <p:spPr/>
        <p:txBody>
          <a:bodyPr/>
          <a:lstStyle/>
          <a:p>
            <a:fld id="{48F63A3B-78C7-47BE-AE5E-E10140E04643}" type="slidenum">
              <a:rPr lang="en-US" smtClean="0"/>
              <a:t>14</a:t>
            </a:fld>
            <a:endParaRPr lang="en-US" dirty="0"/>
          </a:p>
        </p:txBody>
      </p:sp>
      <p:sp>
        <p:nvSpPr>
          <p:cNvPr id="8" name="Title 7">
            <a:extLst>
              <a:ext uri="{FF2B5EF4-FFF2-40B4-BE49-F238E27FC236}">
                <a16:creationId xmlns:a16="http://schemas.microsoft.com/office/drawing/2014/main" id="{DAB125F9-8BF2-4532-CF89-D6F3C030684A}"/>
              </a:ext>
            </a:extLst>
          </p:cNvPr>
          <p:cNvSpPr>
            <a:spLocks noGrp="1"/>
          </p:cNvSpPr>
          <p:nvPr>
            <p:ph type="title"/>
          </p:nvPr>
        </p:nvSpPr>
        <p:spPr/>
        <p:txBody>
          <a:bodyPr/>
          <a:lstStyle/>
          <a:p>
            <a:r>
              <a:rPr lang="en-US" dirty="0"/>
              <a:t>DCFC dual-port charger application requirements</a:t>
            </a:r>
          </a:p>
        </p:txBody>
      </p:sp>
      <p:sp>
        <p:nvSpPr>
          <p:cNvPr id="9" name="Rectangle 8">
            <a:extLst>
              <a:ext uri="{FF2B5EF4-FFF2-40B4-BE49-F238E27FC236}">
                <a16:creationId xmlns:a16="http://schemas.microsoft.com/office/drawing/2014/main" id="{978A8E79-58DA-716B-DB69-A9AD3279FDDA}"/>
              </a:ext>
            </a:extLst>
          </p:cNvPr>
          <p:cNvSpPr/>
          <p:nvPr/>
        </p:nvSpPr>
        <p:spPr>
          <a:xfrm>
            <a:off x="0" y="1283494"/>
            <a:ext cx="12192000" cy="5562600"/>
          </a:xfrm>
          <a:prstGeom prst="rect">
            <a:avLst/>
          </a:prstGeom>
          <a:gradFill flip="none" rotWithShape="1">
            <a:gsLst>
              <a:gs pos="0">
                <a:schemeClr val="accent1">
                  <a:lumMod val="5000"/>
                  <a:lumOff val="95000"/>
                  <a:alpha val="0"/>
                </a:schemeClr>
              </a:gs>
              <a:gs pos="49000">
                <a:schemeClr val="bg1">
                  <a:alpha val="63000"/>
                </a:schemeClr>
              </a:gs>
              <a:gs pos="83000">
                <a:schemeClr val="bg1"/>
              </a:gs>
              <a:gs pos="100000">
                <a:schemeClr val="bg1"/>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84D6AE5-8A5E-91A0-1DB8-3F9ECD69AA34}"/>
              </a:ext>
            </a:extLst>
          </p:cNvPr>
          <p:cNvSpPr txBox="1"/>
          <p:nvPr/>
        </p:nvSpPr>
        <p:spPr>
          <a:xfrm>
            <a:off x="833535" y="2273589"/>
            <a:ext cx="4701264" cy="2708434"/>
          </a:xfrm>
          <a:prstGeom prst="rect">
            <a:avLst/>
          </a:prstGeom>
          <a:solidFill>
            <a:schemeClr val="tx1"/>
          </a:solidFill>
          <a:effectLst>
            <a:outerShdw blurRad="50800" dist="38100" dir="8100000" algn="tr" rotWithShape="0">
              <a:prstClr val="black">
                <a:alpha val="40000"/>
              </a:prstClr>
            </a:outerShdw>
          </a:effectLst>
        </p:spPr>
        <p:txBody>
          <a:bodyPr wrap="square" lIns="365760" tIns="274320" rIns="365760" bIns="274320" rtlCol="0">
            <a:spAutoFit/>
          </a:bodyPr>
          <a:lstStyle/>
          <a:p>
            <a:r>
              <a:rPr lang="en-US" sz="2800" dirty="0">
                <a:solidFill>
                  <a:schemeClr val="bg1"/>
                </a:solidFill>
              </a:rPr>
              <a:t>Applicants may apply for as many sites as they want in the </a:t>
            </a:r>
            <a:r>
              <a:rPr lang="en-US" sz="2800" dirty="0">
                <a:solidFill>
                  <a:schemeClr val="accent2"/>
                </a:solidFill>
              </a:rPr>
              <a:t>same application </a:t>
            </a:r>
            <a:r>
              <a:rPr lang="en-US" sz="2800" dirty="0">
                <a:solidFill>
                  <a:schemeClr val="bg1"/>
                </a:solidFill>
              </a:rPr>
              <a:t>but may only be awarded up to </a:t>
            </a:r>
            <a:r>
              <a:rPr lang="en-US" sz="2800" dirty="0">
                <a:solidFill>
                  <a:schemeClr val="accent2"/>
                </a:solidFill>
              </a:rPr>
              <a:t>5 total sites</a:t>
            </a:r>
          </a:p>
        </p:txBody>
      </p:sp>
      <p:sp>
        <p:nvSpPr>
          <p:cNvPr id="11" name="TextBox 10">
            <a:extLst>
              <a:ext uri="{FF2B5EF4-FFF2-40B4-BE49-F238E27FC236}">
                <a16:creationId xmlns:a16="http://schemas.microsoft.com/office/drawing/2014/main" id="{1D9D1C1F-6339-5A99-256D-9DCCB71C781C}"/>
              </a:ext>
            </a:extLst>
          </p:cNvPr>
          <p:cNvSpPr txBox="1"/>
          <p:nvPr/>
        </p:nvSpPr>
        <p:spPr>
          <a:xfrm>
            <a:off x="6934200" y="2590800"/>
            <a:ext cx="720012" cy="457200"/>
          </a:xfrm>
          <a:prstGeom prst="rect">
            <a:avLst/>
          </a:prstGeom>
          <a:solidFill>
            <a:schemeClr val="bg1">
              <a:lumMod val="95000"/>
            </a:schemeClr>
          </a:solidFill>
        </p:spPr>
        <p:txBody>
          <a:bodyPr wrap="square" rtlCol="0">
            <a:spAutoFit/>
          </a:bodyPr>
          <a:lstStyle/>
          <a:p>
            <a:endParaRPr lang="en-US" dirty="0"/>
          </a:p>
        </p:txBody>
      </p:sp>
    </p:spTree>
    <p:extLst>
      <p:ext uri="{BB962C8B-B14F-4D97-AF65-F5344CB8AC3E}">
        <p14:creationId xmlns:p14="http://schemas.microsoft.com/office/powerpoint/2010/main" val="2153819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8" name="Content Placeholder 6" descr="Table showing relationship between A B and C"/>
          <p:cNvGraphicFramePr>
            <a:graphicFrameLocks noGrp="1"/>
          </p:cNvGraphicFramePr>
          <p:nvPr>
            <p:ph sz="quarter" idx="10"/>
            <p:extLst>
              <p:ext uri="{D42A27DB-BD31-4B8C-83A1-F6EECF244321}">
                <p14:modId xmlns:p14="http://schemas.microsoft.com/office/powerpoint/2010/main" val="3053901805"/>
              </p:ext>
            </p:extLst>
          </p:nvPr>
        </p:nvGraphicFramePr>
        <p:xfrm>
          <a:off x="1364746" y="981153"/>
          <a:ext cx="9462507" cy="5068315"/>
        </p:xfrm>
        <a:graphic>
          <a:graphicData uri="http://schemas.openxmlformats.org/drawingml/2006/table">
            <a:tbl>
              <a:tblPr firstRow="1" bandRow="1">
                <a:tableStyleId>{5C22544A-7EE6-4342-B048-85BDC9FD1C3A}</a:tableStyleId>
              </a:tblPr>
              <a:tblGrid>
                <a:gridCol w="2824306">
                  <a:extLst>
                    <a:ext uri="{9D8B030D-6E8A-4147-A177-3AD203B41FA5}">
                      <a16:colId xmlns:a16="http://schemas.microsoft.com/office/drawing/2014/main" val="20000"/>
                    </a:ext>
                  </a:extLst>
                </a:gridCol>
                <a:gridCol w="6638201">
                  <a:extLst>
                    <a:ext uri="{9D8B030D-6E8A-4147-A177-3AD203B41FA5}">
                      <a16:colId xmlns:a16="http://schemas.microsoft.com/office/drawing/2014/main" val="20001"/>
                    </a:ext>
                  </a:extLst>
                </a:gridCol>
              </a:tblGrid>
              <a:tr h="1188720">
                <a:tc>
                  <a:txBody>
                    <a:bodyPr/>
                    <a:lstStyle/>
                    <a:p>
                      <a:r>
                        <a:rPr lang="en-US" sz="2400" b="0" dirty="0">
                          <a:solidFill>
                            <a:schemeClr val="bg1"/>
                          </a:solidFill>
                        </a:rPr>
                        <a:t>Total available grant funds</a:t>
                      </a:r>
                    </a:p>
                  </a:txBody>
                  <a:tcPr marL="167282" marR="167282" marT="61973" marB="61973">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Approximately $1.89 million</a:t>
                      </a:r>
                    </a:p>
                  </a:txBody>
                  <a:tcPr marL="167282" marR="167282" marT="61973" marB="61973">
                    <a:solidFill>
                      <a:srgbClr val="60BB46"/>
                    </a:solidFill>
                  </a:tcPr>
                </a:tc>
                <a:extLst>
                  <a:ext uri="{0D108BD9-81ED-4DB2-BD59-A6C34878D82A}">
                    <a16:rowId xmlns:a16="http://schemas.microsoft.com/office/drawing/2014/main" val="10001"/>
                  </a:ext>
                </a:extLst>
              </a:tr>
              <a:tr h="1371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Eligible</a:t>
                      </a:r>
                      <a:r>
                        <a:rPr lang="en-US" sz="2400" baseline="0" dirty="0">
                          <a:solidFill>
                            <a:schemeClr val="bg1"/>
                          </a:solidFill>
                        </a:rPr>
                        <a:t> equipment</a:t>
                      </a:r>
                      <a:endParaRPr lang="en-US" sz="2400" dirty="0">
                        <a:solidFill>
                          <a:schemeClr val="bg1"/>
                        </a:solidFill>
                      </a:endParaRPr>
                    </a:p>
                  </a:txBody>
                  <a:tcPr marL="167282" marR="167282" marT="61973" marB="61973">
                    <a:solidFill>
                      <a:schemeClr val="tx1"/>
                    </a:solidFill>
                  </a:tcPr>
                </a:tc>
                <a:tc>
                  <a:txBody>
                    <a:bodyPr/>
                    <a:lstStyle/>
                    <a:p>
                      <a:pPr marL="18288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rPr>
                        <a:t>150 kW dual-port direct current fast charging station</a:t>
                      </a:r>
                    </a:p>
                  </a:txBody>
                  <a:tcPr marL="167282" marR="167282" marT="61973" marB="61973">
                    <a:solidFill>
                      <a:srgbClr val="60BB46"/>
                    </a:solidFill>
                  </a:tcPr>
                </a:tc>
                <a:extLst>
                  <a:ext uri="{0D108BD9-81ED-4DB2-BD59-A6C34878D82A}">
                    <a16:rowId xmlns:a16="http://schemas.microsoft.com/office/drawing/2014/main" val="1045589739"/>
                  </a:ext>
                </a:extLst>
              </a:tr>
              <a:tr h="12867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Eligible</a:t>
                      </a:r>
                      <a:r>
                        <a:rPr lang="en-US" sz="2400" baseline="0" dirty="0">
                          <a:solidFill>
                            <a:schemeClr val="bg1"/>
                          </a:solidFill>
                        </a:rPr>
                        <a:t> sites</a:t>
                      </a:r>
                      <a:endParaRPr lang="en-US" sz="2400" dirty="0">
                        <a:solidFill>
                          <a:schemeClr val="bg1"/>
                        </a:solidFill>
                      </a:endParaRPr>
                    </a:p>
                  </a:txBody>
                  <a:tcPr marL="167282" marR="167282" marT="61973" marB="61973">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Sites applied for must be on one of the EV charging corridors on the map</a:t>
                      </a:r>
                    </a:p>
                  </a:txBody>
                  <a:tcPr marL="167282" marR="167282" marT="61973" marB="61973">
                    <a:solidFill>
                      <a:srgbClr val="60BB46"/>
                    </a:solidFill>
                  </a:tcPr>
                </a:tc>
                <a:extLst>
                  <a:ext uri="{0D108BD9-81ED-4DB2-BD59-A6C34878D82A}">
                    <a16:rowId xmlns:a16="http://schemas.microsoft.com/office/drawing/2014/main" val="10003"/>
                  </a:ext>
                </a:extLst>
              </a:tr>
              <a:tr h="1047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Maximum</a:t>
                      </a:r>
                      <a:r>
                        <a:rPr lang="en-US" sz="2400" baseline="0" dirty="0">
                          <a:solidFill>
                            <a:schemeClr val="bg1"/>
                          </a:solidFill>
                        </a:rPr>
                        <a:t> allowable grant request</a:t>
                      </a:r>
                      <a:endParaRPr lang="en-US" sz="2400" dirty="0">
                        <a:solidFill>
                          <a:schemeClr val="bg1"/>
                        </a:solidFill>
                      </a:endParaRPr>
                    </a:p>
                  </a:txBody>
                  <a:tcPr marL="167282" marR="167282" marT="61973" marB="61973">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80% of eligible project costs, up to $150,000 per 150 kW dual-port fast charging station</a:t>
                      </a:r>
                    </a:p>
                  </a:txBody>
                  <a:tcPr marL="167282" marR="167282" marT="61973" marB="61973">
                    <a:solidFill>
                      <a:srgbClr val="60BB46"/>
                    </a:solidFill>
                  </a:tcPr>
                </a:tc>
                <a:extLst>
                  <a:ext uri="{0D108BD9-81ED-4DB2-BD59-A6C34878D82A}">
                    <a16:rowId xmlns:a16="http://schemas.microsoft.com/office/drawing/2014/main" val="10005"/>
                  </a:ext>
                </a:extLst>
              </a:tr>
            </a:tbl>
          </a:graphicData>
        </a:graphic>
      </p:graphicFrame>
      <p:sp>
        <p:nvSpPr>
          <p:cNvPr id="10" name="TextBox 9"/>
          <p:cNvSpPr txBox="1"/>
          <p:nvPr/>
        </p:nvSpPr>
        <p:spPr>
          <a:xfrm>
            <a:off x="7890416" y="228600"/>
            <a:ext cx="3463384" cy="707886"/>
          </a:xfrm>
          <a:prstGeom prst="rect">
            <a:avLst/>
          </a:prstGeom>
          <a:noFill/>
        </p:spPr>
        <p:txBody>
          <a:bodyPr wrap="none" rtlCol="0">
            <a:spAutoFit/>
          </a:bodyPr>
          <a:lstStyle/>
          <a:p>
            <a:r>
              <a:rPr lang="en-US" sz="4000" b="1" dirty="0"/>
              <a:t>Grant overview</a:t>
            </a:r>
          </a:p>
        </p:txBody>
      </p:sp>
      <p:sp>
        <p:nvSpPr>
          <p:cNvPr id="2" name="Footer Placeholder 1"/>
          <p:cNvSpPr>
            <a:spLocks noGrp="1"/>
          </p:cNvSpPr>
          <p:nvPr>
            <p:ph type="ftr" sz="quarter" idx="3"/>
          </p:nvPr>
        </p:nvSpPr>
        <p:spPr/>
        <p:txBody>
          <a:bodyPr/>
          <a:lstStyle/>
          <a:p>
            <a:r>
              <a:rPr lang="en-US"/>
              <a:t>Questions? Email grants.pca@state.mn.us</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118851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Who can apply?</a:t>
            </a:r>
          </a:p>
        </p:txBody>
      </p:sp>
      <p:sp>
        <p:nvSpPr>
          <p:cNvPr id="3" name="TextBox 2"/>
          <p:cNvSpPr txBox="1"/>
          <p:nvPr/>
        </p:nvSpPr>
        <p:spPr>
          <a:xfrm>
            <a:off x="490618" y="2514600"/>
            <a:ext cx="184731" cy="584775"/>
          </a:xfrm>
          <a:prstGeom prst="rect">
            <a:avLst/>
          </a:prstGeom>
          <a:noFill/>
        </p:spPr>
        <p:txBody>
          <a:bodyPr wrap="none" rtlCol="0">
            <a:spAutoFit/>
          </a:bodyPr>
          <a:lstStyle/>
          <a:p>
            <a:endParaRPr lang="en-US" sz="3200" dirty="0"/>
          </a:p>
        </p:txBody>
      </p:sp>
      <p:sp>
        <p:nvSpPr>
          <p:cNvPr id="11" name="TextBox 10"/>
          <p:cNvSpPr txBox="1"/>
          <p:nvPr/>
        </p:nvSpPr>
        <p:spPr>
          <a:xfrm>
            <a:off x="675349" y="1752600"/>
            <a:ext cx="6477000" cy="4816703"/>
          </a:xfrm>
          <a:prstGeom prst="rect">
            <a:avLst/>
          </a:prstGeom>
          <a:noFill/>
        </p:spPr>
        <p:txBody>
          <a:bodyPr wrap="square" rtlCol="0">
            <a:spAutoFit/>
          </a:bodyPr>
          <a:lstStyle/>
          <a:p>
            <a:pPr>
              <a:spcAft>
                <a:spcPts val="600"/>
              </a:spcAft>
            </a:pPr>
            <a:r>
              <a:rPr lang="en-US" sz="2400" b="1" dirty="0"/>
              <a:t>Eligible applicants:</a:t>
            </a:r>
          </a:p>
          <a:p>
            <a:pPr marL="285750" indent="-285750">
              <a:spcAft>
                <a:spcPts val="600"/>
              </a:spcAft>
              <a:buFont typeface="Arial" panose="020B0604020202020204" pitchFamily="34" charset="0"/>
              <a:buChar char="•"/>
            </a:pPr>
            <a:r>
              <a:rPr lang="en-US" sz="2000" dirty="0"/>
              <a:t>For-profit, nonprofit, and public entities, including state, local, and Tribal governments </a:t>
            </a:r>
          </a:p>
          <a:p>
            <a:pPr marL="285750" indent="-285750">
              <a:spcAft>
                <a:spcPts val="600"/>
              </a:spcAft>
              <a:buFont typeface="Arial" panose="020B0604020202020204" pitchFamily="34" charset="0"/>
              <a:buChar char="•"/>
            </a:pPr>
            <a:r>
              <a:rPr lang="en-US" sz="2000" dirty="0"/>
              <a:t>Applicants must be based in or have a branch office in Minnesota</a:t>
            </a:r>
          </a:p>
          <a:p>
            <a:pPr>
              <a:spcAft>
                <a:spcPts val="600"/>
              </a:spcAft>
            </a:pPr>
            <a:r>
              <a:rPr lang="en-US" sz="2400" b="1" dirty="0">
                <a:solidFill>
                  <a:srgbClr val="FF0000"/>
                </a:solidFill>
              </a:rPr>
              <a:t>Ineligible applicants:</a:t>
            </a:r>
          </a:p>
          <a:p>
            <a:pPr marL="285750" lvl="0" indent="-285750">
              <a:spcAft>
                <a:spcPts val="600"/>
              </a:spcAft>
              <a:buFont typeface="Arial" panose="020B0604020202020204" pitchFamily="34" charset="0"/>
              <a:buChar char="•"/>
            </a:pPr>
            <a:r>
              <a:rPr lang="en-US" sz="2000" dirty="0"/>
              <a:t>Entities or individuals suspended or debarred by the State of Minnesota and/or the federal government</a:t>
            </a:r>
          </a:p>
          <a:p>
            <a:pPr marL="285750" lvl="0" indent="-285750">
              <a:spcAft>
                <a:spcPts val="600"/>
              </a:spcAft>
              <a:buFont typeface="Arial" panose="020B0604020202020204" pitchFamily="34" charset="0"/>
              <a:buChar char="•"/>
            </a:pPr>
            <a:r>
              <a:rPr lang="en-US" sz="2000" dirty="0"/>
              <a:t>MPCA may also deem an applicant ineligible because of enforcement issues, labor standards, tax status, or other issues</a:t>
            </a:r>
          </a:p>
          <a:p>
            <a:pPr marL="285750" lvl="0" indent="-285750">
              <a:spcAft>
                <a:spcPts val="600"/>
              </a:spcAft>
              <a:buFont typeface="Arial" panose="020B0604020202020204" pitchFamily="34" charset="0"/>
              <a:buChar char="•"/>
            </a:pPr>
            <a:r>
              <a:rPr lang="en-US" sz="2000" dirty="0"/>
              <a:t>MPCA employees</a:t>
            </a:r>
          </a:p>
          <a:p>
            <a:pPr>
              <a:spcAft>
                <a:spcPts val="600"/>
              </a:spcAft>
            </a:pPr>
            <a:endParaRPr lang="en-US" sz="2400" b="1" dirty="0"/>
          </a:p>
        </p:txBody>
      </p:sp>
      <p:pic>
        <p:nvPicPr>
          <p:cNvPr id="13" name="Picture 1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96200" y="2057400"/>
            <a:ext cx="3581400" cy="3581400"/>
          </a:xfrm>
          <a:prstGeom prst="rect">
            <a:avLst/>
          </a:prstGeom>
          <a:effectLst>
            <a:outerShdw blurRad="50800" dist="38100" dir="8100000" algn="tr" rotWithShape="0">
              <a:prstClr val="black">
                <a:alpha val="40000"/>
              </a:prstClr>
            </a:outerShdw>
          </a:effectLst>
        </p:spPr>
      </p:pic>
      <p:sp>
        <p:nvSpPr>
          <p:cNvPr id="4" name="Footer Placeholder 3"/>
          <p:cNvSpPr>
            <a:spLocks noGrp="1"/>
          </p:cNvSpPr>
          <p:nvPr>
            <p:ph type="ftr" sz="quarter" idx="3"/>
          </p:nvPr>
        </p:nvSpPr>
        <p:spPr/>
        <p:txBody>
          <a:bodyPr/>
          <a:lstStyle/>
          <a:p>
            <a:r>
              <a:rPr lang="en-US"/>
              <a:t>Questions? Email grants.pca@state.mn.us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57906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10515600" cy="914400"/>
          </a:xfrm>
        </p:spPr>
        <p:txBody>
          <a:bodyPr>
            <a:normAutofit/>
          </a:bodyPr>
          <a:lstStyle/>
          <a:p>
            <a:r>
              <a:rPr lang="en-US" sz="3200" dirty="0"/>
              <a:t>Maximum allowable grant per project</a:t>
            </a:r>
          </a:p>
        </p:txBody>
      </p:sp>
      <p:sp>
        <p:nvSpPr>
          <p:cNvPr id="6" name="TextBox 5"/>
          <p:cNvSpPr txBox="1"/>
          <p:nvPr/>
        </p:nvSpPr>
        <p:spPr>
          <a:xfrm>
            <a:off x="415497" y="2122009"/>
            <a:ext cx="8001000" cy="954107"/>
          </a:xfrm>
          <a:prstGeom prst="rect">
            <a:avLst/>
          </a:prstGeom>
          <a:noFill/>
        </p:spPr>
        <p:txBody>
          <a:bodyPr wrap="square" rtlCol="0">
            <a:spAutoFit/>
          </a:bodyPr>
          <a:lstStyle/>
          <a:p>
            <a:r>
              <a:rPr lang="en-US" sz="2800" dirty="0"/>
              <a:t>The maximum award </a:t>
            </a:r>
            <a:r>
              <a:rPr lang="en-US" sz="2800" i="1" dirty="0"/>
              <a:t>per charging station </a:t>
            </a:r>
            <a:r>
              <a:rPr lang="en-US" sz="2800" dirty="0"/>
              <a:t>is </a:t>
            </a:r>
            <a:r>
              <a:rPr lang="en-US" sz="2800" b="1" dirty="0"/>
              <a:t>up to </a:t>
            </a:r>
          </a:p>
          <a:p>
            <a:r>
              <a:rPr lang="en-US" sz="2800" b="1" dirty="0"/>
              <a:t>80% </a:t>
            </a:r>
            <a:r>
              <a:rPr lang="en-US" sz="2800" dirty="0"/>
              <a:t>of eligible project costs </a:t>
            </a:r>
            <a:r>
              <a:rPr lang="en-US" sz="2800" b="1" dirty="0">
                <a:solidFill>
                  <a:srgbClr val="00B050"/>
                </a:solidFill>
              </a:rPr>
              <a:t>or  </a:t>
            </a:r>
            <a:r>
              <a:rPr lang="en-US" sz="2800" b="1" dirty="0"/>
              <a:t>$150,000</a:t>
            </a:r>
            <a:endParaRPr lang="en-US" sz="2800" dirty="0"/>
          </a:p>
        </p:txBody>
      </p:sp>
      <p:sp>
        <p:nvSpPr>
          <p:cNvPr id="11" name="TextBox 10"/>
          <p:cNvSpPr txBox="1"/>
          <p:nvPr/>
        </p:nvSpPr>
        <p:spPr>
          <a:xfrm>
            <a:off x="320957" y="5392263"/>
            <a:ext cx="11676979" cy="646331"/>
          </a:xfrm>
          <a:prstGeom prst="rect">
            <a:avLst/>
          </a:prstGeom>
          <a:noFill/>
        </p:spPr>
        <p:txBody>
          <a:bodyPr wrap="none" rtlCol="0">
            <a:spAutoFit/>
          </a:bodyPr>
          <a:lstStyle/>
          <a:p>
            <a:r>
              <a:rPr lang="en-US" i="1" dirty="0"/>
              <a:t>*Eligible project costs include the cost of the new 150 kW charging station, utility equipment upgrades, concrete, asphalt, </a:t>
            </a:r>
          </a:p>
          <a:p>
            <a:r>
              <a:rPr lang="en-US" i="1" dirty="0"/>
              <a:t>signage, painting, permit fees, labor, shipping of equipment, 5 year service agreement, 5 warranty (see RFP for details)</a:t>
            </a:r>
          </a:p>
        </p:txBody>
      </p:sp>
      <p:pic>
        <p:nvPicPr>
          <p:cNvPr id="12" name="Picture 1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96177" y="2209800"/>
            <a:ext cx="3048000" cy="3048000"/>
          </a:xfrm>
          <a:prstGeom prst="rect">
            <a:avLst/>
          </a:prstGeom>
          <a:effectLst>
            <a:outerShdw blurRad="50800" dist="38100" dir="2700000" algn="tl" rotWithShape="0">
              <a:prstClr val="black">
                <a:alpha val="40000"/>
              </a:prstClr>
            </a:outerShdw>
          </a:effectLst>
        </p:spPr>
      </p:pic>
      <p:sp>
        <p:nvSpPr>
          <p:cNvPr id="4" name="Footer Placeholder 3"/>
          <p:cNvSpPr>
            <a:spLocks noGrp="1"/>
          </p:cNvSpPr>
          <p:nvPr>
            <p:ph type="ftr" sz="quarter" idx="3"/>
          </p:nvPr>
        </p:nvSpPr>
        <p:spPr/>
        <p:txBody>
          <a:bodyPr/>
          <a:lstStyle/>
          <a:p>
            <a:r>
              <a:rPr lang="en-US" dirty="0"/>
              <a:t>Questions? Email grants.pca@state.mn.us</a:t>
            </a:r>
          </a:p>
        </p:txBody>
      </p:sp>
      <p:sp>
        <p:nvSpPr>
          <p:cNvPr id="5" name="Slide Number Placeholder 4"/>
          <p:cNvSpPr>
            <a:spLocks noGrp="1"/>
          </p:cNvSpPr>
          <p:nvPr>
            <p:ph type="sldNum" sz="quarter" idx="12"/>
          </p:nvPr>
        </p:nvSpPr>
        <p:spPr/>
        <p:txBody>
          <a:bodyPr/>
          <a:lstStyle/>
          <a:p>
            <a:fld id="{48F63A3B-78C7-47BE-AE5E-E10140E04643}" type="slidenum">
              <a:rPr lang="en-US" smtClean="0"/>
              <a:t>17</a:t>
            </a:fld>
            <a:endParaRPr lang="en-US" dirty="0"/>
          </a:p>
        </p:txBody>
      </p:sp>
      <p:sp>
        <p:nvSpPr>
          <p:cNvPr id="9" name="TextBox 8"/>
          <p:cNvSpPr txBox="1"/>
          <p:nvPr/>
        </p:nvSpPr>
        <p:spPr>
          <a:xfrm>
            <a:off x="609600" y="3533745"/>
            <a:ext cx="6083653" cy="400110"/>
          </a:xfrm>
          <a:prstGeom prst="rect">
            <a:avLst/>
          </a:prstGeom>
          <a:noFill/>
        </p:spPr>
        <p:txBody>
          <a:bodyPr wrap="none" rtlCol="0">
            <a:spAutoFit/>
          </a:bodyPr>
          <a:lstStyle/>
          <a:p>
            <a:r>
              <a:rPr lang="en-US" sz="2000" dirty="0"/>
              <a:t>**Applicants may only be awarded a maximum of 5 sites</a:t>
            </a:r>
          </a:p>
        </p:txBody>
      </p:sp>
    </p:spTree>
    <p:extLst>
      <p:ext uri="{BB962C8B-B14F-4D97-AF65-F5344CB8AC3E}">
        <p14:creationId xmlns:p14="http://schemas.microsoft.com/office/powerpoint/2010/main" val="317596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D568F-55A8-DC89-2E4C-AB7B9AFF2B40}"/>
            </a:ext>
          </a:extLst>
        </p:cNvPr>
        <p:cNvGrpSpPr/>
        <p:nvPr/>
      </p:nvGrpSpPr>
      <p:grpSpPr>
        <a:xfrm>
          <a:off x="0" y="0"/>
          <a:ext cx="0" cy="0"/>
          <a:chOff x="0" y="0"/>
          <a:chExt cx="0" cy="0"/>
        </a:xfrm>
      </p:grpSpPr>
      <p:graphicFrame>
        <p:nvGraphicFramePr>
          <p:cNvPr id="8" name="Content Placeholder 6" descr="Table showing relationship between A B and C">
            <a:extLst>
              <a:ext uri="{FF2B5EF4-FFF2-40B4-BE49-F238E27FC236}">
                <a16:creationId xmlns:a16="http://schemas.microsoft.com/office/drawing/2014/main" id="{F05B29C0-43A8-7F7E-3E32-B75CB0DFE4AA}"/>
              </a:ext>
            </a:extLst>
          </p:cNvPr>
          <p:cNvGraphicFramePr>
            <a:graphicFrameLocks noGrp="1"/>
          </p:cNvGraphicFramePr>
          <p:nvPr>
            <p:ph sz="quarter" idx="10"/>
          </p:nvPr>
        </p:nvGraphicFramePr>
        <p:xfrm>
          <a:off x="1364746" y="981153"/>
          <a:ext cx="9462507" cy="5068315"/>
        </p:xfrm>
        <a:graphic>
          <a:graphicData uri="http://schemas.openxmlformats.org/drawingml/2006/table">
            <a:tbl>
              <a:tblPr firstRow="1" bandRow="1">
                <a:tableStyleId>{5C22544A-7EE6-4342-B048-85BDC9FD1C3A}</a:tableStyleId>
              </a:tblPr>
              <a:tblGrid>
                <a:gridCol w="2824306">
                  <a:extLst>
                    <a:ext uri="{9D8B030D-6E8A-4147-A177-3AD203B41FA5}">
                      <a16:colId xmlns:a16="http://schemas.microsoft.com/office/drawing/2014/main" val="20000"/>
                    </a:ext>
                  </a:extLst>
                </a:gridCol>
                <a:gridCol w="6638201">
                  <a:extLst>
                    <a:ext uri="{9D8B030D-6E8A-4147-A177-3AD203B41FA5}">
                      <a16:colId xmlns:a16="http://schemas.microsoft.com/office/drawing/2014/main" val="20001"/>
                    </a:ext>
                  </a:extLst>
                </a:gridCol>
              </a:tblGrid>
              <a:tr h="1188720">
                <a:tc>
                  <a:txBody>
                    <a:bodyPr/>
                    <a:lstStyle/>
                    <a:p>
                      <a:r>
                        <a:rPr lang="en-US" sz="2400" b="0" dirty="0">
                          <a:solidFill>
                            <a:schemeClr val="bg1"/>
                          </a:solidFill>
                        </a:rPr>
                        <a:t>Total available grant funds</a:t>
                      </a:r>
                    </a:p>
                  </a:txBody>
                  <a:tcPr marL="167282" marR="167282" marT="61973" marB="61973">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Approximately $1.89 million</a:t>
                      </a:r>
                    </a:p>
                  </a:txBody>
                  <a:tcPr marL="167282" marR="167282" marT="61973" marB="61973">
                    <a:solidFill>
                      <a:srgbClr val="60BB46"/>
                    </a:solidFill>
                  </a:tcPr>
                </a:tc>
                <a:extLst>
                  <a:ext uri="{0D108BD9-81ED-4DB2-BD59-A6C34878D82A}">
                    <a16:rowId xmlns:a16="http://schemas.microsoft.com/office/drawing/2014/main" val="10001"/>
                  </a:ext>
                </a:extLst>
              </a:tr>
              <a:tr h="1371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Eligible</a:t>
                      </a:r>
                      <a:r>
                        <a:rPr lang="en-US" sz="2400" baseline="0" dirty="0">
                          <a:solidFill>
                            <a:schemeClr val="bg1"/>
                          </a:solidFill>
                        </a:rPr>
                        <a:t> equipment</a:t>
                      </a:r>
                      <a:endParaRPr lang="en-US" sz="2400" dirty="0">
                        <a:solidFill>
                          <a:schemeClr val="bg1"/>
                        </a:solidFill>
                      </a:endParaRPr>
                    </a:p>
                  </a:txBody>
                  <a:tcPr marL="167282" marR="167282" marT="61973" marB="61973">
                    <a:solidFill>
                      <a:schemeClr val="tx1"/>
                    </a:solidFill>
                  </a:tcPr>
                </a:tc>
                <a:tc>
                  <a:txBody>
                    <a:bodyPr/>
                    <a:lstStyle/>
                    <a:p>
                      <a:pPr marL="18288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rPr>
                        <a:t>150 kW dual-port direct current fast charging station</a:t>
                      </a:r>
                    </a:p>
                  </a:txBody>
                  <a:tcPr marL="167282" marR="167282" marT="61973" marB="61973">
                    <a:solidFill>
                      <a:srgbClr val="60BB46"/>
                    </a:solidFill>
                  </a:tcPr>
                </a:tc>
                <a:extLst>
                  <a:ext uri="{0D108BD9-81ED-4DB2-BD59-A6C34878D82A}">
                    <a16:rowId xmlns:a16="http://schemas.microsoft.com/office/drawing/2014/main" val="1045589739"/>
                  </a:ext>
                </a:extLst>
              </a:tr>
              <a:tr h="12867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Eligible</a:t>
                      </a:r>
                      <a:r>
                        <a:rPr lang="en-US" sz="2400" baseline="0" dirty="0">
                          <a:solidFill>
                            <a:schemeClr val="bg1"/>
                          </a:solidFill>
                        </a:rPr>
                        <a:t> sites</a:t>
                      </a:r>
                      <a:endParaRPr lang="en-US" sz="2400" dirty="0">
                        <a:solidFill>
                          <a:schemeClr val="bg1"/>
                        </a:solidFill>
                      </a:endParaRPr>
                    </a:p>
                  </a:txBody>
                  <a:tcPr marL="167282" marR="167282" marT="61973" marB="61973">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Sites applied for must be on one of the EV charging corridors on the map</a:t>
                      </a:r>
                    </a:p>
                  </a:txBody>
                  <a:tcPr marL="167282" marR="167282" marT="61973" marB="61973">
                    <a:solidFill>
                      <a:srgbClr val="60BB46"/>
                    </a:solidFill>
                  </a:tcPr>
                </a:tc>
                <a:extLst>
                  <a:ext uri="{0D108BD9-81ED-4DB2-BD59-A6C34878D82A}">
                    <a16:rowId xmlns:a16="http://schemas.microsoft.com/office/drawing/2014/main" val="10003"/>
                  </a:ext>
                </a:extLst>
              </a:tr>
              <a:tr h="1047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Maximum</a:t>
                      </a:r>
                      <a:r>
                        <a:rPr lang="en-US" sz="2400" baseline="0" dirty="0">
                          <a:solidFill>
                            <a:schemeClr val="bg1"/>
                          </a:solidFill>
                        </a:rPr>
                        <a:t> allowable grant request</a:t>
                      </a:r>
                      <a:endParaRPr lang="en-US" sz="2400" dirty="0">
                        <a:solidFill>
                          <a:schemeClr val="bg1"/>
                        </a:solidFill>
                      </a:endParaRPr>
                    </a:p>
                  </a:txBody>
                  <a:tcPr marL="167282" marR="167282" marT="61973" marB="61973">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80% of eligible project costs, up to $150,000 per 150 kW dual-port fast charging station</a:t>
                      </a:r>
                    </a:p>
                  </a:txBody>
                  <a:tcPr marL="167282" marR="167282" marT="61973" marB="61973">
                    <a:solidFill>
                      <a:srgbClr val="60BB46"/>
                    </a:solidFill>
                  </a:tcPr>
                </a:tc>
                <a:extLst>
                  <a:ext uri="{0D108BD9-81ED-4DB2-BD59-A6C34878D82A}">
                    <a16:rowId xmlns:a16="http://schemas.microsoft.com/office/drawing/2014/main" val="10005"/>
                  </a:ext>
                </a:extLst>
              </a:tr>
            </a:tbl>
          </a:graphicData>
        </a:graphic>
      </p:graphicFrame>
      <p:sp>
        <p:nvSpPr>
          <p:cNvPr id="10" name="TextBox 9">
            <a:extLst>
              <a:ext uri="{FF2B5EF4-FFF2-40B4-BE49-F238E27FC236}">
                <a16:creationId xmlns:a16="http://schemas.microsoft.com/office/drawing/2014/main" id="{7AC58ACE-6DE9-7F00-2331-0741A29CF76F}"/>
              </a:ext>
            </a:extLst>
          </p:cNvPr>
          <p:cNvSpPr txBox="1"/>
          <p:nvPr/>
        </p:nvSpPr>
        <p:spPr>
          <a:xfrm>
            <a:off x="7890416" y="228600"/>
            <a:ext cx="3463384" cy="707886"/>
          </a:xfrm>
          <a:prstGeom prst="rect">
            <a:avLst/>
          </a:prstGeom>
          <a:noFill/>
        </p:spPr>
        <p:txBody>
          <a:bodyPr wrap="none" rtlCol="0">
            <a:spAutoFit/>
          </a:bodyPr>
          <a:lstStyle/>
          <a:p>
            <a:r>
              <a:rPr lang="en-US" sz="4000" b="1" dirty="0"/>
              <a:t>Grant overview</a:t>
            </a:r>
          </a:p>
        </p:txBody>
      </p:sp>
      <p:sp>
        <p:nvSpPr>
          <p:cNvPr id="2" name="Footer Placeholder 1">
            <a:extLst>
              <a:ext uri="{FF2B5EF4-FFF2-40B4-BE49-F238E27FC236}">
                <a16:creationId xmlns:a16="http://schemas.microsoft.com/office/drawing/2014/main" id="{C2F1B0AD-02D3-0AF9-7144-EACF50B22840}"/>
              </a:ext>
            </a:extLst>
          </p:cNvPr>
          <p:cNvSpPr>
            <a:spLocks noGrp="1"/>
          </p:cNvSpPr>
          <p:nvPr>
            <p:ph type="ftr" sz="quarter" idx="3"/>
          </p:nvPr>
        </p:nvSpPr>
        <p:spPr/>
        <p:txBody>
          <a:bodyPr/>
          <a:lstStyle/>
          <a:p>
            <a:r>
              <a:rPr lang="en-US"/>
              <a:t>Questions? Email grants.pca@state.mn.us</a:t>
            </a:r>
            <a:endParaRPr lang="en-US" dirty="0"/>
          </a:p>
        </p:txBody>
      </p:sp>
      <p:sp>
        <p:nvSpPr>
          <p:cNvPr id="3" name="Slide Number Placeholder 2">
            <a:extLst>
              <a:ext uri="{FF2B5EF4-FFF2-40B4-BE49-F238E27FC236}">
                <a16:creationId xmlns:a16="http://schemas.microsoft.com/office/drawing/2014/main" id="{50D5289B-9F5B-E437-01A6-4F43C7ADFE3D}"/>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323762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itle 6"/>
          <p:cNvSpPr>
            <a:spLocks noGrp="1"/>
          </p:cNvSpPr>
          <p:nvPr>
            <p:ph type="title"/>
          </p:nvPr>
        </p:nvSpPr>
        <p:spPr>
          <a:xfrm>
            <a:off x="533400" y="457200"/>
            <a:ext cx="3804425" cy="1676400"/>
          </a:xfrm>
        </p:spPr>
        <p:txBody>
          <a:bodyPr>
            <a:normAutofit/>
          </a:bodyPr>
          <a:lstStyle/>
          <a:p>
            <a:r>
              <a:rPr lang="en-US" sz="4400" b="1" dirty="0"/>
              <a:t>How to apply</a:t>
            </a:r>
          </a:p>
        </p:txBody>
      </p:sp>
      <p:sp>
        <p:nvSpPr>
          <p:cNvPr id="15" name="TextBox 14"/>
          <p:cNvSpPr txBox="1"/>
          <p:nvPr/>
        </p:nvSpPr>
        <p:spPr>
          <a:xfrm>
            <a:off x="5387670" y="783366"/>
            <a:ext cx="2460930" cy="203488"/>
          </a:xfrm>
          <a:prstGeom prst="rect">
            <a:avLst/>
          </a:prstGeom>
          <a:noFill/>
        </p:spPr>
        <p:txBody>
          <a:bodyPr wrap="none" rtlCol="0">
            <a:spAutoFit/>
          </a:bodyPr>
          <a:lstStyle/>
          <a:p>
            <a:r>
              <a:rPr lang="en-US" sz="1000" dirty="0">
                <a:solidFill>
                  <a:schemeClr val="tx2"/>
                </a:solidFill>
              </a:rPr>
              <a:t>pca.state.mn.us/air/</a:t>
            </a:r>
            <a:r>
              <a:rPr lang="en-US" sz="1000" dirty="0" err="1">
                <a:solidFill>
                  <a:schemeClr val="tx2"/>
                </a:solidFill>
              </a:rPr>
              <a:t>volkswagen</a:t>
            </a:r>
            <a:r>
              <a:rPr lang="en-US" sz="1000" dirty="0">
                <a:solidFill>
                  <a:schemeClr val="tx2"/>
                </a:solidFill>
              </a:rPr>
              <a:t>-settlement</a:t>
            </a:r>
            <a:endParaRPr lang="en-US" sz="1100" dirty="0">
              <a:solidFill>
                <a:schemeClr val="tx2"/>
              </a:solidFill>
            </a:endParaRPr>
          </a:p>
        </p:txBody>
      </p:sp>
      <p:sp>
        <p:nvSpPr>
          <p:cNvPr id="17" name="TextBox 16"/>
          <p:cNvSpPr txBox="1"/>
          <p:nvPr/>
        </p:nvSpPr>
        <p:spPr>
          <a:xfrm>
            <a:off x="167404" y="1773188"/>
            <a:ext cx="45720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Go to </a:t>
            </a:r>
            <a:r>
              <a:rPr lang="en-US" sz="2400" b="1" dirty="0"/>
              <a:t>pca.state.mn.us/air/</a:t>
            </a:r>
            <a:r>
              <a:rPr lang="en-US" sz="2400" b="1" dirty="0" err="1"/>
              <a:t>volkswagen</a:t>
            </a:r>
            <a:r>
              <a:rPr lang="en-US" sz="2400" b="1" dirty="0"/>
              <a:t>-settlement</a:t>
            </a:r>
          </a:p>
          <a:p>
            <a:pPr marL="285750" indent="-285750">
              <a:buFont typeface="Arial" panose="020B0604020202020204" pitchFamily="34" charset="0"/>
              <a:buChar char="•"/>
            </a:pPr>
            <a:r>
              <a:rPr lang="en-US" sz="2400" dirty="0"/>
              <a:t>Click </a:t>
            </a:r>
            <a:r>
              <a:rPr lang="en-US" sz="2400" i="1" dirty="0"/>
              <a:t>‘Volkswagen settlement grants’</a:t>
            </a:r>
          </a:p>
          <a:p>
            <a:pPr marL="285750" indent="-285750">
              <a:buFont typeface="Arial" panose="020B0604020202020204" pitchFamily="34" charset="0"/>
              <a:buChar char="•"/>
            </a:pPr>
            <a:endParaRPr lang="en-US" sz="2400" dirty="0"/>
          </a:p>
        </p:txBody>
      </p:sp>
      <p:sp>
        <p:nvSpPr>
          <p:cNvPr id="2" name="Footer Placeholder 1"/>
          <p:cNvSpPr>
            <a:spLocks noGrp="1"/>
          </p:cNvSpPr>
          <p:nvPr>
            <p:ph type="ftr" sz="quarter" idx="3"/>
          </p:nvPr>
        </p:nvSpPr>
        <p:spPr/>
        <p:txBody>
          <a:bodyPr/>
          <a:lstStyle/>
          <a:p>
            <a:r>
              <a:rPr lang="en-US"/>
              <a:t>Questions? Email grants.pca@state.mn.us</a:t>
            </a:r>
            <a:endParaRPr lang="en-US" dirty="0"/>
          </a:p>
        </p:txBody>
      </p:sp>
      <p:sp>
        <p:nvSpPr>
          <p:cNvPr id="3" name="Slide Number Placeholder 2"/>
          <p:cNvSpPr>
            <a:spLocks noGrp="1"/>
          </p:cNvSpPr>
          <p:nvPr>
            <p:ph type="sldNum" sz="quarter" idx="13"/>
          </p:nvPr>
        </p:nvSpPr>
        <p:spPr/>
        <p:txBody>
          <a:bodyPr/>
          <a:lstStyle/>
          <a:p>
            <a:fld id="{48F63A3B-78C7-47BE-AE5E-E10140E04643}" type="slidenum">
              <a:rPr lang="en-US" smtClean="0"/>
              <a:t>19</a:t>
            </a:fld>
            <a:endParaRPr lang="en-US" dirty="0"/>
          </a:p>
        </p:txBody>
      </p:sp>
      <p:sp>
        <p:nvSpPr>
          <p:cNvPr id="5" name="Picture Placeholder 4">
            <a:extLst>
              <a:ext uri="{FF2B5EF4-FFF2-40B4-BE49-F238E27FC236}">
                <a16:creationId xmlns:a16="http://schemas.microsoft.com/office/drawing/2014/main" id="{7D44DC7A-6CCA-55E9-BF96-2C69B127925E}"/>
              </a:ext>
            </a:extLst>
          </p:cNvPr>
          <p:cNvSpPr>
            <a:spLocks noGrp="1"/>
          </p:cNvSpPr>
          <p:nvPr>
            <p:ph type="pic" sz="quarter" idx="10"/>
          </p:nvPr>
        </p:nvSpPr>
        <p:spPr/>
        <p:txBody>
          <a:bodyPr/>
          <a:lstStyle/>
          <a:p>
            <a:endParaRPr lang="en-US"/>
          </a:p>
        </p:txBody>
      </p:sp>
      <p:pic>
        <p:nvPicPr>
          <p:cNvPr id="10" name="Picture 9">
            <a:extLst>
              <a:ext uri="{FF2B5EF4-FFF2-40B4-BE49-F238E27FC236}">
                <a16:creationId xmlns:a16="http://schemas.microsoft.com/office/drawing/2014/main" id="{7F9A543E-D486-3912-8EAD-68ED3F5DA3C1}"/>
              </a:ext>
            </a:extLst>
          </p:cNvPr>
          <p:cNvPicPr>
            <a:picLocks noChangeAspect="1"/>
          </p:cNvPicPr>
          <p:nvPr/>
        </p:nvPicPr>
        <p:blipFill>
          <a:blip r:embed="rId2"/>
          <a:stretch>
            <a:fillRect/>
          </a:stretch>
        </p:blipFill>
        <p:spPr>
          <a:xfrm>
            <a:off x="4965903" y="1067565"/>
            <a:ext cx="9753600" cy="4779323"/>
          </a:xfrm>
          <a:prstGeom prst="rect">
            <a:avLst/>
          </a:prstGeom>
        </p:spPr>
      </p:pic>
      <p:cxnSp>
        <p:nvCxnSpPr>
          <p:cNvPr id="19" name="Straight Arrow Connector 18"/>
          <p:cNvCxnSpPr/>
          <p:nvPr/>
        </p:nvCxnSpPr>
        <p:spPr>
          <a:xfrm>
            <a:off x="1981200" y="5562600"/>
            <a:ext cx="312420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42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6"/>
            <a:ext cx="12192000" cy="1593970"/>
          </a:xfrm>
        </p:spPr>
        <p:txBody>
          <a:bodyPr>
            <a:normAutofit/>
          </a:bodyPr>
          <a:lstStyle/>
          <a:p>
            <a:pPr>
              <a:lnSpc>
                <a:spcPct val="100000"/>
              </a:lnSpc>
              <a:spcAft>
                <a:spcPts val="600"/>
              </a:spcAft>
            </a:pPr>
            <a:r>
              <a:rPr lang="en-US" sz="3200" b="1" dirty="0"/>
              <a:t>2025 Direct Current Fast Charger Installation Grant</a:t>
            </a:r>
            <a:br>
              <a:rPr lang="en-US" sz="3200" b="1" dirty="0"/>
            </a:br>
            <a:r>
              <a:rPr lang="en-US" sz="2400" b="1" dirty="0"/>
              <a:t>Request for Proposals (RFP) Overview</a:t>
            </a:r>
            <a:endParaRPr lang="en-US" sz="2400" dirty="0"/>
          </a:p>
        </p:txBody>
      </p:sp>
      <p:sp>
        <p:nvSpPr>
          <p:cNvPr id="3" name="Text Placeholder 2"/>
          <p:cNvSpPr>
            <a:spLocks noGrp="1"/>
          </p:cNvSpPr>
          <p:nvPr>
            <p:ph type="body" sz="quarter" idx="14"/>
          </p:nvPr>
        </p:nvSpPr>
        <p:spPr>
          <a:xfrm>
            <a:off x="4876800" y="5549204"/>
            <a:ext cx="6602090" cy="1097128"/>
          </a:xfrm>
        </p:spPr>
        <p:txBody>
          <a:bodyPr>
            <a:normAutofit/>
          </a:bodyPr>
          <a:lstStyle/>
          <a:p>
            <a:pPr algn="r">
              <a:spcBef>
                <a:spcPts val="0"/>
              </a:spcBef>
            </a:pPr>
            <a:r>
              <a:rPr lang="en-US" sz="2000" b="1" dirty="0"/>
              <a:t>Lexie Lyng and Ethan </a:t>
            </a:r>
            <a:r>
              <a:rPr lang="en-US" sz="2000" b="1" dirty="0" err="1"/>
              <a:t>Pieczykolan</a:t>
            </a:r>
            <a:r>
              <a:rPr lang="en-US" sz="2000" b="1" dirty="0"/>
              <a:t> and Cindy Osborn </a:t>
            </a:r>
            <a:r>
              <a:rPr lang="en-US" sz="2000" dirty="0"/>
              <a:t>|  VW Project Managers</a:t>
            </a:r>
          </a:p>
        </p:txBody>
      </p:sp>
      <p:pic>
        <p:nvPicPr>
          <p:cNvPr id="9" name="Picture 8" descr="MPCA Logo RGB.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5549204"/>
            <a:ext cx="4108789" cy="707734"/>
          </a:xfrm>
          <a:prstGeom prst="rect">
            <a:avLst/>
          </a:prstGeom>
        </p:spPr>
      </p:pic>
      <p:grpSp>
        <p:nvGrpSpPr>
          <p:cNvPr id="5" name="Group 4"/>
          <p:cNvGrpSpPr/>
          <p:nvPr/>
        </p:nvGrpSpPr>
        <p:grpSpPr>
          <a:xfrm>
            <a:off x="-4187" y="1044948"/>
            <a:ext cx="12187041" cy="2436251"/>
            <a:chOff x="-4187" y="1044948"/>
            <a:chExt cx="12187041" cy="2436251"/>
          </a:xfrm>
        </p:grpSpPr>
        <p:grpSp>
          <p:nvGrpSpPr>
            <p:cNvPr id="23" name="Group 22"/>
            <p:cNvGrpSpPr/>
            <p:nvPr/>
          </p:nvGrpSpPr>
          <p:grpSpPr>
            <a:xfrm>
              <a:off x="2047133" y="1044948"/>
              <a:ext cx="10135721" cy="2436251"/>
              <a:chOff x="2047133" y="1044948"/>
              <a:chExt cx="10135721" cy="2436251"/>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rcRect l="18500" r="18500"/>
              <a:stretch/>
            </p:blipFill>
            <p:spPr>
              <a:xfrm>
                <a:off x="10144865" y="1055036"/>
                <a:ext cx="2037989" cy="2426163"/>
              </a:xfrm>
              <a:prstGeom prst="rect">
                <a:avLst/>
              </a:prstGeom>
            </p:spPr>
          </p:pic>
          <p:sp>
            <p:nvSpPr>
              <p:cNvPr id="17" name="Rectangle 16"/>
              <p:cNvSpPr/>
              <p:nvPr/>
            </p:nvSpPr>
            <p:spPr>
              <a:xfrm>
                <a:off x="2047133" y="1052994"/>
                <a:ext cx="2029968" cy="2423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22919" y="1044948"/>
                <a:ext cx="2029968" cy="2432887"/>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28717" y="1691439"/>
                <a:ext cx="1066800" cy="106680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0600" y="1759377"/>
                <a:ext cx="1002873" cy="1002873"/>
              </a:xfrm>
              <a:prstGeom prst="rect">
                <a:avLst/>
              </a:prstGeom>
            </p:spPr>
          </p:pic>
        </p:gr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29539" t="22153" r="29436" b="5437"/>
            <a:stretch/>
          </p:blipFill>
          <p:spPr>
            <a:xfrm>
              <a:off x="-4187" y="1052994"/>
              <a:ext cx="2059342" cy="2423160"/>
            </a:xfrm>
            <a:prstGeom prst="rect">
              <a:avLst/>
            </a:prstGeom>
          </p:spPr>
        </p:pic>
      </p:grpSp>
      <p:pic>
        <p:nvPicPr>
          <p:cNvPr id="6" name="Picture 5">
            <a:extLst>
              <a:ext uri="{FF2B5EF4-FFF2-40B4-BE49-F238E27FC236}">
                <a16:creationId xmlns:a16="http://schemas.microsoft.com/office/drawing/2014/main" id="{6DC2D186-244E-A1F6-3416-98F0A16F7659}"/>
              </a:ext>
            </a:extLst>
          </p:cNvPr>
          <p:cNvPicPr>
            <a:picLocks noChangeAspect="1"/>
          </p:cNvPicPr>
          <p:nvPr/>
        </p:nvPicPr>
        <p:blipFill rotWithShape="1">
          <a:blip r:embed="rId8"/>
          <a:srcRect l="10900" r="33567"/>
          <a:stretch/>
        </p:blipFill>
        <p:spPr>
          <a:xfrm>
            <a:off x="4020561" y="1051312"/>
            <a:ext cx="2133600" cy="2419436"/>
          </a:xfrm>
          <a:prstGeom prst="rect">
            <a:avLst/>
          </a:prstGeom>
          <a:ln>
            <a:noFill/>
          </a:ln>
          <a:effectLst/>
        </p:spPr>
      </p:pic>
      <p:pic>
        <p:nvPicPr>
          <p:cNvPr id="7" name="Picture 4" descr="Untitled photo">
            <a:extLst>
              <a:ext uri="{FF2B5EF4-FFF2-40B4-BE49-F238E27FC236}">
                <a16:creationId xmlns:a16="http://schemas.microsoft.com/office/drawing/2014/main" id="{A8182833-0187-0275-2E7E-DA78D02164F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6088" r="9621"/>
          <a:stretch/>
        </p:blipFill>
        <p:spPr bwMode="auto">
          <a:xfrm>
            <a:off x="6154161" y="1055037"/>
            <a:ext cx="1968758" cy="241943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24515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TextBox 14"/>
          <p:cNvSpPr txBox="1"/>
          <p:nvPr/>
        </p:nvSpPr>
        <p:spPr>
          <a:xfrm>
            <a:off x="5387670" y="783366"/>
            <a:ext cx="2460930" cy="203488"/>
          </a:xfrm>
          <a:prstGeom prst="rect">
            <a:avLst/>
          </a:prstGeom>
          <a:noFill/>
        </p:spPr>
        <p:txBody>
          <a:bodyPr wrap="none" rtlCol="0">
            <a:spAutoFit/>
          </a:bodyPr>
          <a:lstStyle/>
          <a:p>
            <a:r>
              <a:rPr lang="en-US" sz="1000" dirty="0">
                <a:solidFill>
                  <a:schemeClr val="tx2"/>
                </a:solidFill>
              </a:rPr>
              <a:t>pca.state.mn.us/air/</a:t>
            </a:r>
            <a:r>
              <a:rPr lang="en-US" sz="1000" dirty="0" err="1">
                <a:solidFill>
                  <a:schemeClr val="tx2"/>
                </a:solidFill>
              </a:rPr>
              <a:t>volkswagen</a:t>
            </a:r>
            <a:r>
              <a:rPr lang="en-US" sz="1000" dirty="0">
                <a:solidFill>
                  <a:schemeClr val="tx2"/>
                </a:solidFill>
              </a:rPr>
              <a:t>-settlement</a:t>
            </a:r>
            <a:endParaRPr lang="en-US" sz="1100" dirty="0">
              <a:solidFill>
                <a:schemeClr val="tx2"/>
              </a:solidFill>
            </a:endParaRPr>
          </a:p>
        </p:txBody>
      </p:sp>
      <p:sp>
        <p:nvSpPr>
          <p:cNvPr id="17" name="TextBox 16"/>
          <p:cNvSpPr txBox="1"/>
          <p:nvPr/>
        </p:nvSpPr>
        <p:spPr>
          <a:xfrm>
            <a:off x="237460" y="1793654"/>
            <a:ext cx="45720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Go to </a:t>
            </a:r>
            <a:r>
              <a:rPr lang="en-US" sz="2400" b="1" dirty="0"/>
              <a:t>pca.state.mn.us/air/</a:t>
            </a:r>
            <a:r>
              <a:rPr lang="en-US" sz="2400" b="1" dirty="0" err="1"/>
              <a:t>volkswagen</a:t>
            </a:r>
            <a:r>
              <a:rPr lang="en-US" sz="2400" b="1" dirty="0"/>
              <a:t>-settlement</a:t>
            </a:r>
          </a:p>
          <a:p>
            <a:pPr marL="285750" indent="-285750">
              <a:buFont typeface="Arial" panose="020B0604020202020204" pitchFamily="34" charset="0"/>
              <a:buChar char="•"/>
            </a:pPr>
            <a:r>
              <a:rPr lang="en-US" sz="2400" dirty="0"/>
              <a:t>Click </a:t>
            </a:r>
            <a:r>
              <a:rPr lang="en-US" sz="2400" i="1" dirty="0"/>
              <a:t>‘Volkswagen settlement grants’</a:t>
            </a:r>
            <a:endParaRPr lang="en-US" sz="2400" b="1" dirty="0"/>
          </a:p>
          <a:p>
            <a:pPr marL="285750" indent="-285750">
              <a:buFont typeface="Arial" panose="020B0604020202020204" pitchFamily="34" charset="0"/>
              <a:buChar char="•"/>
            </a:pPr>
            <a:r>
              <a:rPr lang="en-US" sz="2400" dirty="0"/>
              <a:t>Click </a:t>
            </a:r>
            <a:r>
              <a:rPr lang="en-US" sz="2400" i="1" dirty="0"/>
              <a:t>‘Grants and loans page’</a:t>
            </a:r>
          </a:p>
        </p:txBody>
      </p:sp>
      <p:sp>
        <p:nvSpPr>
          <p:cNvPr id="14" name="Title 6"/>
          <p:cNvSpPr>
            <a:spLocks noGrp="1"/>
          </p:cNvSpPr>
          <p:nvPr>
            <p:ph type="title"/>
          </p:nvPr>
        </p:nvSpPr>
        <p:spPr>
          <a:xfrm>
            <a:off x="533400" y="457200"/>
            <a:ext cx="3804425" cy="1676400"/>
          </a:xfrm>
        </p:spPr>
        <p:txBody>
          <a:bodyPr>
            <a:normAutofit/>
          </a:bodyPr>
          <a:lstStyle/>
          <a:p>
            <a:r>
              <a:rPr lang="en-US" sz="4400" b="1" dirty="0"/>
              <a:t>How to apply</a:t>
            </a:r>
          </a:p>
        </p:txBody>
      </p:sp>
      <p:sp>
        <p:nvSpPr>
          <p:cNvPr id="3" name="Footer Placeholder 2"/>
          <p:cNvSpPr>
            <a:spLocks noGrp="1"/>
          </p:cNvSpPr>
          <p:nvPr>
            <p:ph type="ftr" sz="quarter" idx="3"/>
          </p:nvPr>
        </p:nvSpPr>
        <p:spPr>
          <a:xfrm>
            <a:off x="2523460" y="6858000"/>
            <a:ext cx="5587647" cy="365125"/>
          </a:xfrm>
        </p:spPr>
        <p:txBody>
          <a:bodyPr/>
          <a:lstStyle/>
          <a:p>
            <a:r>
              <a:rPr lang="en-US"/>
              <a:t>Questions? Email grants.pca@state.mn.us</a:t>
            </a:r>
            <a:endParaRPr lang="en-US" dirty="0"/>
          </a:p>
        </p:txBody>
      </p:sp>
      <p:sp>
        <p:nvSpPr>
          <p:cNvPr id="4" name="Slide Number Placeholder 3"/>
          <p:cNvSpPr>
            <a:spLocks noGrp="1"/>
          </p:cNvSpPr>
          <p:nvPr>
            <p:ph type="sldNum" sz="quarter" idx="13"/>
          </p:nvPr>
        </p:nvSpPr>
        <p:spPr/>
        <p:txBody>
          <a:bodyPr/>
          <a:lstStyle/>
          <a:p>
            <a:fld id="{48F63A3B-78C7-47BE-AE5E-E10140E04643}" type="slidenum">
              <a:rPr lang="en-US" smtClean="0"/>
              <a:t>20</a:t>
            </a:fld>
            <a:endParaRPr lang="en-US" dirty="0"/>
          </a:p>
        </p:txBody>
      </p:sp>
      <p:sp>
        <p:nvSpPr>
          <p:cNvPr id="6" name="Picture Placeholder 5">
            <a:extLst>
              <a:ext uri="{FF2B5EF4-FFF2-40B4-BE49-F238E27FC236}">
                <a16:creationId xmlns:a16="http://schemas.microsoft.com/office/drawing/2014/main" id="{7719D658-ED00-5515-A3CD-2A373BDB35BE}"/>
              </a:ext>
            </a:extLst>
          </p:cNvPr>
          <p:cNvSpPr>
            <a:spLocks noGrp="1"/>
          </p:cNvSpPr>
          <p:nvPr>
            <p:ph type="pic" sz="quarter" idx="10"/>
          </p:nvPr>
        </p:nvSpPr>
        <p:spPr/>
        <p:txBody>
          <a:bodyPr/>
          <a:lstStyle/>
          <a:p>
            <a:endParaRPr lang="en-US"/>
          </a:p>
        </p:txBody>
      </p:sp>
      <p:pic>
        <p:nvPicPr>
          <p:cNvPr id="5" name="Picture 4">
            <a:extLst>
              <a:ext uri="{FF2B5EF4-FFF2-40B4-BE49-F238E27FC236}">
                <a16:creationId xmlns:a16="http://schemas.microsoft.com/office/drawing/2014/main" id="{15F4BA6C-8552-4063-B3BC-CA85921A1174}"/>
              </a:ext>
            </a:extLst>
          </p:cNvPr>
          <p:cNvPicPr>
            <a:picLocks noChangeAspect="1"/>
          </p:cNvPicPr>
          <p:nvPr/>
        </p:nvPicPr>
        <p:blipFill>
          <a:blip r:embed="rId2"/>
          <a:stretch>
            <a:fillRect/>
          </a:stretch>
        </p:blipFill>
        <p:spPr>
          <a:xfrm>
            <a:off x="4990785" y="1090892"/>
            <a:ext cx="8639865" cy="4399636"/>
          </a:xfrm>
          <a:prstGeom prst="rect">
            <a:avLst/>
          </a:prstGeom>
        </p:spPr>
      </p:pic>
      <p:cxnSp>
        <p:nvCxnSpPr>
          <p:cNvPr id="8" name="Straight Arrow Connector 7"/>
          <p:cNvCxnSpPr>
            <a:cxnSpLocks/>
          </p:cNvCxnSpPr>
          <p:nvPr/>
        </p:nvCxnSpPr>
        <p:spPr>
          <a:xfrm>
            <a:off x="4648200" y="4038600"/>
            <a:ext cx="251460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671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TextBox 14"/>
          <p:cNvSpPr txBox="1"/>
          <p:nvPr/>
        </p:nvSpPr>
        <p:spPr>
          <a:xfrm>
            <a:off x="5387670" y="783366"/>
            <a:ext cx="2460930" cy="203488"/>
          </a:xfrm>
          <a:prstGeom prst="rect">
            <a:avLst/>
          </a:prstGeom>
          <a:noFill/>
        </p:spPr>
        <p:txBody>
          <a:bodyPr wrap="none" rtlCol="0">
            <a:spAutoFit/>
          </a:bodyPr>
          <a:lstStyle/>
          <a:p>
            <a:r>
              <a:rPr lang="en-US" sz="1000" dirty="0">
                <a:solidFill>
                  <a:schemeClr val="tx2"/>
                </a:solidFill>
              </a:rPr>
              <a:t>pca.state.mn.us/air/</a:t>
            </a:r>
            <a:r>
              <a:rPr lang="en-US" sz="1000" dirty="0" err="1">
                <a:solidFill>
                  <a:schemeClr val="tx2"/>
                </a:solidFill>
              </a:rPr>
              <a:t>volkswagen</a:t>
            </a:r>
            <a:r>
              <a:rPr lang="en-US" sz="1000" dirty="0">
                <a:solidFill>
                  <a:schemeClr val="tx2"/>
                </a:solidFill>
              </a:rPr>
              <a:t>-settlement</a:t>
            </a:r>
            <a:endParaRPr lang="en-US" sz="1100" dirty="0">
              <a:solidFill>
                <a:schemeClr val="tx2"/>
              </a:solidFill>
            </a:endParaRPr>
          </a:p>
        </p:txBody>
      </p:sp>
      <p:sp>
        <p:nvSpPr>
          <p:cNvPr id="17" name="TextBox 16"/>
          <p:cNvSpPr txBox="1"/>
          <p:nvPr/>
        </p:nvSpPr>
        <p:spPr>
          <a:xfrm>
            <a:off x="237460" y="1793654"/>
            <a:ext cx="45720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Go to </a:t>
            </a:r>
            <a:r>
              <a:rPr lang="en-US" sz="2400" b="1" dirty="0"/>
              <a:t>pca.state.mn.us/air/</a:t>
            </a:r>
            <a:r>
              <a:rPr lang="en-US" sz="2400" b="1" dirty="0" err="1"/>
              <a:t>volkswagen</a:t>
            </a:r>
            <a:r>
              <a:rPr lang="en-US" sz="2400" b="1" dirty="0"/>
              <a:t>-settlement</a:t>
            </a:r>
          </a:p>
          <a:p>
            <a:pPr marL="285750" indent="-285750">
              <a:buFont typeface="Arial" panose="020B0604020202020204" pitchFamily="34" charset="0"/>
              <a:buChar char="•"/>
            </a:pPr>
            <a:r>
              <a:rPr lang="en-US" sz="2400" dirty="0"/>
              <a:t>Click </a:t>
            </a:r>
            <a:r>
              <a:rPr lang="en-US" sz="2400" i="1" dirty="0"/>
              <a:t>‘Volkswagen settlement grants’</a:t>
            </a:r>
            <a:endParaRPr lang="en-US" sz="2400" b="1" dirty="0"/>
          </a:p>
          <a:p>
            <a:pPr marL="285750" indent="-285750">
              <a:buFont typeface="Arial" panose="020B0604020202020204" pitchFamily="34" charset="0"/>
              <a:buChar char="•"/>
            </a:pPr>
            <a:r>
              <a:rPr lang="en-US" sz="2400" dirty="0"/>
              <a:t>Click </a:t>
            </a:r>
            <a:r>
              <a:rPr lang="en-US" sz="2400" i="1" dirty="0"/>
              <a:t>‘Grants and loans page’</a:t>
            </a:r>
            <a:endParaRPr lang="en-US" sz="2400" dirty="0"/>
          </a:p>
          <a:p>
            <a:pPr marL="285750" indent="-285750">
              <a:buFont typeface="Arial" panose="020B0604020202020204" pitchFamily="34" charset="0"/>
              <a:buChar char="•"/>
            </a:pPr>
            <a:r>
              <a:rPr lang="en-US" sz="2400" dirty="0"/>
              <a:t>Click </a:t>
            </a:r>
            <a:r>
              <a:rPr lang="en-US" sz="2400" i="1" dirty="0"/>
              <a:t>‘Heavy duty on-road replacement grant’</a:t>
            </a:r>
          </a:p>
          <a:p>
            <a:pPr marL="285750" indent="-285750">
              <a:buFont typeface="Arial" panose="020B0604020202020204" pitchFamily="34" charset="0"/>
              <a:buChar char="•"/>
            </a:pPr>
            <a:endParaRPr lang="en-US" sz="2400" dirty="0"/>
          </a:p>
        </p:txBody>
      </p:sp>
      <p:sp>
        <p:nvSpPr>
          <p:cNvPr id="14" name="Title 6"/>
          <p:cNvSpPr>
            <a:spLocks noGrp="1"/>
          </p:cNvSpPr>
          <p:nvPr>
            <p:ph type="title"/>
          </p:nvPr>
        </p:nvSpPr>
        <p:spPr>
          <a:xfrm>
            <a:off x="533400" y="457200"/>
            <a:ext cx="3804425" cy="1676400"/>
          </a:xfrm>
        </p:spPr>
        <p:txBody>
          <a:bodyPr>
            <a:normAutofit/>
          </a:bodyPr>
          <a:lstStyle/>
          <a:p>
            <a:r>
              <a:rPr lang="en-US" sz="4400" b="1" dirty="0"/>
              <a:t>How to apply</a:t>
            </a:r>
          </a:p>
        </p:txBody>
      </p:sp>
      <p:sp>
        <p:nvSpPr>
          <p:cNvPr id="3" name="Footer Placeholder 2"/>
          <p:cNvSpPr>
            <a:spLocks noGrp="1"/>
          </p:cNvSpPr>
          <p:nvPr>
            <p:ph type="ftr" sz="quarter" idx="3"/>
          </p:nvPr>
        </p:nvSpPr>
        <p:spPr>
          <a:xfrm>
            <a:off x="2523460" y="6858000"/>
            <a:ext cx="5587647" cy="365125"/>
          </a:xfrm>
        </p:spPr>
        <p:txBody>
          <a:bodyPr/>
          <a:lstStyle/>
          <a:p>
            <a:r>
              <a:rPr lang="en-US"/>
              <a:t>Questions? Email grants.pca@state.mn.us</a:t>
            </a:r>
            <a:endParaRPr lang="en-US" dirty="0"/>
          </a:p>
        </p:txBody>
      </p:sp>
      <p:sp>
        <p:nvSpPr>
          <p:cNvPr id="4" name="Slide Number Placeholder 3"/>
          <p:cNvSpPr>
            <a:spLocks noGrp="1"/>
          </p:cNvSpPr>
          <p:nvPr>
            <p:ph type="sldNum" sz="quarter" idx="13"/>
          </p:nvPr>
        </p:nvSpPr>
        <p:spPr/>
        <p:txBody>
          <a:bodyPr/>
          <a:lstStyle/>
          <a:p>
            <a:fld id="{48F63A3B-78C7-47BE-AE5E-E10140E04643}" type="slidenum">
              <a:rPr lang="en-US" smtClean="0"/>
              <a:t>21</a:t>
            </a:fld>
            <a:endParaRPr lang="en-US" dirty="0"/>
          </a:p>
        </p:txBody>
      </p:sp>
      <p:sp>
        <p:nvSpPr>
          <p:cNvPr id="6" name="Picture Placeholder 5">
            <a:extLst>
              <a:ext uri="{FF2B5EF4-FFF2-40B4-BE49-F238E27FC236}">
                <a16:creationId xmlns:a16="http://schemas.microsoft.com/office/drawing/2014/main" id="{7719D658-ED00-5515-A3CD-2A373BDB35BE}"/>
              </a:ext>
            </a:extLst>
          </p:cNvPr>
          <p:cNvSpPr>
            <a:spLocks noGrp="1"/>
          </p:cNvSpPr>
          <p:nvPr>
            <p:ph type="pic" sz="quarter" idx="10"/>
          </p:nvPr>
        </p:nvSpPr>
        <p:spPr/>
        <p:txBody>
          <a:bodyPr/>
          <a:lstStyle/>
          <a:p>
            <a:endParaRPr lang="en-US"/>
          </a:p>
        </p:txBody>
      </p:sp>
      <p:pic>
        <p:nvPicPr>
          <p:cNvPr id="5" name="Picture 4">
            <a:extLst>
              <a:ext uri="{FF2B5EF4-FFF2-40B4-BE49-F238E27FC236}">
                <a16:creationId xmlns:a16="http://schemas.microsoft.com/office/drawing/2014/main" id="{A3137E77-FAB3-3C73-4AA7-51E0F0939DEE}"/>
              </a:ext>
            </a:extLst>
          </p:cNvPr>
          <p:cNvPicPr>
            <a:picLocks noChangeAspect="1"/>
          </p:cNvPicPr>
          <p:nvPr/>
        </p:nvPicPr>
        <p:blipFill>
          <a:blip r:embed="rId2"/>
          <a:stretch>
            <a:fillRect/>
          </a:stretch>
        </p:blipFill>
        <p:spPr>
          <a:xfrm>
            <a:off x="4976789" y="1067565"/>
            <a:ext cx="9061318" cy="5790435"/>
          </a:xfrm>
          <a:prstGeom prst="rect">
            <a:avLst/>
          </a:prstGeom>
        </p:spPr>
      </p:pic>
      <p:cxnSp>
        <p:nvCxnSpPr>
          <p:cNvPr id="8" name="Straight Arrow Connector 7"/>
          <p:cNvCxnSpPr>
            <a:cxnSpLocks/>
          </p:cNvCxnSpPr>
          <p:nvPr/>
        </p:nvCxnSpPr>
        <p:spPr>
          <a:xfrm>
            <a:off x="4735748" y="3276600"/>
            <a:ext cx="251460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682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TextBox 14"/>
          <p:cNvSpPr txBox="1"/>
          <p:nvPr/>
        </p:nvSpPr>
        <p:spPr>
          <a:xfrm>
            <a:off x="5387670" y="783366"/>
            <a:ext cx="2460930" cy="203488"/>
          </a:xfrm>
          <a:prstGeom prst="rect">
            <a:avLst/>
          </a:prstGeom>
          <a:noFill/>
        </p:spPr>
        <p:txBody>
          <a:bodyPr wrap="none" rtlCol="0">
            <a:spAutoFit/>
          </a:bodyPr>
          <a:lstStyle/>
          <a:p>
            <a:r>
              <a:rPr lang="en-US" sz="1000" dirty="0">
                <a:solidFill>
                  <a:schemeClr val="tx2"/>
                </a:solidFill>
              </a:rPr>
              <a:t>pca.state.mn.us/air/</a:t>
            </a:r>
            <a:r>
              <a:rPr lang="en-US" sz="1000" dirty="0" err="1">
                <a:solidFill>
                  <a:schemeClr val="tx2"/>
                </a:solidFill>
              </a:rPr>
              <a:t>volkswagen</a:t>
            </a:r>
            <a:r>
              <a:rPr lang="en-US" sz="1000" dirty="0">
                <a:solidFill>
                  <a:schemeClr val="tx2"/>
                </a:solidFill>
              </a:rPr>
              <a:t>-settlement</a:t>
            </a:r>
            <a:endParaRPr lang="en-US" sz="1100" dirty="0">
              <a:solidFill>
                <a:schemeClr val="tx2"/>
              </a:solidFill>
            </a:endParaRPr>
          </a:p>
        </p:txBody>
      </p:sp>
      <p:sp>
        <p:nvSpPr>
          <p:cNvPr id="17" name="TextBox 16"/>
          <p:cNvSpPr txBox="1"/>
          <p:nvPr/>
        </p:nvSpPr>
        <p:spPr>
          <a:xfrm>
            <a:off x="149612" y="1805161"/>
            <a:ext cx="45720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Go to </a:t>
            </a:r>
            <a:r>
              <a:rPr lang="en-US" sz="2400" b="1" dirty="0"/>
              <a:t>pca.state.mn.us/air/</a:t>
            </a:r>
            <a:r>
              <a:rPr lang="en-US" sz="2400" b="1" dirty="0" err="1"/>
              <a:t>volkswagen</a:t>
            </a:r>
            <a:r>
              <a:rPr lang="en-US" sz="2400" b="1" dirty="0"/>
              <a:t>-settlement</a:t>
            </a:r>
          </a:p>
          <a:p>
            <a:pPr marL="285750" indent="-285750">
              <a:buFont typeface="Arial" panose="020B0604020202020204" pitchFamily="34" charset="0"/>
              <a:buChar char="•"/>
            </a:pPr>
            <a:r>
              <a:rPr lang="en-US" sz="2400" dirty="0"/>
              <a:t>Click </a:t>
            </a:r>
            <a:r>
              <a:rPr lang="en-US" sz="2400" i="1" dirty="0"/>
              <a:t>‘Volkswagen settlement grants’</a:t>
            </a:r>
            <a:endParaRPr lang="en-US" sz="2400" b="1" dirty="0"/>
          </a:p>
          <a:p>
            <a:pPr marL="285750" indent="-285750">
              <a:buFont typeface="Arial" panose="020B0604020202020204" pitchFamily="34" charset="0"/>
              <a:buChar char="•"/>
            </a:pPr>
            <a:r>
              <a:rPr lang="en-US" sz="2400" dirty="0"/>
              <a:t>Click </a:t>
            </a:r>
            <a:r>
              <a:rPr lang="en-US" sz="2400" i="1" dirty="0"/>
              <a:t>‘Grants and loans page’</a:t>
            </a:r>
            <a:endParaRPr lang="en-US" sz="2400" dirty="0"/>
          </a:p>
          <a:p>
            <a:pPr marL="285750" indent="-285750">
              <a:buFont typeface="Arial" panose="020B0604020202020204" pitchFamily="34" charset="0"/>
              <a:buChar char="•"/>
            </a:pPr>
            <a:r>
              <a:rPr lang="en-US" sz="2400" dirty="0"/>
              <a:t>Click </a:t>
            </a:r>
            <a:r>
              <a:rPr lang="en-US" sz="2400" i="1" dirty="0"/>
              <a:t>‘Heavy duty on-road replacement grant’</a:t>
            </a:r>
          </a:p>
          <a:p>
            <a:pPr marL="285750" indent="-285750">
              <a:buFont typeface="Arial" panose="020B0604020202020204" pitchFamily="34" charset="0"/>
              <a:buChar char="•"/>
            </a:pPr>
            <a:r>
              <a:rPr lang="en-US" sz="2400" dirty="0"/>
              <a:t>Enter the SWIFT Supplier Portal</a:t>
            </a:r>
          </a:p>
          <a:p>
            <a:pPr marL="285750" indent="-285750">
              <a:buFont typeface="Arial" panose="020B0604020202020204" pitchFamily="34" charset="0"/>
              <a:buChar char="•"/>
            </a:pPr>
            <a:endParaRPr lang="en-US" sz="2400" dirty="0"/>
          </a:p>
        </p:txBody>
      </p:sp>
      <p:sp>
        <p:nvSpPr>
          <p:cNvPr id="10" name="Title 6"/>
          <p:cNvSpPr>
            <a:spLocks noGrp="1"/>
          </p:cNvSpPr>
          <p:nvPr>
            <p:ph type="title"/>
          </p:nvPr>
        </p:nvSpPr>
        <p:spPr>
          <a:xfrm>
            <a:off x="533400" y="457200"/>
            <a:ext cx="3804425" cy="1676400"/>
          </a:xfrm>
        </p:spPr>
        <p:txBody>
          <a:bodyPr>
            <a:normAutofit/>
          </a:bodyPr>
          <a:lstStyle/>
          <a:p>
            <a:r>
              <a:rPr lang="en-US" sz="4400" b="1" dirty="0"/>
              <a:t>How to apply</a:t>
            </a:r>
          </a:p>
        </p:txBody>
      </p:sp>
      <p:sp>
        <p:nvSpPr>
          <p:cNvPr id="3" name="Footer Placeholder 2"/>
          <p:cNvSpPr>
            <a:spLocks noGrp="1"/>
          </p:cNvSpPr>
          <p:nvPr>
            <p:ph type="ftr" sz="quarter" idx="3"/>
          </p:nvPr>
        </p:nvSpPr>
        <p:spPr/>
        <p:txBody>
          <a:bodyPr/>
          <a:lstStyle/>
          <a:p>
            <a:r>
              <a:rPr lang="en-US" dirty="0"/>
              <a:t>Questions? Email grants.pca@state.mn.us</a:t>
            </a:r>
          </a:p>
        </p:txBody>
      </p:sp>
      <p:sp>
        <p:nvSpPr>
          <p:cNvPr id="4" name="Slide Number Placeholder 3"/>
          <p:cNvSpPr>
            <a:spLocks noGrp="1"/>
          </p:cNvSpPr>
          <p:nvPr>
            <p:ph type="sldNum" sz="quarter" idx="13"/>
          </p:nvPr>
        </p:nvSpPr>
        <p:spPr/>
        <p:txBody>
          <a:bodyPr/>
          <a:lstStyle/>
          <a:p>
            <a:fld id="{48F63A3B-78C7-47BE-AE5E-E10140E04643}" type="slidenum">
              <a:rPr lang="en-US" smtClean="0"/>
              <a:t>22</a:t>
            </a:fld>
            <a:endParaRPr lang="en-US" dirty="0"/>
          </a:p>
        </p:txBody>
      </p:sp>
      <p:sp>
        <p:nvSpPr>
          <p:cNvPr id="2" name="Oval 1"/>
          <p:cNvSpPr/>
          <p:nvPr/>
        </p:nvSpPr>
        <p:spPr>
          <a:xfrm>
            <a:off x="8048663" y="4876800"/>
            <a:ext cx="3372465" cy="66062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5CD62897-D9AB-3135-C324-FBD369B1BB2B}"/>
              </a:ext>
            </a:extLst>
          </p:cNvPr>
          <p:cNvSpPr>
            <a:spLocks noGrp="1"/>
          </p:cNvSpPr>
          <p:nvPr>
            <p:ph type="pic" sz="quarter" idx="10"/>
          </p:nvPr>
        </p:nvSpPr>
        <p:spPr/>
        <p:txBody>
          <a:bodyPr/>
          <a:lstStyle/>
          <a:p>
            <a:endParaRPr lang="en-US"/>
          </a:p>
        </p:txBody>
      </p:sp>
      <p:pic>
        <p:nvPicPr>
          <p:cNvPr id="9" name="Picture 8">
            <a:extLst>
              <a:ext uri="{FF2B5EF4-FFF2-40B4-BE49-F238E27FC236}">
                <a16:creationId xmlns:a16="http://schemas.microsoft.com/office/drawing/2014/main" id="{22104158-4972-29A9-C687-2EA4EF2FAF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76789" y="1112681"/>
            <a:ext cx="7691437" cy="4801281"/>
          </a:xfrm>
          <a:prstGeom prst="rect">
            <a:avLst/>
          </a:prstGeom>
        </p:spPr>
      </p:pic>
    </p:spTree>
    <p:extLst>
      <p:ext uri="{BB962C8B-B14F-4D97-AF65-F5344CB8AC3E}">
        <p14:creationId xmlns:p14="http://schemas.microsoft.com/office/powerpoint/2010/main" val="1949010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SWIFT Terminology &amp; Things to Know</a:t>
            </a:r>
          </a:p>
        </p:txBody>
      </p:sp>
      <p:sp>
        <p:nvSpPr>
          <p:cNvPr id="3" name="Content Placeholder 2"/>
          <p:cNvSpPr>
            <a:spLocks noGrp="1"/>
          </p:cNvSpPr>
          <p:nvPr>
            <p:ph idx="1"/>
          </p:nvPr>
        </p:nvSpPr>
        <p:spPr/>
        <p:txBody>
          <a:bodyPr>
            <a:normAutofit fontScale="85000" lnSpcReduction="20000"/>
          </a:bodyPr>
          <a:lstStyle/>
          <a:p>
            <a:r>
              <a:rPr lang="en-US" dirty="0"/>
              <a:t>The Supplier Portal is “homebase” for navigating to find the RFP, applying or bidding on the RFP, and resources for questions and information. </a:t>
            </a:r>
          </a:p>
          <a:p>
            <a:r>
              <a:rPr lang="en-US" dirty="0"/>
              <a:t>The RFP is labeled an Event in SWIFT.</a:t>
            </a:r>
          </a:p>
          <a:p>
            <a:r>
              <a:rPr lang="en-US" dirty="0"/>
              <a:t>Bidding = Applying </a:t>
            </a:r>
          </a:p>
          <a:p>
            <a:r>
              <a:rPr lang="en-US" dirty="0"/>
              <a:t>You do not need any credentials/log-in information for viewing the RFP, application, etc.</a:t>
            </a:r>
          </a:p>
          <a:p>
            <a:r>
              <a:rPr lang="en-US" dirty="0"/>
              <a:t>You will have to register as a bidder to apply or bid. </a:t>
            </a:r>
            <a:r>
              <a:rPr lang="en-US" b="1" u="sng" dirty="0"/>
              <a:t>REGISTER AND APPLY EARLY!</a:t>
            </a:r>
            <a:r>
              <a:rPr lang="en-US" b="1" dirty="0"/>
              <a:t> </a:t>
            </a:r>
            <a:r>
              <a:rPr lang="en-US" dirty="0"/>
              <a:t>Do not wait until the last day to register to bid and/or upload any documents. The MPCA cannot answer questions and or help with technology related issues associated with SWIFT. </a:t>
            </a:r>
          </a:p>
          <a:p>
            <a:r>
              <a:rPr lang="en-US" dirty="0"/>
              <a:t>Any and all questions can be directed to the Vendor Assistance Helpdesk at 651-201-8100, option 1. </a:t>
            </a:r>
          </a:p>
          <a:p>
            <a:endParaRPr lang="en-US" dirty="0"/>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11/7/2025</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3320272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Bidding Opportunities</a:t>
            </a:r>
          </a:p>
        </p:txBody>
      </p:sp>
      <p:sp>
        <p:nvSpPr>
          <p:cNvPr id="3" name="Content Placeholder 2"/>
          <p:cNvSpPr>
            <a:spLocks noGrp="1"/>
          </p:cNvSpPr>
          <p:nvPr>
            <p:ph idx="1"/>
          </p:nvPr>
        </p:nvSpPr>
        <p:spPr/>
        <p:txBody>
          <a:bodyPr/>
          <a:lstStyle/>
          <a:p>
            <a:r>
              <a:rPr lang="en-US" dirty="0"/>
              <a:t>Click on Bidding Opportunities</a:t>
            </a:r>
          </a:p>
        </p:txBody>
      </p:sp>
      <p:sp>
        <p:nvSpPr>
          <p:cNvPr id="4" name="Date Placeholder 3"/>
          <p:cNvSpPr>
            <a:spLocks noGrp="1"/>
          </p:cNvSpPr>
          <p:nvPr>
            <p:ph type="dt" sz="half" idx="10"/>
          </p:nvPr>
        </p:nvSpPr>
        <p:spPr/>
        <p:txBody>
          <a:bodyPr/>
          <a:lstStyle/>
          <a:p>
            <a:fld id="{824D5D47-1752-4D84-8BFB-C2F71A34C932}" type="datetime1">
              <a:rPr lang="en-US" smtClean="0"/>
              <a:t>11/7/2025</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835" y="2375764"/>
            <a:ext cx="9027131" cy="3777424"/>
          </a:xfrm>
          <a:prstGeom prst="rect">
            <a:avLst/>
          </a:prstGeom>
        </p:spPr>
      </p:pic>
      <p:sp>
        <p:nvSpPr>
          <p:cNvPr id="8" name="Oval 7"/>
          <p:cNvSpPr/>
          <p:nvPr/>
        </p:nvSpPr>
        <p:spPr>
          <a:xfrm>
            <a:off x="2819158" y="4434207"/>
            <a:ext cx="2112264" cy="148132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96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05EE7-1F4B-1B0B-4FC8-7238C00E44FF}"/>
              </a:ext>
            </a:extLst>
          </p:cNvPr>
          <p:cNvPicPr>
            <a:picLocks noChangeAspect="1"/>
          </p:cNvPicPr>
          <p:nvPr/>
        </p:nvPicPr>
        <p:blipFill>
          <a:blip r:embed="rId2"/>
          <a:stretch>
            <a:fillRect/>
          </a:stretch>
        </p:blipFill>
        <p:spPr>
          <a:xfrm>
            <a:off x="152400" y="3389342"/>
            <a:ext cx="12192000" cy="1084588"/>
          </a:xfrm>
          <a:prstGeom prst="rect">
            <a:avLst/>
          </a:prstGeom>
        </p:spPr>
      </p:pic>
      <p:sp>
        <p:nvSpPr>
          <p:cNvPr id="2" name="Title 1"/>
          <p:cNvSpPr>
            <a:spLocks noGrp="1"/>
          </p:cNvSpPr>
          <p:nvPr>
            <p:ph type="title"/>
          </p:nvPr>
        </p:nvSpPr>
        <p:spPr/>
        <p:txBody>
          <a:bodyPr/>
          <a:lstStyle/>
          <a:p>
            <a:pPr algn="l"/>
            <a:r>
              <a:rPr lang="en-US" dirty="0"/>
              <a:t>Finding the Event/RFP</a:t>
            </a:r>
          </a:p>
        </p:txBody>
      </p:sp>
      <p:sp>
        <p:nvSpPr>
          <p:cNvPr id="3" name="Content Placeholder 2"/>
          <p:cNvSpPr>
            <a:spLocks noGrp="1"/>
          </p:cNvSpPr>
          <p:nvPr>
            <p:ph idx="1"/>
          </p:nvPr>
        </p:nvSpPr>
        <p:spPr/>
        <p:txBody>
          <a:bodyPr/>
          <a:lstStyle/>
          <a:p>
            <a:r>
              <a:rPr lang="en-US" dirty="0"/>
              <a:t>Click on “MPCA – VW phase 3 electric vehicle fast chargers”, Event ID: 2000016029</a:t>
            </a:r>
          </a:p>
          <a:p>
            <a:r>
              <a:rPr lang="en-US" dirty="0"/>
              <a:t>Note: May help to double click on the “Business Unit” sort feature to find Pollution Control Agency</a:t>
            </a:r>
          </a:p>
        </p:txBody>
      </p:sp>
      <p:sp>
        <p:nvSpPr>
          <p:cNvPr id="4" name="Date Placeholder 3"/>
          <p:cNvSpPr>
            <a:spLocks noGrp="1"/>
          </p:cNvSpPr>
          <p:nvPr>
            <p:ph type="dt" sz="half" idx="10"/>
          </p:nvPr>
        </p:nvSpPr>
        <p:spPr/>
        <p:txBody>
          <a:bodyPr/>
          <a:lstStyle/>
          <a:p>
            <a:fld id="{824D5D47-1752-4D84-8BFB-C2F71A34C932}" type="datetime1">
              <a:rPr lang="en-US" smtClean="0"/>
              <a:t>11/7/2025</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25</a:t>
            </a:fld>
            <a:endParaRPr lang="en-US" dirty="0"/>
          </a:p>
        </p:txBody>
      </p:sp>
      <p:sp>
        <p:nvSpPr>
          <p:cNvPr id="8" name="Oval 7"/>
          <p:cNvSpPr/>
          <p:nvPr/>
        </p:nvSpPr>
        <p:spPr>
          <a:xfrm>
            <a:off x="0" y="3657600"/>
            <a:ext cx="12192000" cy="533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323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Viewing the Bid Package</a:t>
            </a:r>
          </a:p>
        </p:txBody>
      </p:sp>
      <p:sp>
        <p:nvSpPr>
          <p:cNvPr id="3" name="Content Placeholder 2"/>
          <p:cNvSpPr>
            <a:spLocks noGrp="1"/>
          </p:cNvSpPr>
          <p:nvPr>
            <p:ph idx="1"/>
          </p:nvPr>
        </p:nvSpPr>
        <p:spPr>
          <a:xfrm>
            <a:off x="838200" y="1513605"/>
            <a:ext cx="10515600" cy="4351338"/>
          </a:xfrm>
        </p:spPr>
        <p:txBody>
          <a:bodyPr/>
          <a:lstStyle/>
          <a:p>
            <a:r>
              <a:rPr lang="en-US" sz="2400" b="1" dirty="0"/>
              <a:t>Click on View Bid Package</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11/7/2025</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26</a:t>
            </a:fld>
            <a:endParaRPr lang="en-US" dirty="0"/>
          </a:p>
        </p:txBody>
      </p:sp>
      <p:pic>
        <p:nvPicPr>
          <p:cNvPr id="7" name="Picture 6">
            <a:extLst>
              <a:ext uri="{FF2B5EF4-FFF2-40B4-BE49-F238E27FC236}">
                <a16:creationId xmlns:a16="http://schemas.microsoft.com/office/drawing/2014/main" id="{6BCC4E30-1640-F261-0C49-A9F21096DC73}"/>
              </a:ext>
            </a:extLst>
          </p:cNvPr>
          <p:cNvPicPr>
            <a:picLocks noChangeAspect="1"/>
          </p:cNvPicPr>
          <p:nvPr/>
        </p:nvPicPr>
        <p:blipFill>
          <a:blip r:embed="rId2"/>
          <a:stretch>
            <a:fillRect/>
          </a:stretch>
        </p:blipFill>
        <p:spPr>
          <a:xfrm>
            <a:off x="152400" y="2356721"/>
            <a:ext cx="12192000" cy="3105886"/>
          </a:xfrm>
          <a:prstGeom prst="rect">
            <a:avLst/>
          </a:prstGeom>
        </p:spPr>
      </p:pic>
      <p:sp>
        <p:nvSpPr>
          <p:cNvPr id="9" name="Oval 8"/>
          <p:cNvSpPr/>
          <p:nvPr/>
        </p:nvSpPr>
        <p:spPr>
          <a:xfrm>
            <a:off x="1081224" y="5147448"/>
            <a:ext cx="2231136" cy="4023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2553594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RFP and Application Materials</a:t>
            </a:r>
          </a:p>
        </p:txBody>
      </p:sp>
      <p:sp>
        <p:nvSpPr>
          <p:cNvPr id="3" name="Content Placeholder 2"/>
          <p:cNvSpPr>
            <a:spLocks noGrp="1"/>
          </p:cNvSpPr>
          <p:nvPr>
            <p:ph idx="1"/>
          </p:nvPr>
        </p:nvSpPr>
        <p:spPr>
          <a:xfrm>
            <a:off x="838200" y="1429725"/>
            <a:ext cx="10515600" cy="4576763"/>
          </a:xfrm>
        </p:spPr>
        <p:txBody>
          <a:bodyPr>
            <a:normAutofit/>
          </a:bodyPr>
          <a:lstStyle/>
          <a:p>
            <a:r>
              <a:rPr lang="en-US" sz="2400" dirty="0"/>
              <a:t>You can download and save the documents from here.</a:t>
            </a:r>
          </a:p>
          <a:p>
            <a:r>
              <a:rPr lang="en-US" sz="2400" dirty="0"/>
              <a:t>Note: you can ignore the last 2 items on this list</a:t>
            </a:r>
          </a:p>
        </p:txBody>
      </p:sp>
      <p:sp>
        <p:nvSpPr>
          <p:cNvPr id="4" name="Date Placeholder 3"/>
          <p:cNvSpPr>
            <a:spLocks noGrp="1"/>
          </p:cNvSpPr>
          <p:nvPr>
            <p:ph type="dt" sz="half" idx="10"/>
          </p:nvPr>
        </p:nvSpPr>
        <p:spPr/>
        <p:txBody>
          <a:bodyPr/>
          <a:lstStyle/>
          <a:p>
            <a:fld id="{824D5D47-1752-4D84-8BFB-C2F71A34C932}" type="datetime1">
              <a:rPr lang="en-US" smtClean="0"/>
              <a:t>11/7/2025</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27</a:t>
            </a:fld>
            <a:endParaRPr lang="en-US" dirty="0"/>
          </a:p>
        </p:txBody>
      </p:sp>
      <p:pic>
        <p:nvPicPr>
          <p:cNvPr id="7" name="Picture 6">
            <a:extLst>
              <a:ext uri="{FF2B5EF4-FFF2-40B4-BE49-F238E27FC236}">
                <a16:creationId xmlns:a16="http://schemas.microsoft.com/office/drawing/2014/main" id="{70A82D85-36EE-7C7F-A917-4C4423BEB92A}"/>
              </a:ext>
            </a:extLst>
          </p:cNvPr>
          <p:cNvPicPr>
            <a:picLocks noChangeAspect="1"/>
          </p:cNvPicPr>
          <p:nvPr/>
        </p:nvPicPr>
        <p:blipFill>
          <a:blip r:embed="rId3"/>
          <a:stretch>
            <a:fillRect/>
          </a:stretch>
        </p:blipFill>
        <p:spPr>
          <a:xfrm>
            <a:off x="76200" y="2590800"/>
            <a:ext cx="12192000" cy="2446808"/>
          </a:xfrm>
          <a:prstGeom prst="rect">
            <a:avLst/>
          </a:prstGeom>
        </p:spPr>
      </p:pic>
    </p:spTree>
    <p:extLst>
      <p:ext uri="{BB962C8B-B14F-4D97-AF65-F5344CB8AC3E}">
        <p14:creationId xmlns:p14="http://schemas.microsoft.com/office/powerpoint/2010/main" val="3288798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an RFP?</a:t>
            </a:r>
          </a:p>
        </p:txBody>
      </p:sp>
      <p:sp>
        <p:nvSpPr>
          <p:cNvPr id="10" name="TextBox 9"/>
          <p:cNvSpPr txBox="1"/>
          <p:nvPr/>
        </p:nvSpPr>
        <p:spPr>
          <a:xfrm>
            <a:off x="6934200" y="3246782"/>
            <a:ext cx="4747632" cy="2323713"/>
          </a:xfrm>
          <a:prstGeom prst="rect">
            <a:avLst/>
          </a:prstGeom>
          <a:noFill/>
        </p:spPr>
        <p:txBody>
          <a:bodyPr wrap="square" rtlCol="0">
            <a:spAutoFit/>
          </a:bodyPr>
          <a:lstStyle/>
          <a:p>
            <a:pPr>
              <a:spcAft>
                <a:spcPts val="600"/>
              </a:spcAft>
            </a:pPr>
            <a:r>
              <a:rPr lang="en-US" sz="2800" dirty="0"/>
              <a:t>Other helpful documents:</a:t>
            </a:r>
          </a:p>
          <a:p>
            <a:pPr marL="285750" indent="-285750">
              <a:buFont typeface="Arial" panose="020B0604020202020204" pitchFamily="34" charset="0"/>
              <a:buChar char="•"/>
            </a:pPr>
            <a:r>
              <a:rPr lang="en-US" sz="2800" dirty="0"/>
              <a:t>Project evaluation methods</a:t>
            </a:r>
          </a:p>
          <a:p>
            <a:pPr marL="285750" indent="-285750">
              <a:buFont typeface="Arial" panose="020B0604020202020204" pitchFamily="34" charset="0"/>
              <a:buChar char="•"/>
            </a:pPr>
            <a:r>
              <a:rPr lang="en-US" sz="2800" dirty="0"/>
              <a:t>Frequently asked questions</a:t>
            </a:r>
          </a:p>
          <a:p>
            <a:pPr marL="285750" indent="-285750">
              <a:buFont typeface="Arial" panose="020B0604020202020204" pitchFamily="34" charset="0"/>
              <a:buChar char="•"/>
            </a:pPr>
            <a:r>
              <a:rPr lang="en-US" sz="2800" dirty="0"/>
              <a:t>Sample grant agreement</a:t>
            </a:r>
          </a:p>
          <a:p>
            <a:pPr marL="285750" indent="-285750">
              <a:buFont typeface="Arial" panose="020B0604020202020204" pitchFamily="34" charset="0"/>
              <a:buChar char="•"/>
            </a:pPr>
            <a:r>
              <a:rPr lang="en-US" sz="2800" dirty="0"/>
              <a:t>Applications forms</a:t>
            </a:r>
          </a:p>
        </p:txBody>
      </p:sp>
      <p:sp>
        <p:nvSpPr>
          <p:cNvPr id="4" name="Slide Number Placeholder 3"/>
          <p:cNvSpPr>
            <a:spLocks noGrp="1"/>
          </p:cNvSpPr>
          <p:nvPr>
            <p:ph type="sldNum" sz="quarter" idx="12"/>
          </p:nvPr>
        </p:nvSpPr>
        <p:spPr/>
        <p:txBody>
          <a:bodyPr/>
          <a:lstStyle/>
          <a:p>
            <a:fld id="{48F63A3B-78C7-47BE-AE5E-E10140E04643}" type="slidenum">
              <a:rPr lang="en-US" smtClean="0"/>
              <a:t>28</a:t>
            </a:fld>
            <a:endParaRPr lang="en-US" dirty="0"/>
          </a:p>
        </p:txBody>
      </p:sp>
      <p:sp>
        <p:nvSpPr>
          <p:cNvPr id="9" name="TextBox 8"/>
          <p:cNvSpPr txBox="1"/>
          <p:nvPr/>
        </p:nvSpPr>
        <p:spPr>
          <a:xfrm>
            <a:off x="228600" y="1691486"/>
            <a:ext cx="11734800" cy="1200329"/>
          </a:xfrm>
          <a:prstGeom prst="rect">
            <a:avLst/>
          </a:prstGeom>
          <a:noFill/>
        </p:spPr>
        <p:txBody>
          <a:bodyPr wrap="square" rtlCol="0">
            <a:spAutoFit/>
          </a:bodyPr>
          <a:lstStyle/>
          <a:p>
            <a:r>
              <a:rPr lang="en-US" sz="2400" b="1" dirty="0"/>
              <a:t>The Request For Proposals (RFP) document assists applicants in applying for state grants.</a:t>
            </a:r>
          </a:p>
          <a:p>
            <a:r>
              <a:rPr lang="en-US" sz="2400" b="1" dirty="0"/>
              <a:t>Review the RFP before completing and submitting an application (available via the SWIFT Supplier Portal).</a:t>
            </a:r>
          </a:p>
        </p:txBody>
      </p:sp>
      <p:sp>
        <p:nvSpPr>
          <p:cNvPr id="3" name="Footer Placeholder 2"/>
          <p:cNvSpPr>
            <a:spLocks noGrp="1"/>
          </p:cNvSpPr>
          <p:nvPr>
            <p:ph type="ftr" sz="quarter" idx="3"/>
          </p:nvPr>
        </p:nvSpPr>
        <p:spPr/>
        <p:txBody>
          <a:bodyPr/>
          <a:lstStyle/>
          <a:p>
            <a:r>
              <a:rPr lang="en-US" dirty="0"/>
              <a:t>Questions? Email grants.pca@state.mn.us</a:t>
            </a:r>
          </a:p>
        </p:txBody>
      </p:sp>
      <p:pic>
        <p:nvPicPr>
          <p:cNvPr id="7" name="Picture 6">
            <a:extLst>
              <a:ext uri="{FF2B5EF4-FFF2-40B4-BE49-F238E27FC236}">
                <a16:creationId xmlns:a16="http://schemas.microsoft.com/office/drawing/2014/main" id="{240D46DC-01EE-14F8-AA9D-6770F51442FA}"/>
              </a:ext>
            </a:extLst>
          </p:cNvPr>
          <p:cNvPicPr>
            <a:picLocks noChangeAspect="1"/>
          </p:cNvPicPr>
          <p:nvPr/>
        </p:nvPicPr>
        <p:blipFill>
          <a:blip r:embed="rId3"/>
          <a:stretch>
            <a:fillRect/>
          </a:stretch>
        </p:blipFill>
        <p:spPr>
          <a:xfrm rot="21004842">
            <a:off x="551683" y="3030803"/>
            <a:ext cx="5996034" cy="4271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1101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How to Apply in SWIFT</a:t>
            </a:r>
          </a:p>
        </p:txBody>
      </p:sp>
      <p:sp>
        <p:nvSpPr>
          <p:cNvPr id="3" name="Content Placeholder 2"/>
          <p:cNvSpPr>
            <a:spLocks noGrp="1"/>
          </p:cNvSpPr>
          <p:nvPr>
            <p:ph idx="1"/>
          </p:nvPr>
        </p:nvSpPr>
        <p:spPr>
          <a:xfrm>
            <a:off x="838200" y="1599288"/>
            <a:ext cx="10515600" cy="4351338"/>
          </a:xfrm>
        </p:spPr>
        <p:txBody>
          <a:bodyPr/>
          <a:lstStyle/>
          <a:p>
            <a:r>
              <a:rPr lang="en-US" sz="1200" dirty="0"/>
              <a:t>In order to apply or bid on the RFP, you must register as a bidder.</a:t>
            </a:r>
          </a:p>
          <a:p>
            <a:pPr lvl="1"/>
            <a:r>
              <a:rPr lang="en-US" sz="1200" b="0" i="0" dirty="0">
                <a:solidFill>
                  <a:srgbClr val="336699"/>
                </a:solidFill>
                <a:effectLst/>
                <a:latin typeface="Source Sans Pro" panose="020B0503030403020204" pitchFamily="34" charset="0"/>
              </a:rPr>
              <a:t>Note: If an applicant is already registered in the SWIFT system as a Supplier (previously known as a vendor), they do not need to register as a bidder. They will need their Supplier ID.</a:t>
            </a:r>
            <a:endParaRPr lang="en-US" sz="1200" dirty="0">
              <a:solidFill>
                <a:srgbClr val="336699"/>
              </a:solidFill>
            </a:endParaRPr>
          </a:p>
          <a:p>
            <a:r>
              <a:rPr lang="en-US" sz="1200" dirty="0"/>
              <a:t>Go to the Supplier Portal Page and click on Register for an Account.  </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11/7/2025</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093" y="2773013"/>
            <a:ext cx="10058400" cy="3822437"/>
          </a:xfrm>
          <a:prstGeom prst="rect">
            <a:avLst/>
          </a:prstGeom>
        </p:spPr>
      </p:pic>
      <p:sp>
        <p:nvSpPr>
          <p:cNvPr id="8" name="Oval 7"/>
          <p:cNvSpPr/>
          <p:nvPr/>
        </p:nvSpPr>
        <p:spPr>
          <a:xfrm>
            <a:off x="3840933" y="4586511"/>
            <a:ext cx="2090928" cy="17282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61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text, sky, grass, outdoor&#10;&#10;AI-generated content may be incorrect.">
            <a:extLst>
              <a:ext uri="{FF2B5EF4-FFF2-40B4-BE49-F238E27FC236}">
                <a16:creationId xmlns:a16="http://schemas.microsoft.com/office/drawing/2014/main" id="{9A4D9BC4-C1C4-DAD3-C2C0-2C5ACFA25617}"/>
              </a:ext>
            </a:extLst>
          </p:cNvPr>
          <p:cNvPicPr>
            <a:picLocks noChangeAspect="1"/>
          </p:cNvPicPr>
          <p:nvPr/>
        </p:nvPicPr>
        <p:blipFill>
          <a:blip r:embed="rId3">
            <a:extLst>
              <a:ext uri="{28A0092B-C50C-407E-A947-70E740481C1C}">
                <a14:useLocalDpi xmlns:a14="http://schemas.microsoft.com/office/drawing/2010/main" val="0"/>
              </a:ext>
            </a:extLst>
          </a:blip>
          <a:srcRect t="14392" b="23810"/>
          <a:stretch/>
        </p:blipFill>
        <p:spPr>
          <a:xfrm>
            <a:off x="7918" y="1295400"/>
            <a:ext cx="12192000" cy="5562600"/>
          </a:xfrm>
          <a:prstGeom prst="rect">
            <a:avLst/>
          </a:prstGeom>
        </p:spPr>
      </p:pic>
      <p:sp>
        <p:nvSpPr>
          <p:cNvPr id="8" name="Rectangle 7">
            <a:extLst>
              <a:ext uri="{FF2B5EF4-FFF2-40B4-BE49-F238E27FC236}">
                <a16:creationId xmlns:a16="http://schemas.microsoft.com/office/drawing/2014/main" id="{3E0B18EA-E7AD-FA3B-55DA-AFA68F6D33D1}"/>
              </a:ext>
            </a:extLst>
          </p:cNvPr>
          <p:cNvSpPr/>
          <p:nvPr/>
        </p:nvSpPr>
        <p:spPr>
          <a:xfrm>
            <a:off x="7917" y="1295400"/>
            <a:ext cx="12192000" cy="5562600"/>
          </a:xfrm>
          <a:prstGeom prst="rect">
            <a:avLst/>
          </a:prstGeom>
          <a:gradFill flip="none" rotWithShape="1">
            <a:gsLst>
              <a:gs pos="0">
                <a:schemeClr val="accent1">
                  <a:lumMod val="5000"/>
                  <a:lumOff val="95000"/>
                  <a:alpha val="0"/>
                </a:schemeClr>
              </a:gs>
              <a:gs pos="49000">
                <a:schemeClr val="bg1">
                  <a:alpha val="63000"/>
                </a:schemeClr>
              </a:gs>
              <a:gs pos="83000">
                <a:schemeClr val="bg1"/>
              </a:gs>
              <a:gs pos="100000">
                <a:schemeClr val="bg1"/>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Agenda</a:t>
            </a:r>
          </a:p>
        </p:txBody>
      </p:sp>
      <p:sp>
        <p:nvSpPr>
          <p:cNvPr id="4" name="TextBox 3"/>
          <p:cNvSpPr txBox="1"/>
          <p:nvPr/>
        </p:nvSpPr>
        <p:spPr>
          <a:xfrm>
            <a:off x="685800" y="1795076"/>
            <a:ext cx="7239000" cy="506292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3600" dirty="0"/>
              <a:t>Question and answer process</a:t>
            </a:r>
          </a:p>
          <a:p>
            <a:pPr marL="285750" indent="-285750">
              <a:spcAft>
                <a:spcPts val="600"/>
              </a:spcAft>
              <a:buFont typeface="Arial" panose="020B0604020202020204" pitchFamily="34" charset="0"/>
              <a:buChar char="•"/>
            </a:pPr>
            <a:r>
              <a:rPr lang="en-US" sz="3600" dirty="0"/>
              <a:t>Volkswagen Settlement background</a:t>
            </a:r>
          </a:p>
          <a:p>
            <a:pPr marL="285750" indent="-285750">
              <a:spcAft>
                <a:spcPts val="600"/>
              </a:spcAft>
              <a:buFont typeface="Arial" panose="020B0604020202020204" pitchFamily="34" charset="0"/>
              <a:buChar char="•"/>
            </a:pPr>
            <a:r>
              <a:rPr lang="en-US" sz="3600" dirty="0"/>
              <a:t>Eligible projects</a:t>
            </a:r>
          </a:p>
          <a:p>
            <a:pPr marL="285750" indent="-285750">
              <a:spcAft>
                <a:spcPts val="600"/>
              </a:spcAft>
              <a:buFont typeface="Arial" panose="020B0604020202020204" pitchFamily="34" charset="0"/>
              <a:buChar char="•"/>
            </a:pPr>
            <a:r>
              <a:rPr lang="en-US" sz="3600" dirty="0"/>
              <a:t>How to apply</a:t>
            </a:r>
          </a:p>
          <a:p>
            <a:pPr marL="285750" indent="-285750">
              <a:spcAft>
                <a:spcPts val="600"/>
              </a:spcAft>
              <a:buFont typeface="Arial" panose="020B0604020202020204" pitchFamily="34" charset="0"/>
              <a:buChar char="•"/>
            </a:pPr>
            <a:r>
              <a:rPr lang="en-US" sz="3600" dirty="0"/>
              <a:t>Application review process</a:t>
            </a:r>
          </a:p>
          <a:p>
            <a:pPr marL="285750" indent="-285750">
              <a:spcAft>
                <a:spcPts val="600"/>
              </a:spcAft>
              <a:buFont typeface="Arial" panose="020B0604020202020204" pitchFamily="34" charset="0"/>
              <a:buChar char="•"/>
            </a:pPr>
            <a:r>
              <a:rPr lang="en-US" sz="3600" dirty="0"/>
              <a:t>Questions</a:t>
            </a:r>
          </a:p>
          <a:p>
            <a:pPr marL="285750" indent="-285750">
              <a:spcAft>
                <a:spcPts val="600"/>
              </a:spcAft>
              <a:buFont typeface="Arial" panose="020B0604020202020204" pitchFamily="34" charset="0"/>
              <a:buChar char="•"/>
            </a:pPr>
            <a:endParaRPr lang="en-US" sz="3600" dirty="0"/>
          </a:p>
          <a:p>
            <a:pPr marL="285750" indent="-285750">
              <a:spcAft>
                <a:spcPts val="600"/>
              </a:spcAft>
              <a:buFont typeface="Arial" panose="020B0604020202020204" pitchFamily="34" charset="0"/>
              <a:buChar char="•"/>
            </a:pPr>
            <a:endParaRPr lang="en-US" sz="3600" dirty="0"/>
          </a:p>
        </p:txBody>
      </p:sp>
      <p:sp>
        <p:nvSpPr>
          <p:cNvPr id="5" name="Footer Placeholder 4"/>
          <p:cNvSpPr>
            <a:spLocks noGrp="1"/>
          </p:cNvSpPr>
          <p:nvPr>
            <p:ph type="ftr" sz="quarter" idx="3"/>
          </p:nvPr>
        </p:nvSpPr>
        <p:spPr/>
        <p:txBody>
          <a:body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667469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SWIFT Questions and Assistance</a:t>
            </a:r>
          </a:p>
        </p:txBody>
      </p:sp>
      <p:sp>
        <p:nvSpPr>
          <p:cNvPr id="3" name="Content Placeholder 2"/>
          <p:cNvSpPr>
            <a:spLocks noGrp="1"/>
          </p:cNvSpPr>
          <p:nvPr>
            <p:ph idx="1"/>
          </p:nvPr>
        </p:nvSpPr>
        <p:spPr/>
        <p:txBody>
          <a:bodyPr/>
          <a:lstStyle/>
          <a:p>
            <a:r>
              <a:rPr lang="en-US" dirty="0"/>
              <a:t>Questions can be directed to 651-201-8100, option 1 or by clicking on Informational Tips and Supplier Portal Help. </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11/7/2025</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61" y="2692965"/>
            <a:ext cx="10058400" cy="3754737"/>
          </a:xfrm>
          <a:prstGeom prst="rect">
            <a:avLst/>
          </a:prstGeom>
        </p:spPr>
      </p:pic>
      <p:sp>
        <p:nvSpPr>
          <p:cNvPr id="8" name="Oval 7"/>
          <p:cNvSpPr/>
          <p:nvPr/>
        </p:nvSpPr>
        <p:spPr>
          <a:xfrm>
            <a:off x="4310566" y="3449975"/>
            <a:ext cx="2020824" cy="16916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97798" y="3449975"/>
            <a:ext cx="2020824" cy="16916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414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SWIFT Questions and Assistance Cont.</a:t>
            </a:r>
          </a:p>
        </p:txBody>
      </p:sp>
      <p:pic>
        <p:nvPicPr>
          <p:cNvPr id="7" name="Content Placeholder 6"/>
          <p:cNvPicPr>
            <a:picLocks noGrp="1" noChangeAspect="1"/>
          </p:cNvPicPr>
          <p:nvPr>
            <p:ph idx="1"/>
          </p:nvPr>
        </p:nvPicPr>
        <p:blipFill>
          <a:blip r:embed="rId2"/>
          <a:stretch>
            <a:fillRect/>
          </a:stretch>
        </p:blipFill>
        <p:spPr>
          <a:xfrm>
            <a:off x="957262" y="1867694"/>
            <a:ext cx="10277475" cy="4267200"/>
          </a:xfrm>
          <a:prstGeom prst="rect">
            <a:avLst/>
          </a:prstGeom>
        </p:spPr>
      </p:pic>
      <p:sp>
        <p:nvSpPr>
          <p:cNvPr id="4" name="Date Placeholder 3"/>
          <p:cNvSpPr>
            <a:spLocks noGrp="1"/>
          </p:cNvSpPr>
          <p:nvPr>
            <p:ph type="dt" sz="half" idx="10"/>
          </p:nvPr>
        </p:nvSpPr>
        <p:spPr/>
        <p:txBody>
          <a:bodyPr/>
          <a:lstStyle/>
          <a:p>
            <a:fld id="{824D5D47-1752-4D84-8BFB-C2F71A34C932}" type="datetime1">
              <a:rPr lang="en-US" smtClean="0"/>
              <a:t>11/7/2025</a:t>
            </a:fld>
            <a:endParaRPr lang="en-US" dirty="0"/>
          </a:p>
        </p:txBody>
      </p:sp>
      <p:sp>
        <p:nvSpPr>
          <p:cNvPr id="5" name="Footer Placeholder 4"/>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1176158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Additional Resources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07" y="1727336"/>
            <a:ext cx="9859225" cy="5718350"/>
          </a:xfrm>
        </p:spPr>
      </p:pic>
      <p:sp>
        <p:nvSpPr>
          <p:cNvPr id="4" name="Date Placeholder 3"/>
          <p:cNvSpPr>
            <a:spLocks noGrp="1"/>
          </p:cNvSpPr>
          <p:nvPr>
            <p:ph type="dt" sz="half" idx="10"/>
          </p:nvPr>
        </p:nvSpPr>
        <p:spPr/>
        <p:txBody>
          <a:bodyPr/>
          <a:lstStyle/>
          <a:p>
            <a:fld id="{824D5D47-1752-4D84-8BFB-C2F71A34C932}" type="datetime1">
              <a:rPr lang="en-US" smtClean="0"/>
              <a:t>11/7/2025</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32</a:t>
            </a:fld>
            <a:endParaRPr lang="en-US" dirty="0"/>
          </a:p>
        </p:txBody>
      </p:sp>
      <p:cxnSp>
        <p:nvCxnSpPr>
          <p:cNvPr id="9" name="Straight Arrow Connector 8"/>
          <p:cNvCxnSpPr/>
          <p:nvPr/>
        </p:nvCxnSpPr>
        <p:spPr>
          <a:xfrm flipV="1">
            <a:off x="6690511" y="2380715"/>
            <a:ext cx="1674891" cy="1330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238653" y="1584356"/>
            <a:ext cx="1312753" cy="9506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851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Additional Resources Cont.</a:t>
            </a:r>
          </a:p>
        </p:txBody>
      </p:sp>
      <p:pic>
        <p:nvPicPr>
          <p:cNvPr id="7" name="Content Placeholder 6"/>
          <p:cNvPicPr>
            <a:picLocks noGrp="1" noChangeAspect="1"/>
          </p:cNvPicPr>
          <p:nvPr>
            <p:ph idx="1"/>
          </p:nvPr>
        </p:nvPicPr>
        <p:blipFill>
          <a:blip r:embed="rId2"/>
          <a:stretch>
            <a:fillRect/>
          </a:stretch>
        </p:blipFill>
        <p:spPr>
          <a:xfrm>
            <a:off x="4426804" y="1535905"/>
            <a:ext cx="3175429" cy="4351338"/>
          </a:xfrm>
          <a:prstGeom prst="rect">
            <a:avLst/>
          </a:prstGeom>
        </p:spPr>
      </p:pic>
      <p:sp>
        <p:nvSpPr>
          <p:cNvPr id="4" name="Date Placeholder 3"/>
          <p:cNvSpPr>
            <a:spLocks noGrp="1"/>
          </p:cNvSpPr>
          <p:nvPr>
            <p:ph type="dt" sz="half" idx="10"/>
          </p:nvPr>
        </p:nvSpPr>
        <p:spPr/>
        <p:txBody>
          <a:bodyPr/>
          <a:lstStyle/>
          <a:p>
            <a:fld id="{824D5D47-1752-4D84-8BFB-C2F71A34C932}" type="datetime1">
              <a:rPr lang="en-US" smtClean="0"/>
              <a:t>11/7/2025</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33</a:t>
            </a:fld>
            <a:endParaRPr lang="en-US" dirty="0"/>
          </a:p>
        </p:txBody>
      </p:sp>
      <p:sp>
        <p:nvSpPr>
          <p:cNvPr id="8" name="Oval 7"/>
          <p:cNvSpPr/>
          <p:nvPr/>
        </p:nvSpPr>
        <p:spPr>
          <a:xfrm>
            <a:off x="6095999" y="2190939"/>
            <a:ext cx="1312753" cy="9506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742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Questions?</a:t>
            </a:r>
          </a:p>
        </p:txBody>
      </p:sp>
      <p:sp>
        <p:nvSpPr>
          <p:cNvPr id="3" name="Content Placeholder 2"/>
          <p:cNvSpPr>
            <a:spLocks noGrp="1"/>
          </p:cNvSpPr>
          <p:nvPr>
            <p:ph idx="1"/>
          </p:nvPr>
        </p:nvSpPr>
        <p:spPr/>
        <p:txBody>
          <a:bodyPr>
            <a:normAutofit/>
          </a:bodyPr>
          <a:lstStyle/>
          <a:p>
            <a:r>
              <a:rPr lang="en-US" sz="2000" dirty="0"/>
              <a:t>All questions and answers to the questions from today’s webinar are recorded and will be posted through the Supplier Portal under “View Bid Package” and “Questions and Answers”.</a:t>
            </a:r>
          </a:p>
          <a:p>
            <a:r>
              <a:rPr lang="en-US" sz="2000" dirty="0"/>
              <a:t>The webinar and slides will be posted on the grant website.</a:t>
            </a:r>
          </a:p>
          <a:p>
            <a:r>
              <a:rPr lang="en-US" sz="2000" dirty="0"/>
              <a:t>Have questions at a later date? Email them to </a:t>
            </a:r>
            <a:r>
              <a:rPr lang="en-US" sz="2000" b="1" dirty="0">
                <a:hlinkClick r:id="rId3"/>
              </a:rPr>
              <a:t>grants.pca@state.mn.us</a:t>
            </a:r>
            <a:r>
              <a:rPr lang="en-US" sz="2000" b="1" dirty="0"/>
              <a:t> </a:t>
            </a:r>
            <a:r>
              <a:rPr lang="en-US" sz="2000" dirty="0"/>
              <a:t>with the subject line: </a:t>
            </a:r>
            <a:r>
              <a:rPr lang="en-US" sz="2000" b="1" dirty="0"/>
              <a:t>“EV fast charging</a:t>
            </a:r>
            <a:r>
              <a:rPr lang="en-US" sz="2000" dirty="0"/>
              <a:t>”</a:t>
            </a:r>
          </a:p>
          <a:p>
            <a:r>
              <a:rPr lang="en-US" sz="2000" dirty="0"/>
              <a:t>All questions need to be received no later than 4 p.m. on Nov. 20, 2025.</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11/7/2025</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34</a:t>
            </a:fld>
            <a:endParaRPr lang="en-US" dirty="0"/>
          </a:p>
        </p:txBody>
      </p:sp>
    </p:spTree>
    <p:extLst>
      <p:ext uri="{BB962C8B-B14F-4D97-AF65-F5344CB8AC3E}">
        <p14:creationId xmlns:p14="http://schemas.microsoft.com/office/powerpoint/2010/main" val="4273920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04800" y="152400"/>
            <a:ext cx="10515600" cy="914400"/>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kern="1200">
                <a:solidFill>
                  <a:schemeClr val="bg1"/>
                </a:solidFill>
                <a:latin typeface="+mj-lt"/>
                <a:ea typeface="+mj-ea"/>
                <a:cs typeface="+mj-cs"/>
              </a:defRPr>
            </a:lvl1pPr>
          </a:lstStyle>
          <a:p>
            <a:pPr algn="l"/>
            <a:r>
              <a:rPr lang="en-US" sz="4000" dirty="0"/>
              <a:t>Grant application (Excel spreadsheet)</a:t>
            </a:r>
          </a:p>
        </p:txBody>
      </p:sp>
      <p:sp>
        <p:nvSpPr>
          <p:cNvPr id="2" name="TextBox 1"/>
          <p:cNvSpPr txBox="1"/>
          <p:nvPr/>
        </p:nvSpPr>
        <p:spPr>
          <a:xfrm>
            <a:off x="304800" y="1748855"/>
            <a:ext cx="6616051" cy="13542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Contains all applicant and site info</a:t>
            </a:r>
          </a:p>
          <a:p>
            <a:pPr marL="285750" indent="-285750">
              <a:spcAft>
                <a:spcPts val="600"/>
              </a:spcAft>
              <a:buFont typeface="Arial" panose="020B0604020202020204" pitchFamily="34" charset="0"/>
              <a:buChar char="•"/>
            </a:pPr>
            <a:r>
              <a:rPr lang="en-US" sz="2400" dirty="0"/>
              <a:t>Must be returned as Excel spreadsheet</a:t>
            </a:r>
          </a:p>
          <a:p>
            <a:pPr marL="285750" indent="-285750">
              <a:spcAft>
                <a:spcPts val="600"/>
              </a:spcAft>
              <a:buFont typeface="Arial" panose="020B0604020202020204" pitchFamily="34" charset="0"/>
              <a:buChar char="•"/>
            </a:pPr>
            <a:r>
              <a:rPr lang="en-US" sz="2400" dirty="0"/>
              <a:t>No second form for this grant</a:t>
            </a:r>
          </a:p>
        </p:txBody>
      </p:sp>
      <p:sp>
        <p:nvSpPr>
          <p:cNvPr id="5" name="Footer Placeholder 4"/>
          <p:cNvSpPr>
            <a:spLocks noGrp="1"/>
          </p:cNvSpPr>
          <p:nvPr>
            <p:ph type="ftr" sz="quarter" idx="3"/>
          </p:nvPr>
        </p:nvSpPr>
        <p:spPr/>
        <p:txBody>
          <a:body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35</a:t>
            </a:fld>
            <a:endParaRPr lang="en-US" dirty="0"/>
          </a:p>
        </p:txBody>
      </p:sp>
      <p:pic>
        <p:nvPicPr>
          <p:cNvPr id="8" name="Picture 7">
            <a:extLst>
              <a:ext uri="{FF2B5EF4-FFF2-40B4-BE49-F238E27FC236}">
                <a16:creationId xmlns:a16="http://schemas.microsoft.com/office/drawing/2014/main" id="{1BC0F9CF-6889-D5B9-C1D5-175159F26F0B}"/>
              </a:ext>
            </a:extLst>
          </p:cNvPr>
          <p:cNvPicPr>
            <a:picLocks noChangeAspect="1"/>
          </p:cNvPicPr>
          <p:nvPr/>
        </p:nvPicPr>
        <p:blipFill>
          <a:blip r:embed="rId3"/>
          <a:stretch>
            <a:fillRect/>
          </a:stretch>
        </p:blipFill>
        <p:spPr>
          <a:xfrm>
            <a:off x="540695" y="3077009"/>
            <a:ext cx="11346505" cy="3185392"/>
          </a:xfrm>
          <a:prstGeom prst="rect">
            <a:avLst/>
          </a:prstGeom>
        </p:spPr>
      </p:pic>
    </p:spTree>
    <p:extLst>
      <p:ext uri="{BB962C8B-B14F-4D97-AF65-F5344CB8AC3E}">
        <p14:creationId xmlns:p14="http://schemas.microsoft.com/office/powerpoint/2010/main" val="3244222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04800" y="152400"/>
            <a:ext cx="10515600" cy="914400"/>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kern="1200">
                <a:solidFill>
                  <a:schemeClr val="bg1"/>
                </a:solidFill>
                <a:latin typeface="+mj-lt"/>
                <a:ea typeface="+mj-ea"/>
                <a:cs typeface="+mj-cs"/>
              </a:defRPr>
            </a:lvl1pPr>
          </a:lstStyle>
          <a:p>
            <a:pPr algn="l"/>
            <a:r>
              <a:rPr lang="en-US" sz="4000" dirty="0"/>
              <a:t>Grant application – applicant info</a:t>
            </a:r>
          </a:p>
        </p:txBody>
      </p:sp>
      <p:sp>
        <p:nvSpPr>
          <p:cNvPr id="2" name="TextBox 1"/>
          <p:cNvSpPr txBox="1"/>
          <p:nvPr/>
        </p:nvSpPr>
        <p:spPr>
          <a:xfrm>
            <a:off x="304800" y="1748855"/>
            <a:ext cx="11582400" cy="90794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Enter all information about your organization here</a:t>
            </a:r>
          </a:p>
          <a:p>
            <a:pPr marL="285750" indent="-285750">
              <a:spcAft>
                <a:spcPts val="600"/>
              </a:spcAft>
              <a:buFont typeface="Arial" panose="020B0604020202020204" pitchFamily="34" charset="0"/>
              <a:buChar char="•"/>
            </a:pPr>
            <a:r>
              <a:rPr lang="en-US" sz="2400" dirty="0"/>
              <a:t>Please double-check all information</a:t>
            </a:r>
          </a:p>
        </p:txBody>
      </p:sp>
      <p:sp>
        <p:nvSpPr>
          <p:cNvPr id="5" name="Footer Placeholder 4"/>
          <p:cNvSpPr>
            <a:spLocks noGrp="1"/>
          </p:cNvSpPr>
          <p:nvPr>
            <p:ph type="ftr" sz="quarter" idx="3"/>
          </p:nvPr>
        </p:nvSpPr>
        <p:spPr/>
        <p:txBody>
          <a:body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36</a:t>
            </a:fld>
            <a:endParaRPr lang="en-US" dirty="0"/>
          </a:p>
        </p:txBody>
      </p:sp>
      <p:pic>
        <p:nvPicPr>
          <p:cNvPr id="8" name="Picture 7">
            <a:extLst>
              <a:ext uri="{FF2B5EF4-FFF2-40B4-BE49-F238E27FC236}">
                <a16:creationId xmlns:a16="http://schemas.microsoft.com/office/drawing/2014/main" id="{1F7BD454-3D4E-EAA3-DE88-6CF194B8199E}"/>
              </a:ext>
            </a:extLst>
          </p:cNvPr>
          <p:cNvPicPr>
            <a:picLocks noChangeAspect="1"/>
          </p:cNvPicPr>
          <p:nvPr/>
        </p:nvPicPr>
        <p:blipFill>
          <a:blip r:embed="rId3"/>
          <a:stretch>
            <a:fillRect/>
          </a:stretch>
        </p:blipFill>
        <p:spPr>
          <a:xfrm>
            <a:off x="304800" y="2971800"/>
            <a:ext cx="11734800" cy="2017341"/>
          </a:xfrm>
          <a:prstGeom prst="rect">
            <a:avLst/>
          </a:prstGeom>
        </p:spPr>
      </p:pic>
    </p:spTree>
    <p:extLst>
      <p:ext uri="{BB962C8B-B14F-4D97-AF65-F5344CB8AC3E}">
        <p14:creationId xmlns:p14="http://schemas.microsoft.com/office/powerpoint/2010/main" val="2443744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04800" y="152400"/>
            <a:ext cx="10515600" cy="914400"/>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kern="1200">
                <a:solidFill>
                  <a:schemeClr val="bg1"/>
                </a:solidFill>
                <a:latin typeface="+mj-lt"/>
                <a:ea typeface="+mj-ea"/>
                <a:cs typeface="+mj-cs"/>
              </a:defRPr>
            </a:lvl1pPr>
          </a:lstStyle>
          <a:p>
            <a:pPr algn="l"/>
            <a:r>
              <a:rPr lang="en-US" sz="4000" dirty="0"/>
              <a:t>Grant application – site info</a:t>
            </a:r>
          </a:p>
        </p:txBody>
      </p:sp>
      <p:sp>
        <p:nvSpPr>
          <p:cNvPr id="2" name="TextBox 1"/>
          <p:cNvSpPr txBox="1"/>
          <p:nvPr/>
        </p:nvSpPr>
        <p:spPr>
          <a:xfrm>
            <a:off x="304801" y="1748855"/>
            <a:ext cx="5943600" cy="209288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Enter all information about the site (s) you are applying for</a:t>
            </a:r>
          </a:p>
          <a:p>
            <a:pPr marL="285750" indent="-285750">
              <a:spcAft>
                <a:spcPts val="600"/>
              </a:spcAft>
              <a:buFont typeface="Arial" panose="020B0604020202020204" pitchFamily="34" charset="0"/>
              <a:buChar char="•"/>
            </a:pPr>
            <a:r>
              <a:rPr lang="en-US" sz="2400" dirty="0"/>
              <a:t>There is no limit to the number of sites that can be requested</a:t>
            </a:r>
          </a:p>
          <a:p>
            <a:pPr marL="285750" indent="-285750">
              <a:spcAft>
                <a:spcPts val="600"/>
              </a:spcAft>
              <a:buFont typeface="Arial" panose="020B0604020202020204" pitchFamily="34" charset="0"/>
              <a:buChar char="•"/>
            </a:pPr>
            <a:r>
              <a:rPr lang="en-US" sz="2400" dirty="0"/>
              <a:t>Include all sites on one form</a:t>
            </a:r>
          </a:p>
        </p:txBody>
      </p:sp>
      <p:sp>
        <p:nvSpPr>
          <p:cNvPr id="5" name="Footer Placeholder 4"/>
          <p:cNvSpPr>
            <a:spLocks noGrp="1"/>
          </p:cNvSpPr>
          <p:nvPr>
            <p:ph type="ftr" sz="quarter" idx="3"/>
          </p:nvPr>
        </p:nvSpPr>
        <p:spPr/>
        <p:txBody>
          <a:bodyPr/>
          <a:lstStyle/>
          <a:p>
            <a:r>
              <a:rPr lang="en-US"/>
              <a:t>Questions? Email grants.pca@state.mn.us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37</a:t>
            </a:fld>
            <a:endParaRPr lang="en-US" dirty="0"/>
          </a:p>
        </p:txBody>
      </p:sp>
      <p:pic>
        <p:nvPicPr>
          <p:cNvPr id="8" name="Picture 7">
            <a:extLst>
              <a:ext uri="{FF2B5EF4-FFF2-40B4-BE49-F238E27FC236}">
                <a16:creationId xmlns:a16="http://schemas.microsoft.com/office/drawing/2014/main" id="{DB80127A-1ADA-1002-5433-EB627F21FC41}"/>
              </a:ext>
            </a:extLst>
          </p:cNvPr>
          <p:cNvPicPr>
            <a:picLocks noChangeAspect="1"/>
          </p:cNvPicPr>
          <p:nvPr/>
        </p:nvPicPr>
        <p:blipFill>
          <a:blip r:embed="rId3"/>
          <a:stretch>
            <a:fillRect/>
          </a:stretch>
        </p:blipFill>
        <p:spPr>
          <a:xfrm>
            <a:off x="6477000" y="1337301"/>
            <a:ext cx="5587411" cy="5391626"/>
          </a:xfrm>
          <a:prstGeom prst="rect">
            <a:avLst/>
          </a:prstGeom>
        </p:spPr>
      </p:pic>
    </p:spTree>
    <p:extLst>
      <p:ext uri="{BB962C8B-B14F-4D97-AF65-F5344CB8AC3E}">
        <p14:creationId xmlns:p14="http://schemas.microsoft.com/office/powerpoint/2010/main" val="1822503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submission</a:t>
            </a:r>
          </a:p>
        </p:txBody>
      </p:sp>
      <p:sp>
        <p:nvSpPr>
          <p:cNvPr id="6" name="TextBox 5"/>
          <p:cNvSpPr txBox="1"/>
          <p:nvPr/>
        </p:nvSpPr>
        <p:spPr>
          <a:xfrm>
            <a:off x="284262" y="2612449"/>
            <a:ext cx="8605563" cy="1438855"/>
          </a:xfrm>
          <a:prstGeom prst="rect">
            <a:avLst/>
          </a:prstGeom>
          <a:noFill/>
        </p:spPr>
        <p:txBody>
          <a:bodyPr wrap="square" rtlCol="0">
            <a:spAutoFit/>
          </a:bodyPr>
          <a:lstStyle/>
          <a:p>
            <a:pPr marL="91440">
              <a:spcAft>
                <a:spcPts val="300"/>
              </a:spcAft>
            </a:pPr>
            <a:r>
              <a:rPr lang="en-US" sz="2400" b="1" dirty="0"/>
              <a:t>Application submission checklist:</a:t>
            </a:r>
          </a:p>
          <a:p>
            <a:pPr marL="1028700" indent="-457200">
              <a:spcAft>
                <a:spcPts val="300"/>
              </a:spcAft>
              <a:buFont typeface="Wingdings" panose="05000000000000000000" pitchFamily="2" charset="2"/>
              <a:buChar char="q"/>
            </a:pPr>
            <a:r>
              <a:rPr lang="en-US" sz="2000" b="1" dirty="0"/>
              <a:t>Grant Application (Microsoft Excel spreadsheet)</a:t>
            </a:r>
          </a:p>
          <a:p>
            <a:pPr marL="914400" indent="-342900">
              <a:spcAft>
                <a:spcPts val="300"/>
              </a:spcAft>
              <a:buFont typeface="Wingdings" panose="05000000000000000000" pitchFamily="2" charset="2"/>
              <a:buChar char="q"/>
            </a:pPr>
            <a:r>
              <a:rPr lang="en-US" sz="2000" dirty="0"/>
              <a:t>  </a:t>
            </a:r>
            <a:r>
              <a:rPr lang="en-US" sz="2000" b="1" dirty="0"/>
              <a:t>Letters of support from potential site hosts (optional)</a:t>
            </a:r>
          </a:p>
          <a:p>
            <a:pPr marL="285750" indent="-285750">
              <a:buFont typeface="Arial" panose="020B0604020202020204" pitchFamily="34" charset="0"/>
              <a:buChar char="•"/>
            </a:pPr>
            <a:endParaRPr lang="en-US" sz="1600" dirty="0"/>
          </a:p>
        </p:txBody>
      </p:sp>
      <p:pic>
        <p:nvPicPr>
          <p:cNvPr id="3" name="Picture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82000" y="2584217"/>
            <a:ext cx="3235842" cy="3235842"/>
          </a:xfrm>
          <a:prstGeom prst="rect">
            <a:avLst/>
          </a:prstGeom>
          <a:effectLst>
            <a:outerShdw blurRad="50800" dist="38100" dir="8100000" algn="tr" rotWithShape="0">
              <a:prstClr val="black">
                <a:alpha val="40000"/>
              </a:prstClr>
            </a:outerShdw>
          </a:effectLst>
        </p:spPr>
      </p:pic>
      <p:sp>
        <p:nvSpPr>
          <p:cNvPr id="7" name="TextBox 6"/>
          <p:cNvSpPr txBox="1"/>
          <p:nvPr/>
        </p:nvSpPr>
        <p:spPr>
          <a:xfrm>
            <a:off x="357683" y="1536412"/>
            <a:ext cx="9430146" cy="584775"/>
          </a:xfrm>
          <a:prstGeom prst="rect">
            <a:avLst/>
          </a:prstGeom>
          <a:noFill/>
        </p:spPr>
        <p:txBody>
          <a:bodyPr wrap="none" rtlCol="0">
            <a:spAutoFit/>
          </a:bodyPr>
          <a:lstStyle/>
          <a:p>
            <a:r>
              <a:rPr lang="en-US" sz="3200" b="1" dirty="0"/>
              <a:t>Applications are due </a:t>
            </a:r>
            <a:r>
              <a:rPr lang="en-US" sz="3200" b="1" dirty="0">
                <a:highlight>
                  <a:srgbClr val="FFFF00"/>
                </a:highlight>
              </a:rPr>
              <a:t>Tuesday, December 9</a:t>
            </a:r>
            <a:r>
              <a:rPr lang="en-US" sz="3200" b="1" baseline="30000" dirty="0">
                <a:highlight>
                  <a:srgbClr val="FFFF00"/>
                </a:highlight>
              </a:rPr>
              <a:t>th</a:t>
            </a:r>
            <a:r>
              <a:rPr lang="en-US" sz="3200" b="1" dirty="0">
                <a:highlight>
                  <a:srgbClr val="FFFF00"/>
                </a:highlight>
              </a:rPr>
              <a:t> at 4:00pm</a:t>
            </a:r>
            <a:endParaRPr lang="en-US" sz="3200" b="1" dirty="0">
              <a:solidFill>
                <a:srgbClr val="FF0000"/>
              </a:solidFill>
              <a:highlight>
                <a:srgbClr val="FFFF00"/>
              </a:highlight>
            </a:endParaRPr>
          </a:p>
        </p:txBody>
      </p:sp>
      <p:sp>
        <p:nvSpPr>
          <p:cNvPr id="4" name="Footer Placeholder 3"/>
          <p:cNvSpPr>
            <a:spLocks noGrp="1"/>
          </p:cNvSpPr>
          <p:nvPr>
            <p:ph type="ftr" sz="quarter" idx="3"/>
          </p:nvPr>
        </p:nvSpPr>
        <p:spPr/>
        <p:txBody>
          <a:bodyPr/>
          <a:lstStyle/>
          <a:p>
            <a:r>
              <a:rPr lang="en-US" dirty="0"/>
              <a:t>Questions? Email grants.pca@state.mn.us</a:t>
            </a:r>
          </a:p>
        </p:txBody>
      </p:sp>
      <p:sp>
        <p:nvSpPr>
          <p:cNvPr id="9" name="Slide Number Placeholder 8"/>
          <p:cNvSpPr>
            <a:spLocks noGrp="1"/>
          </p:cNvSpPr>
          <p:nvPr>
            <p:ph type="sldNum" sz="quarter" idx="12"/>
          </p:nvPr>
        </p:nvSpPr>
        <p:spPr/>
        <p:txBody>
          <a:bodyPr/>
          <a:lstStyle/>
          <a:p>
            <a:fld id="{48F63A3B-78C7-47BE-AE5E-E10140E04643}" type="slidenum">
              <a:rPr lang="en-US" smtClean="0"/>
              <a:t>38</a:t>
            </a:fld>
            <a:endParaRPr lang="en-US" dirty="0"/>
          </a:p>
        </p:txBody>
      </p:sp>
    </p:spTree>
    <p:extLst>
      <p:ext uri="{BB962C8B-B14F-4D97-AF65-F5344CB8AC3E}">
        <p14:creationId xmlns:p14="http://schemas.microsoft.com/office/powerpoint/2010/main" val="753782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1EB2C-86B0-0FED-FF0B-F0394A561FF5}"/>
              </a:ext>
            </a:extLst>
          </p:cNvPr>
          <p:cNvSpPr>
            <a:spLocks noGrp="1"/>
          </p:cNvSpPr>
          <p:nvPr>
            <p:ph type="title"/>
          </p:nvPr>
        </p:nvSpPr>
        <p:spPr/>
        <p:txBody>
          <a:bodyPr/>
          <a:lstStyle/>
          <a:p>
            <a:r>
              <a:rPr lang="en-US" dirty="0"/>
              <a:t>Project Evaluations</a:t>
            </a:r>
          </a:p>
        </p:txBody>
      </p:sp>
      <p:graphicFrame>
        <p:nvGraphicFramePr>
          <p:cNvPr id="6" name="Content Placeholder 5">
            <a:extLst>
              <a:ext uri="{FF2B5EF4-FFF2-40B4-BE49-F238E27FC236}">
                <a16:creationId xmlns:a16="http://schemas.microsoft.com/office/drawing/2014/main" id="{84EB1D65-44A8-F0BC-609A-243BE8FBB6D4}"/>
              </a:ext>
            </a:extLst>
          </p:cNvPr>
          <p:cNvGraphicFramePr>
            <a:graphicFrameLocks noGrp="1"/>
          </p:cNvGraphicFramePr>
          <p:nvPr>
            <p:ph sz="quarter" idx="10"/>
            <p:extLst>
              <p:ext uri="{D42A27DB-BD31-4B8C-83A1-F6EECF244321}">
                <p14:modId xmlns:p14="http://schemas.microsoft.com/office/powerpoint/2010/main" val="3422122376"/>
              </p:ext>
            </p:extLst>
          </p:nvPr>
        </p:nvGraphicFramePr>
        <p:xfrm>
          <a:off x="843847" y="962025"/>
          <a:ext cx="10515597" cy="54991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847373337"/>
                    </a:ext>
                  </a:extLst>
                </a:gridCol>
                <a:gridCol w="1219201">
                  <a:extLst>
                    <a:ext uri="{9D8B030D-6E8A-4147-A177-3AD203B41FA5}">
                      <a16:colId xmlns:a16="http://schemas.microsoft.com/office/drawing/2014/main" val="961927756"/>
                    </a:ext>
                  </a:extLst>
                </a:gridCol>
                <a:gridCol w="5791197">
                  <a:extLst>
                    <a:ext uri="{9D8B030D-6E8A-4147-A177-3AD203B41FA5}">
                      <a16:colId xmlns:a16="http://schemas.microsoft.com/office/drawing/2014/main" val="3733241715"/>
                    </a:ext>
                  </a:extLst>
                </a:gridCol>
              </a:tblGrid>
              <a:tr h="370840">
                <a:tc>
                  <a:txBody>
                    <a:bodyPr/>
                    <a:lstStyle/>
                    <a:p>
                      <a:r>
                        <a:rPr lang="en-US" sz="1600" dirty="0"/>
                        <a:t>Scoring</a:t>
                      </a:r>
                      <a:r>
                        <a:rPr lang="en-US" sz="1600" baseline="0" dirty="0"/>
                        <a:t> criteria</a:t>
                      </a:r>
                      <a:endParaRPr lang="en-US" sz="1600" dirty="0"/>
                    </a:p>
                  </a:txBody>
                  <a:tcPr/>
                </a:tc>
                <a:tc>
                  <a:txBody>
                    <a:bodyPr/>
                    <a:lstStyle/>
                    <a:p>
                      <a:r>
                        <a:rPr lang="en-US" sz="1600" dirty="0"/>
                        <a:t>Max. points available</a:t>
                      </a:r>
                    </a:p>
                  </a:txBody>
                  <a:tcPr/>
                </a:tc>
                <a:tc>
                  <a:txBody>
                    <a:bodyPr/>
                    <a:lstStyle/>
                    <a:p>
                      <a:r>
                        <a:rPr lang="en-US" sz="1600" dirty="0"/>
                        <a:t>Details</a:t>
                      </a:r>
                    </a:p>
                  </a:txBody>
                  <a:tcPr/>
                </a:tc>
                <a:extLst>
                  <a:ext uri="{0D108BD9-81ED-4DB2-BD59-A6C34878D82A}">
                    <a16:rowId xmlns:a16="http://schemas.microsoft.com/office/drawing/2014/main" val="405404930"/>
                  </a:ext>
                </a:extLst>
              </a:tr>
              <a:tr h="370840">
                <a:tc>
                  <a:txBody>
                    <a:bodyPr/>
                    <a:lstStyle/>
                    <a:p>
                      <a:r>
                        <a:rPr lang="en-US" dirty="0"/>
                        <a:t>EV Charging Prioritized sites</a:t>
                      </a:r>
                    </a:p>
                  </a:txBody>
                  <a:tcPr/>
                </a:tc>
                <a:tc>
                  <a:txBody>
                    <a:bodyPr/>
                    <a:lstStyle/>
                    <a:p>
                      <a:r>
                        <a:rPr lang="en-US" dirty="0"/>
                        <a:t>18</a:t>
                      </a:r>
                    </a:p>
                  </a:txBody>
                  <a:tcPr/>
                </a:tc>
                <a:tc>
                  <a:txBody>
                    <a:bodyPr/>
                    <a:lstStyle/>
                    <a:p>
                      <a:r>
                        <a:rPr lang="en-US" sz="1350" kern="1200" dirty="0">
                          <a:solidFill>
                            <a:schemeClr val="dk1"/>
                          </a:solidFill>
                          <a:effectLst/>
                          <a:latin typeface="+mn-lt"/>
                          <a:ea typeface="+mn-ea"/>
                          <a:cs typeface="+mn-cs"/>
                        </a:rPr>
                        <a:t>Primary  Site: 18 points</a:t>
                      </a:r>
                    </a:p>
                    <a:p>
                      <a:r>
                        <a:rPr lang="en-US" sz="1350" kern="1200" dirty="0">
                          <a:solidFill>
                            <a:schemeClr val="dk1"/>
                          </a:solidFill>
                          <a:effectLst/>
                          <a:latin typeface="+mn-lt"/>
                          <a:ea typeface="+mn-ea"/>
                          <a:cs typeface="+mn-cs"/>
                        </a:rPr>
                        <a:t>Secondary Site : 10 points </a:t>
                      </a:r>
                    </a:p>
                    <a:p>
                      <a:r>
                        <a:rPr lang="en-US" sz="1350" kern="1200" dirty="0">
                          <a:solidFill>
                            <a:schemeClr val="dk1"/>
                          </a:solidFill>
                          <a:effectLst/>
                          <a:latin typeface="+mn-lt"/>
                          <a:ea typeface="+mn-ea"/>
                          <a:cs typeface="+mn-cs"/>
                        </a:rPr>
                        <a:t>Non-prioritized site: 0 points</a:t>
                      </a:r>
                      <a:endParaRPr lang="en-US" dirty="0"/>
                    </a:p>
                  </a:txBody>
                  <a:tcPr/>
                </a:tc>
                <a:extLst>
                  <a:ext uri="{0D108BD9-81ED-4DB2-BD59-A6C34878D82A}">
                    <a16:rowId xmlns:a16="http://schemas.microsoft.com/office/drawing/2014/main" val="1222254480"/>
                  </a:ext>
                </a:extLst>
              </a:tr>
              <a:tr h="370840">
                <a:tc>
                  <a:txBody>
                    <a:bodyPr/>
                    <a:lstStyle/>
                    <a:p>
                      <a:r>
                        <a:rPr lang="en-US" dirty="0"/>
                        <a:t>Cost</a:t>
                      </a:r>
                    </a:p>
                  </a:txBody>
                  <a:tcPr/>
                </a:tc>
                <a:tc>
                  <a:txBody>
                    <a:bodyPr/>
                    <a:lstStyle/>
                    <a:p>
                      <a:r>
                        <a:rPr lang="en-US" dirty="0"/>
                        <a:t>22</a:t>
                      </a:r>
                    </a:p>
                  </a:txBody>
                  <a:tcPr/>
                </a:tc>
                <a:tc>
                  <a:txBody>
                    <a:bodyPr/>
                    <a:lstStyle/>
                    <a:p>
                      <a:r>
                        <a:rPr lang="en-US" dirty="0"/>
                        <a:t>Lowest total grant amount request for the site will get 22 points (formula for scoring = lowest </a:t>
                      </a:r>
                      <a:r>
                        <a:rPr lang="en-US" sz="1350" kern="1200" dirty="0">
                          <a:solidFill>
                            <a:schemeClr val="dk1"/>
                          </a:solidFill>
                          <a:effectLst/>
                          <a:latin typeface="+mn-lt"/>
                          <a:ea typeface="+mn-ea"/>
                          <a:cs typeface="+mn-cs"/>
                        </a:rPr>
                        <a:t>÷ next lowest score x 22% = # of points)</a:t>
                      </a:r>
                      <a:endParaRPr lang="en-US" dirty="0"/>
                    </a:p>
                  </a:txBody>
                  <a:tcPr/>
                </a:tc>
                <a:extLst>
                  <a:ext uri="{0D108BD9-81ED-4DB2-BD59-A6C34878D82A}">
                    <a16:rowId xmlns:a16="http://schemas.microsoft.com/office/drawing/2014/main" val="2795369859"/>
                  </a:ext>
                </a:extLst>
              </a:tr>
              <a:tr h="370840">
                <a:tc>
                  <a:txBody>
                    <a:bodyPr/>
                    <a:lstStyle/>
                    <a:p>
                      <a:r>
                        <a:rPr lang="en-US" dirty="0"/>
                        <a:t>Site Host Outreach</a:t>
                      </a:r>
                    </a:p>
                  </a:txBody>
                  <a:tcPr/>
                </a:tc>
                <a:tc>
                  <a:txBody>
                    <a:bodyPr/>
                    <a:lstStyle/>
                    <a:p>
                      <a:r>
                        <a:rPr lang="en-US" dirty="0"/>
                        <a:t>20</a:t>
                      </a:r>
                    </a:p>
                  </a:txBody>
                  <a:tcPr/>
                </a:tc>
                <a:tc>
                  <a:txBody>
                    <a:bodyPr/>
                    <a:lstStyle/>
                    <a:p>
                      <a:r>
                        <a:rPr lang="en-US" sz="1350" kern="1200" dirty="0">
                          <a:solidFill>
                            <a:schemeClr val="dk1"/>
                          </a:solidFill>
                          <a:effectLst/>
                          <a:latin typeface="+mn-lt"/>
                          <a:ea typeface="+mn-ea"/>
                          <a:cs typeface="+mn-cs"/>
                        </a:rPr>
                        <a:t>5 points for outreach plan</a:t>
                      </a:r>
                    </a:p>
                    <a:p>
                      <a:r>
                        <a:rPr lang="en-US" sz="1350" kern="1200" dirty="0">
                          <a:solidFill>
                            <a:schemeClr val="dk1"/>
                          </a:solidFill>
                          <a:effectLst/>
                          <a:latin typeface="+mn-lt"/>
                          <a:ea typeface="+mn-ea"/>
                          <a:cs typeface="+mn-cs"/>
                        </a:rPr>
                        <a:t>20 points for site host letter of support</a:t>
                      </a:r>
                    </a:p>
                    <a:p>
                      <a:r>
                        <a:rPr lang="en-US" sz="1350" i="1" kern="1200" dirty="0">
                          <a:solidFill>
                            <a:schemeClr val="dk1"/>
                          </a:solidFill>
                          <a:effectLst/>
                          <a:latin typeface="+mn-lt"/>
                          <a:ea typeface="+mn-ea"/>
                          <a:cs typeface="+mn-cs"/>
                        </a:rPr>
                        <a:t>(This does not lock you into this site host but demonstrates your outreach and forethought)</a:t>
                      </a:r>
                      <a:endParaRPr lang="en-US" dirty="0"/>
                    </a:p>
                  </a:txBody>
                  <a:tcPr/>
                </a:tc>
                <a:extLst>
                  <a:ext uri="{0D108BD9-81ED-4DB2-BD59-A6C34878D82A}">
                    <a16:rowId xmlns:a16="http://schemas.microsoft.com/office/drawing/2014/main" val="3997833163"/>
                  </a:ext>
                </a:extLst>
              </a:tr>
              <a:tr h="370840">
                <a:tc>
                  <a:txBody>
                    <a:bodyPr/>
                    <a:lstStyle/>
                    <a:p>
                      <a:r>
                        <a:rPr lang="en-US" dirty="0"/>
                        <a:t>Utility Engagement</a:t>
                      </a:r>
                    </a:p>
                  </a:txBody>
                  <a:tcPr/>
                </a:tc>
                <a:tc>
                  <a:txBody>
                    <a:bodyPr/>
                    <a:lstStyle/>
                    <a:p>
                      <a:r>
                        <a:rPr lang="en-US" dirty="0"/>
                        <a:t>10</a:t>
                      </a:r>
                    </a:p>
                  </a:txBody>
                  <a:tcPr/>
                </a:tc>
                <a:tc>
                  <a:txBody>
                    <a:bodyPr/>
                    <a:lstStyle/>
                    <a:p>
                      <a:r>
                        <a:rPr lang="en-US" dirty="0"/>
                        <a:t>Please indicate the utility provider for the city the site is located in. Have you engaged with your utility on the feasibility of a DCFC? </a:t>
                      </a:r>
                    </a:p>
                  </a:txBody>
                  <a:tcPr/>
                </a:tc>
                <a:extLst>
                  <a:ext uri="{0D108BD9-81ED-4DB2-BD59-A6C34878D82A}">
                    <a16:rowId xmlns:a16="http://schemas.microsoft.com/office/drawing/2014/main" val="909376730"/>
                  </a:ext>
                </a:extLst>
              </a:tr>
              <a:tr h="370840">
                <a:tc>
                  <a:txBody>
                    <a:bodyPr/>
                    <a:lstStyle/>
                    <a:p>
                      <a:r>
                        <a:rPr lang="en-US" dirty="0"/>
                        <a:t>Additional Financial Resource Leveraging</a:t>
                      </a:r>
                    </a:p>
                  </a:txBody>
                  <a:tcPr/>
                </a:tc>
                <a:tc>
                  <a:txBody>
                    <a:bodyPr/>
                    <a:lstStyle/>
                    <a:p>
                      <a:r>
                        <a:rPr lang="en-US" dirty="0"/>
                        <a:t>5</a:t>
                      </a:r>
                    </a:p>
                  </a:txBody>
                  <a:tcPr/>
                </a:tc>
                <a:tc>
                  <a:txBody>
                    <a:bodyPr/>
                    <a:lstStyle/>
                    <a:p>
                      <a:r>
                        <a:rPr lang="en-US" dirty="0"/>
                        <a:t>Describe plan to cover match portion, this could include leveraging of other grants, direct pay, utility rebates or incentives, local funding, etc.</a:t>
                      </a:r>
                    </a:p>
                  </a:txBody>
                  <a:tcPr/>
                </a:tc>
                <a:extLst>
                  <a:ext uri="{0D108BD9-81ED-4DB2-BD59-A6C34878D82A}">
                    <a16:rowId xmlns:a16="http://schemas.microsoft.com/office/drawing/2014/main" val="2648804538"/>
                  </a:ext>
                </a:extLst>
              </a:tr>
              <a:tr h="370840">
                <a:tc>
                  <a:txBody>
                    <a:bodyPr/>
                    <a:lstStyle/>
                    <a:p>
                      <a:r>
                        <a:rPr lang="en-US" dirty="0"/>
                        <a:t>Renewable Energy Use</a:t>
                      </a:r>
                    </a:p>
                  </a:txBody>
                  <a:tcPr/>
                </a:tc>
                <a:tc>
                  <a:txBody>
                    <a:bodyPr/>
                    <a:lstStyle/>
                    <a:p>
                      <a:r>
                        <a:rPr lang="en-US" dirty="0"/>
                        <a:t>20</a:t>
                      </a:r>
                    </a:p>
                  </a:txBody>
                  <a:tcPr/>
                </a:tc>
                <a:tc>
                  <a:txBody>
                    <a:bodyPr/>
                    <a:lstStyle/>
                    <a:p>
                      <a:r>
                        <a:rPr lang="en-US" sz="1350" kern="1200" dirty="0">
                          <a:solidFill>
                            <a:schemeClr val="dk1"/>
                          </a:solidFill>
                          <a:effectLst/>
                          <a:latin typeface="+mn-lt"/>
                          <a:ea typeface="+mn-ea"/>
                          <a:cs typeface="+mn-cs"/>
                        </a:rPr>
                        <a:t>Percentage of electricity to power the fast-charging stations is from renewable sources (wind, solar).</a:t>
                      </a:r>
                    </a:p>
                  </a:txBody>
                  <a:tcPr/>
                </a:tc>
                <a:extLst>
                  <a:ext uri="{0D108BD9-81ED-4DB2-BD59-A6C34878D82A}">
                    <a16:rowId xmlns:a16="http://schemas.microsoft.com/office/drawing/2014/main" val="252256820"/>
                  </a:ext>
                </a:extLst>
              </a:tr>
              <a:tr h="370840">
                <a:tc>
                  <a:txBody>
                    <a:bodyPr/>
                    <a:lstStyle/>
                    <a:p>
                      <a:r>
                        <a:rPr lang="en-US" dirty="0"/>
                        <a:t>Small Business procurement program</a:t>
                      </a:r>
                    </a:p>
                  </a:txBody>
                  <a:tcPr/>
                </a:tc>
                <a:tc>
                  <a:txBody>
                    <a:bodyPr/>
                    <a:lstStyle/>
                    <a:p>
                      <a:r>
                        <a:rPr lang="en-US" dirty="0"/>
                        <a:t>5</a:t>
                      </a:r>
                    </a:p>
                  </a:txBody>
                  <a:tcPr/>
                </a:tc>
                <a:tc>
                  <a:txBody>
                    <a:bodyPr/>
                    <a:lstStyle/>
                    <a:p>
                      <a:r>
                        <a:rPr lang="en-US" sz="1350" kern="1200" dirty="0">
                          <a:solidFill>
                            <a:schemeClr val="dk1"/>
                          </a:solidFill>
                          <a:effectLst/>
                          <a:latin typeface="+mn-lt"/>
                          <a:ea typeface="+mn-ea"/>
                          <a:cs typeface="+mn-cs"/>
                        </a:rPr>
                        <a:t>Points awarded to applicants that are registered, at the time of application submission, with the Minnesota Department of Administration as a veteran-owned, economically disadvantaged, or targeted group business owned and operated by women, minorities, or persons with a substantial physical disability</a:t>
                      </a:r>
                      <a:endParaRPr lang="en-US" dirty="0"/>
                    </a:p>
                  </a:txBody>
                  <a:tcPr/>
                </a:tc>
                <a:extLst>
                  <a:ext uri="{0D108BD9-81ED-4DB2-BD59-A6C34878D82A}">
                    <a16:rowId xmlns:a16="http://schemas.microsoft.com/office/drawing/2014/main" val="2068412611"/>
                  </a:ext>
                </a:extLst>
              </a:tr>
              <a:tr h="370840">
                <a:tc>
                  <a:txBody>
                    <a:bodyPr/>
                    <a:lstStyle/>
                    <a:p>
                      <a:r>
                        <a:rPr lang="en-US" dirty="0"/>
                        <a:t>Total</a:t>
                      </a:r>
                    </a:p>
                  </a:txBody>
                  <a:tcPr/>
                </a:tc>
                <a:tc>
                  <a:txBody>
                    <a:bodyPr/>
                    <a:lstStyle/>
                    <a:p>
                      <a:r>
                        <a:rPr lang="en-US" dirty="0"/>
                        <a:t>100</a:t>
                      </a:r>
                    </a:p>
                  </a:txBody>
                  <a:tcPr/>
                </a:tc>
                <a:tc>
                  <a:txBody>
                    <a:bodyPr/>
                    <a:lstStyle/>
                    <a:p>
                      <a:endParaRPr lang="en-US" dirty="0"/>
                    </a:p>
                  </a:txBody>
                  <a:tcPr/>
                </a:tc>
                <a:extLst>
                  <a:ext uri="{0D108BD9-81ED-4DB2-BD59-A6C34878D82A}">
                    <a16:rowId xmlns:a16="http://schemas.microsoft.com/office/drawing/2014/main" val="1181829664"/>
                  </a:ext>
                </a:extLst>
              </a:tr>
            </a:tbl>
          </a:graphicData>
        </a:graphic>
      </p:graphicFrame>
      <p:sp>
        <p:nvSpPr>
          <p:cNvPr id="4" name="Footer Placeholder 3">
            <a:extLst>
              <a:ext uri="{FF2B5EF4-FFF2-40B4-BE49-F238E27FC236}">
                <a16:creationId xmlns:a16="http://schemas.microsoft.com/office/drawing/2014/main" id="{8F422214-491D-37C4-8E51-4930A74C7462}"/>
              </a:ext>
            </a:extLst>
          </p:cNvPr>
          <p:cNvSpPr>
            <a:spLocks noGrp="1"/>
          </p:cNvSpPr>
          <p:nvPr>
            <p:ph type="ftr" sz="quarter" idx="3"/>
          </p:nvPr>
        </p:nvSpPr>
        <p:spPr/>
        <p:txBody>
          <a:bodyPr/>
          <a:lstStyle/>
          <a:p>
            <a:r>
              <a:rPr lang="en-US"/>
              <a:t>Questions? Email grants.pca@state.mn.us</a:t>
            </a:r>
            <a:endParaRPr lang="en-US" dirty="0"/>
          </a:p>
        </p:txBody>
      </p:sp>
      <p:sp>
        <p:nvSpPr>
          <p:cNvPr id="5" name="Slide Number Placeholder 4">
            <a:extLst>
              <a:ext uri="{FF2B5EF4-FFF2-40B4-BE49-F238E27FC236}">
                <a16:creationId xmlns:a16="http://schemas.microsoft.com/office/drawing/2014/main" id="{D5E0A24A-3F67-C6D1-EFD3-68D925C1EB14}"/>
              </a:ext>
            </a:extLst>
          </p:cNvPr>
          <p:cNvSpPr>
            <a:spLocks noGrp="1"/>
          </p:cNvSpPr>
          <p:nvPr>
            <p:ph type="sldNum" sz="quarter" idx="12"/>
          </p:nvPr>
        </p:nvSpPr>
        <p:spPr/>
        <p:txBody>
          <a:bodyPr/>
          <a:lstStyle/>
          <a:p>
            <a:fld id="{48F63A3B-78C7-47BE-AE5E-E10140E04643}" type="slidenum">
              <a:rPr lang="en-US" smtClean="0"/>
              <a:pPr/>
              <a:t>39</a:t>
            </a:fld>
            <a:endParaRPr lang="en-US" dirty="0"/>
          </a:p>
        </p:txBody>
      </p:sp>
    </p:spTree>
    <p:extLst>
      <p:ext uri="{BB962C8B-B14F-4D97-AF65-F5344CB8AC3E}">
        <p14:creationId xmlns:p14="http://schemas.microsoft.com/office/powerpoint/2010/main" val="30949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Questions about the grant?</a:t>
            </a:r>
          </a:p>
        </p:txBody>
      </p:sp>
      <p:sp>
        <p:nvSpPr>
          <p:cNvPr id="9" name="TextBox 8"/>
          <p:cNvSpPr txBox="1"/>
          <p:nvPr/>
        </p:nvSpPr>
        <p:spPr>
          <a:xfrm>
            <a:off x="457200" y="1721875"/>
            <a:ext cx="11277600" cy="954107"/>
          </a:xfrm>
          <a:prstGeom prst="rect">
            <a:avLst/>
          </a:prstGeom>
          <a:noFill/>
        </p:spPr>
        <p:txBody>
          <a:bodyPr wrap="square" rtlCol="0">
            <a:spAutoFit/>
          </a:bodyPr>
          <a:lstStyle/>
          <a:p>
            <a:pPr>
              <a:spcAft>
                <a:spcPts val="600"/>
              </a:spcAft>
            </a:pPr>
            <a:r>
              <a:rPr lang="en-US" sz="2800" dirty="0"/>
              <a:t>Today’s questions and answers will all be posted on the SWIFT supplier portal, so everyone can see them.</a:t>
            </a:r>
          </a:p>
        </p:txBody>
      </p:sp>
      <p:sp>
        <p:nvSpPr>
          <p:cNvPr id="11" name="TextBox 10"/>
          <p:cNvSpPr txBox="1"/>
          <p:nvPr/>
        </p:nvSpPr>
        <p:spPr>
          <a:xfrm>
            <a:off x="6705600" y="2956409"/>
            <a:ext cx="3810000" cy="2585323"/>
          </a:xfrm>
          <a:prstGeom prst="rect">
            <a:avLst/>
          </a:prstGeom>
          <a:solidFill>
            <a:schemeClr val="accent2"/>
          </a:solidFill>
        </p:spPr>
        <p:txBody>
          <a:bodyPr wrap="square" lIns="182880" tIns="182880" rIns="182880" bIns="182880" rtlCol="0">
            <a:spAutoFit/>
          </a:bodyPr>
          <a:lstStyle/>
          <a:p>
            <a:r>
              <a:rPr lang="en-US" sz="2400" dirty="0"/>
              <a:t>After today, email all questions to </a:t>
            </a:r>
            <a:r>
              <a:rPr lang="en-US" sz="2400" dirty="0">
                <a:hlinkClick r:id="rId3"/>
              </a:rPr>
              <a:t>grants.pca@state.mn.us</a:t>
            </a:r>
            <a:r>
              <a:rPr lang="en-US" sz="2400" dirty="0"/>
              <a:t> no later than 4 p.m. on Nov. 20, 2025 with the subject line </a:t>
            </a:r>
            <a:r>
              <a:rPr lang="en-US" sz="2400" b="1" dirty="0"/>
              <a:t>“EV fast charging”</a:t>
            </a:r>
          </a:p>
        </p:txBody>
      </p:sp>
      <p:sp>
        <p:nvSpPr>
          <p:cNvPr id="3" name="Footer Placeholder 2"/>
          <p:cNvSpPr>
            <a:spLocks noGrp="1"/>
          </p:cNvSpPr>
          <p:nvPr>
            <p:ph type="ftr" sz="quarter" idx="3"/>
          </p:nvPr>
        </p:nvSpPr>
        <p:spPr/>
        <p:txBody>
          <a:bodyPr/>
          <a:lstStyle/>
          <a:p>
            <a:r>
              <a:rPr lang="en-US"/>
              <a:t>Questions? Email grants.pca@state.mn.us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4</a:t>
            </a:fld>
            <a:endParaRPr lang="en-US" dirty="0"/>
          </a:p>
        </p:txBody>
      </p:sp>
      <p:sp>
        <p:nvSpPr>
          <p:cNvPr id="12" name="Rectangle 11"/>
          <p:cNvSpPr/>
          <p:nvPr/>
        </p:nvSpPr>
        <p:spPr>
          <a:xfrm>
            <a:off x="1219200" y="2956409"/>
            <a:ext cx="4800600" cy="2954655"/>
          </a:xfrm>
          <a:prstGeom prst="rect">
            <a:avLst/>
          </a:prstGeom>
          <a:solidFill>
            <a:schemeClr val="tx1"/>
          </a:solidFill>
        </p:spPr>
        <p:txBody>
          <a:bodyPr wrap="square" lIns="182880" tIns="182880" rIns="182880" bIns="182880" rtlCol="0">
            <a:spAutoFit/>
          </a:bodyPr>
          <a:lstStyle/>
          <a:p>
            <a:r>
              <a:rPr lang="en-US" sz="2400" dirty="0">
                <a:solidFill>
                  <a:schemeClr val="bg1"/>
                </a:solidFill>
              </a:rPr>
              <a:t>To ask a question today:</a:t>
            </a:r>
            <a:br>
              <a:rPr lang="en-US" sz="2400" dirty="0">
                <a:solidFill>
                  <a:schemeClr val="bg1"/>
                </a:solidFill>
              </a:rPr>
            </a:br>
            <a:endParaRPr lang="en-US" sz="2400" dirty="0">
              <a:solidFill>
                <a:schemeClr val="bg1"/>
              </a:solidFill>
            </a:endParaRPr>
          </a:p>
          <a:p>
            <a:pPr marL="742950" lvl="1" indent="-285750">
              <a:buFont typeface="Arial" panose="020B0604020202020204" pitchFamily="34" charset="0"/>
              <a:buChar char="•"/>
            </a:pPr>
            <a:r>
              <a:rPr lang="en-US" sz="2000" dirty="0">
                <a:solidFill>
                  <a:schemeClr val="bg1"/>
                </a:solidFill>
              </a:rPr>
              <a:t>Type into the chat box, or</a:t>
            </a:r>
          </a:p>
          <a:p>
            <a:pPr marL="742950" lvl="1" indent="-285750">
              <a:buFont typeface="Arial" panose="020B0604020202020204" pitchFamily="34" charset="0"/>
              <a:buChar char="•"/>
            </a:pPr>
            <a:r>
              <a:rPr lang="en-US" sz="2000" dirty="0">
                <a:solidFill>
                  <a:schemeClr val="bg1"/>
                </a:solidFill>
              </a:rPr>
              <a:t>Use the Raise Your Hand function and we will unmute you</a:t>
            </a:r>
          </a:p>
          <a:p>
            <a:pPr marL="742950" lvl="1" indent="-285750">
              <a:buFont typeface="Arial" panose="020B0604020202020204" pitchFamily="34" charset="0"/>
              <a:buChar char="•"/>
            </a:pPr>
            <a:r>
              <a:rPr lang="en-US" sz="2000" dirty="0">
                <a:solidFill>
                  <a:schemeClr val="bg1"/>
                </a:solidFill>
              </a:rPr>
              <a:t>If you are on the phone, raise your hand by pressing *3</a:t>
            </a:r>
          </a:p>
          <a:p>
            <a:pPr lvl="1"/>
            <a:endParaRPr lang="en-US" sz="2000" dirty="0">
              <a:solidFill>
                <a:schemeClr val="bg1"/>
              </a:solidFill>
            </a:endParaRPr>
          </a:p>
        </p:txBody>
      </p:sp>
    </p:spTree>
    <p:extLst>
      <p:ext uri="{BB962C8B-B14F-4D97-AF65-F5344CB8AC3E}">
        <p14:creationId xmlns:p14="http://schemas.microsoft.com/office/powerpoint/2010/main" val="2310141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6E44E-DE30-402A-72EC-395F198B5169}"/>
              </a:ext>
            </a:extLst>
          </p:cNvPr>
          <p:cNvSpPr>
            <a:spLocks noGrp="1"/>
          </p:cNvSpPr>
          <p:nvPr>
            <p:ph type="title"/>
          </p:nvPr>
        </p:nvSpPr>
        <p:spPr/>
        <p:txBody>
          <a:bodyPr>
            <a:normAutofit/>
          </a:bodyPr>
          <a:lstStyle/>
          <a:p>
            <a:r>
              <a:rPr lang="en-US" sz="3600" b="1" dirty="0"/>
              <a:t>Timeline</a:t>
            </a:r>
          </a:p>
        </p:txBody>
      </p:sp>
      <p:sp>
        <p:nvSpPr>
          <p:cNvPr id="3" name="Content Placeholder 2">
            <a:extLst>
              <a:ext uri="{FF2B5EF4-FFF2-40B4-BE49-F238E27FC236}">
                <a16:creationId xmlns:a16="http://schemas.microsoft.com/office/drawing/2014/main" id="{5BA59CC8-85B6-FF73-D9DF-A46388DD1666}"/>
              </a:ext>
            </a:extLst>
          </p:cNvPr>
          <p:cNvSpPr>
            <a:spLocks noGrp="1"/>
          </p:cNvSpPr>
          <p:nvPr>
            <p:ph sz="quarter" idx="10"/>
          </p:nvPr>
        </p:nvSpPr>
        <p:spPr/>
        <p:txBody>
          <a:bodyPr>
            <a:normAutofit/>
          </a:bodyPr>
          <a:lstStyle/>
          <a:p>
            <a:r>
              <a:rPr lang="en-US" sz="3200" dirty="0"/>
              <a:t>Applications close (12/09)</a:t>
            </a:r>
          </a:p>
          <a:p>
            <a:r>
              <a:rPr lang="en-US" sz="3200" dirty="0"/>
              <a:t>RFP scoring</a:t>
            </a:r>
          </a:p>
          <a:p>
            <a:r>
              <a:rPr lang="en-US" sz="3200" dirty="0"/>
              <a:t>Award notifications</a:t>
            </a:r>
          </a:p>
          <a:p>
            <a:r>
              <a:rPr lang="en-US" sz="3200" dirty="0"/>
              <a:t>Funding request</a:t>
            </a:r>
          </a:p>
          <a:p>
            <a:r>
              <a:rPr lang="en-US" sz="3200" dirty="0"/>
              <a:t>Contract signing</a:t>
            </a:r>
          </a:p>
          <a:p>
            <a:r>
              <a:rPr lang="en-US" sz="3200" dirty="0"/>
              <a:t>Grantee responsibilities</a:t>
            </a:r>
          </a:p>
          <a:p>
            <a:r>
              <a:rPr lang="en-US" sz="3200" dirty="0"/>
              <a:t>Reimbursement</a:t>
            </a:r>
          </a:p>
        </p:txBody>
      </p:sp>
      <p:sp>
        <p:nvSpPr>
          <p:cNvPr id="5" name="Footer Placeholder 4">
            <a:extLst>
              <a:ext uri="{FF2B5EF4-FFF2-40B4-BE49-F238E27FC236}">
                <a16:creationId xmlns:a16="http://schemas.microsoft.com/office/drawing/2014/main" id="{28CBFA6D-0926-0D89-2EDF-2FE0C39E3213}"/>
              </a:ext>
            </a:extLst>
          </p:cNvPr>
          <p:cNvSpPr>
            <a:spLocks noGrp="1"/>
          </p:cNvSpPr>
          <p:nvPr>
            <p:ph type="ftr" sz="quarter" idx="3"/>
          </p:nvPr>
        </p:nvSpPr>
        <p:spPr/>
        <p:txBody>
          <a:bodyPr/>
          <a:lstStyle/>
          <a:p>
            <a:r>
              <a:rPr lang="en-US"/>
              <a:t>Questions? Email grants.pca@state.mn.us</a:t>
            </a:r>
            <a:endParaRPr lang="en-US" dirty="0"/>
          </a:p>
        </p:txBody>
      </p:sp>
      <p:sp>
        <p:nvSpPr>
          <p:cNvPr id="6" name="Slide Number Placeholder 5">
            <a:extLst>
              <a:ext uri="{FF2B5EF4-FFF2-40B4-BE49-F238E27FC236}">
                <a16:creationId xmlns:a16="http://schemas.microsoft.com/office/drawing/2014/main" id="{5621E792-967C-C8BA-A371-28654338FF73}"/>
              </a:ext>
            </a:extLst>
          </p:cNvPr>
          <p:cNvSpPr>
            <a:spLocks noGrp="1"/>
          </p:cNvSpPr>
          <p:nvPr>
            <p:ph type="sldNum" sz="quarter" idx="12"/>
          </p:nvPr>
        </p:nvSpPr>
        <p:spPr/>
        <p:txBody>
          <a:bodyPr/>
          <a:lstStyle/>
          <a:p>
            <a:fld id="{48F63A3B-78C7-47BE-AE5E-E10140E04643}" type="slidenum">
              <a:rPr lang="en-US" smtClean="0"/>
              <a:pPr/>
              <a:t>40</a:t>
            </a:fld>
            <a:endParaRPr lang="en-US" dirty="0"/>
          </a:p>
        </p:txBody>
      </p:sp>
      <p:pic>
        <p:nvPicPr>
          <p:cNvPr id="10" name="Graphic 9" descr="Monthly calendar with solid fill">
            <a:extLst>
              <a:ext uri="{FF2B5EF4-FFF2-40B4-BE49-F238E27FC236}">
                <a16:creationId xmlns:a16="http://schemas.microsoft.com/office/drawing/2014/main" id="{00E5E551-ECBE-F51D-1A2A-9EA9B7CD7D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54581" y="1193756"/>
            <a:ext cx="4470488" cy="4470488"/>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2940097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titled photo">
            <a:extLst>
              <a:ext uri="{FF2B5EF4-FFF2-40B4-BE49-F238E27FC236}">
                <a16:creationId xmlns:a16="http://schemas.microsoft.com/office/drawing/2014/main" id="{298B596C-A086-D309-BA1E-8CD6BD462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2602"/>
            <a:ext cx="12192000" cy="566539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95300" y="152400"/>
            <a:ext cx="11201400" cy="914400"/>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kern="1200">
                <a:solidFill>
                  <a:schemeClr val="accent1"/>
                </a:solidFill>
                <a:latin typeface="+mj-lt"/>
                <a:ea typeface="+mj-ea"/>
                <a:cs typeface="+mj-cs"/>
              </a:defRPr>
            </a:lvl1pPr>
          </a:lstStyle>
          <a:p>
            <a:r>
              <a:rPr lang="en-US" sz="3200" dirty="0">
                <a:solidFill>
                  <a:schemeClr val="bg1"/>
                </a:solidFill>
              </a:rPr>
              <a:t>Grantee responsibilities (if awarded)</a:t>
            </a:r>
          </a:p>
        </p:txBody>
      </p:sp>
      <p:sp>
        <p:nvSpPr>
          <p:cNvPr id="6" name="Content Placeholder 4"/>
          <p:cNvSpPr>
            <a:spLocks noGrp="1"/>
          </p:cNvSpPr>
          <p:nvPr>
            <p:ph idx="4294967295"/>
          </p:nvPr>
        </p:nvSpPr>
        <p:spPr>
          <a:xfrm>
            <a:off x="205370" y="1263572"/>
            <a:ext cx="4191000" cy="5386090"/>
          </a:xfrm>
          <a:prstGeom prst="rect">
            <a:avLst/>
          </a:prstGeom>
          <a:solidFill>
            <a:schemeClr val="tx1">
              <a:alpha val="87000"/>
            </a:schemeClr>
          </a:solidFill>
        </p:spPr>
        <p:txBody>
          <a:bodyPr wrap="square" lIns="274320" tIns="274320" rIns="274320" bIns="274320">
            <a:spAutoFit/>
          </a:bodyPr>
          <a:lstStyle/>
          <a:p>
            <a:pPr marL="0" indent="0">
              <a:buClr>
                <a:schemeClr val="bg1"/>
              </a:buClr>
              <a:buNone/>
            </a:pPr>
            <a:r>
              <a:rPr lang="en-US" sz="1800" dirty="0">
                <a:solidFill>
                  <a:schemeClr val="bg1"/>
                </a:solidFill>
              </a:rPr>
              <a:t>Before receiving a grant reimbursement, grantees must…</a:t>
            </a:r>
          </a:p>
          <a:p>
            <a:pPr marL="365760" indent="-365760">
              <a:buClr>
                <a:schemeClr val="bg1"/>
              </a:buClr>
              <a:buFont typeface="Wingdings" panose="05000000000000000000" pitchFamily="2" charset="2"/>
              <a:buChar char="q"/>
            </a:pPr>
            <a:r>
              <a:rPr lang="en-US" sz="1800" dirty="0">
                <a:solidFill>
                  <a:schemeClr val="bg1"/>
                </a:solidFill>
              </a:rPr>
              <a:t>Sign a grant agreement form</a:t>
            </a:r>
          </a:p>
          <a:p>
            <a:pPr marL="365760" indent="-365760">
              <a:buClr>
                <a:schemeClr val="bg1"/>
              </a:buClr>
              <a:buFont typeface="Wingdings" panose="05000000000000000000" pitchFamily="2" charset="2"/>
              <a:buChar char="q"/>
            </a:pPr>
            <a:r>
              <a:rPr lang="en-US" sz="1800" dirty="0">
                <a:solidFill>
                  <a:schemeClr val="bg1"/>
                </a:solidFill>
              </a:rPr>
              <a:t>Enter into site host agreement</a:t>
            </a:r>
          </a:p>
          <a:p>
            <a:pPr marL="365760" indent="-365760">
              <a:buClr>
                <a:schemeClr val="bg1"/>
              </a:buClr>
              <a:buFont typeface="Wingdings" panose="05000000000000000000" pitchFamily="2" charset="2"/>
              <a:buChar char="q"/>
            </a:pPr>
            <a:r>
              <a:rPr lang="en-US" sz="1800" dirty="0">
                <a:solidFill>
                  <a:schemeClr val="bg1"/>
                </a:solidFill>
              </a:rPr>
              <a:t>Purchase the new charger</a:t>
            </a:r>
          </a:p>
          <a:p>
            <a:pPr marL="365760" indent="-365760">
              <a:buClr>
                <a:schemeClr val="bg1"/>
              </a:buClr>
              <a:buFont typeface="Wingdings" panose="05000000000000000000" pitchFamily="2" charset="2"/>
              <a:buChar char="q"/>
            </a:pPr>
            <a:r>
              <a:rPr lang="en-US" sz="1800" dirty="0">
                <a:solidFill>
                  <a:schemeClr val="bg1"/>
                </a:solidFill>
              </a:rPr>
              <a:t>Work with an installer to install the  charger</a:t>
            </a:r>
          </a:p>
          <a:p>
            <a:pPr marL="365760" indent="-365760">
              <a:buClr>
                <a:schemeClr val="bg1"/>
              </a:buClr>
              <a:buFont typeface="Wingdings" panose="05000000000000000000" pitchFamily="2" charset="2"/>
              <a:buChar char="q"/>
            </a:pPr>
            <a:r>
              <a:rPr lang="en-US" sz="1800" dirty="0">
                <a:solidFill>
                  <a:schemeClr val="bg1"/>
                </a:solidFill>
              </a:rPr>
              <a:t>Retain all invoices pertaining to charger, utility upgrades, and installation </a:t>
            </a:r>
          </a:p>
          <a:p>
            <a:pPr marL="365760" indent="-365760">
              <a:buClr>
                <a:schemeClr val="bg1"/>
              </a:buClr>
              <a:buFont typeface="Wingdings" panose="05000000000000000000" pitchFamily="2" charset="2"/>
              <a:buChar char="q"/>
            </a:pPr>
            <a:r>
              <a:rPr lang="en-US" sz="1800" dirty="0">
                <a:solidFill>
                  <a:schemeClr val="bg1"/>
                </a:solidFill>
              </a:rPr>
              <a:t>Submit the paid-in-full invoice for the charger and all other invoiceable expenses</a:t>
            </a:r>
          </a:p>
        </p:txBody>
      </p:sp>
      <p:sp>
        <p:nvSpPr>
          <p:cNvPr id="2" name="Footer Placeholder 1"/>
          <p:cNvSpPr>
            <a:spLocks noGrp="1"/>
          </p:cNvSpPr>
          <p:nvPr>
            <p:ph type="ftr" sz="quarter" idx="3"/>
          </p:nvPr>
        </p:nvSpPr>
        <p:spPr/>
        <p:txBody>
          <a:bodyPr/>
          <a:lstStyle/>
          <a:p>
            <a:r>
              <a:rPr lang="en-US"/>
              <a:t>Questions? Email grants.pca@state.mn.us</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41</a:t>
            </a:fld>
            <a:endParaRPr lang="en-US" dirty="0"/>
          </a:p>
        </p:txBody>
      </p:sp>
    </p:spTree>
    <p:extLst>
      <p:ext uri="{BB962C8B-B14F-4D97-AF65-F5344CB8AC3E}">
        <p14:creationId xmlns:p14="http://schemas.microsoft.com/office/powerpoint/2010/main" val="1101534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CA Logo RGB (Revers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7999" y="5749106"/>
            <a:ext cx="3771743" cy="649678"/>
          </a:xfrm>
          <a:prstGeom prst="rect">
            <a:avLst/>
          </a:prstGeom>
        </p:spPr>
      </p:pic>
      <p:sp>
        <p:nvSpPr>
          <p:cNvPr id="5" name="TextBox 4"/>
          <p:cNvSpPr txBox="1"/>
          <p:nvPr/>
        </p:nvSpPr>
        <p:spPr>
          <a:xfrm>
            <a:off x="4191000" y="2057400"/>
            <a:ext cx="3755515" cy="1015663"/>
          </a:xfrm>
          <a:prstGeom prst="rect">
            <a:avLst/>
          </a:prstGeom>
          <a:noFill/>
        </p:spPr>
        <p:txBody>
          <a:bodyPr wrap="none" rtlCol="0">
            <a:spAutoFit/>
          </a:bodyPr>
          <a:lstStyle/>
          <a:p>
            <a:pPr algn="ctr"/>
            <a:r>
              <a:rPr lang="en-US" sz="6000" b="1" dirty="0">
                <a:solidFill>
                  <a:schemeClr val="bg1"/>
                </a:solidFill>
              </a:rPr>
              <a:t>Questions?</a:t>
            </a:r>
          </a:p>
        </p:txBody>
      </p:sp>
      <p:sp>
        <p:nvSpPr>
          <p:cNvPr id="6" name="Text Placeholder 7"/>
          <p:cNvSpPr txBox="1">
            <a:spLocks/>
          </p:cNvSpPr>
          <p:nvPr/>
        </p:nvSpPr>
        <p:spPr>
          <a:xfrm>
            <a:off x="838200" y="3684897"/>
            <a:ext cx="10515600" cy="2517600"/>
          </a:xfrm>
          <a:prstGeom prst="rect">
            <a:avLst/>
          </a:prstGeom>
        </p:spPr>
        <p:txBody>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700" b="1"/>
              <a:t>Firstname Lastname</a:t>
            </a:r>
          </a:p>
          <a:p>
            <a:r>
              <a:rPr lang="en-US" sz="2200" i="1"/>
              <a:t>firstname.lastname@state.mn.us</a:t>
            </a:r>
          </a:p>
          <a:p>
            <a:r>
              <a:rPr lang="en-US" sz="2200"/>
              <a:t>555-555-5555</a:t>
            </a:r>
            <a:endParaRPr lang="en-US" sz="2200" dirty="0"/>
          </a:p>
        </p:txBody>
      </p:sp>
      <p:sp>
        <p:nvSpPr>
          <p:cNvPr id="8" name="TextBox 7"/>
          <p:cNvSpPr txBox="1"/>
          <p:nvPr/>
        </p:nvSpPr>
        <p:spPr>
          <a:xfrm>
            <a:off x="1266877" y="3478231"/>
            <a:ext cx="9658285" cy="1569660"/>
          </a:xfrm>
          <a:prstGeom prst="rect">
            <a:avLst/>
          </a:prstGeom>
          <a:noFill/>
        </p:spPr>
        <p:txBody>
          <a:bodyPr wrap="none" rtlCol="0">
            <a:spAutoFit/>
          </a:bodyPr>
          <a:lstStyle/>
          <a:p>
            <a:pPr algn="ctr"/>
            <a:r>
              <a:rPr lang="en-US" dirty="0">
                <a:solidFill>
                  <a:schemeClr val="bg1"/>
                </a:solidFill>
              </a:rPr>
              <a:t>VW grants webpage: </a:t>
            </a:r>
            <a:r>
              <a:rPr lang="en-US" u="sng" dirty="0">
                <a:solidFill>
                  <a:schemeClr val="bg1"/>
                </a:solidFill>
              </a:rPr>
              <a:t>pca.state.mn.us/air/Volkswagen-settlement</a:t>
            </a:r>
          </a:p>
          <a:p>
            <a:pPr algn="ctr"/>
            <a:endParaRPr lang="en-US" dirty="0">
              <a:solidFill>
                <a:schemeClr val="bg1"/>
              </a:solidFill>
            </a:endParaRPr>
          </a:p>
          <a:p>
            <a:pPr algn="ctr"/>
            <a:r>
              <a:rPr lang="en-US" dirty="0">
                <a:solidFill>
                  <a:schemeClr val="bg1"/>
                </a:solidFill>
              </a:rPr>
              <a:t>After today, all questions should be submitted to </a:t>
            </a:r>
            <a:r>
              <a:rPr lang="en-US" b="1" u="sng" dirty="0">
                <a:solidFill>
                  <a:schemeClr val="bg1"/>
                </a:solidFill>
              </a:rPr>
              <a:t>grants.pca@state.mn.us</a:t>
            </a:r>
            <a:r>
              <a:rPr lang="en-US" b="1" dirty="0">
                <a:solidFill>
                  <a:schemeClr val="bg1"/>
                </a:solidFill>
              </a:rPr>
              <a:t> </a:t>
            </a:r>
            <a:r>
              <a:rPr lang="en-US" dirty="0">
                <a:solidFill>
                  <a:schemeClr val="bg1"/>
                </a:solidFill>
              </a:rPr>
              <a:t>by 4 p.m. on Nov. 20, 2025.</a:t>
            </a:r>
          </a:p>
          <a:p>
            <a:pPr algn="ctr"/>
            <a:endParaRPr lang="en-US" dirty="0">
              <a:solidFill>
                <a:schemeClr val="bg1"/>
              </a:solidFill>
            </a:endParaRPr>
          </a:p>
          <a:p>
            <a:pPr algn="ctr"/>
            <a:r>
              <a:rPr lang="en-US" sz="2400" b="1" dirty="0">
                <a:solidFill>
                  <a:schemeClr val="bg1"/>
                </a:solidFill>
              </a:rPr>
              <a:t>Applications due Tuesday, December 9</a:t>
            </a:r>
            <a:r>
              <a:rPr lang="en-US" sz="2400" b="1" baseline="30000" dirty="0">
                <a:solidFill>
                  <a:schemeClr val="bg1"/>
                </a:solidFill>
              </a:rPr>
              <a:t>th</a:t>
            </a:r>
            <a:r>
              <a:rPr lang="en-US" sz="2400" b="1" dirty="0">
                <a:solidFill>
                  <a:schemeClr val="bg1"/>
                </a:solidFill>
              </a:rPr>
              <a:t> at 4:00 pm</a:t>
            </a:r>
          </a:p>
        </p:txBody>
      </p:sp>
      <p:sp>
        <p:nvSpPr>
          <p:cNvPr id="3" name="Slide Number Placeholder 2"/>
          <p:cNvSpPr>
            <a:spLocks noGrp="1"/>
          </p:cNvSpPr>
          <p:nvPr>
            <p:ph type="sldNum" sz="quarter" idx="12"/>
          </p:nvPr>
        </p:nvSpPr>
        <p:spPr/>
        <p:txBody>
          <a:bodyPr/>
          <a:lstStyle/>
          <a:p>
            <a:fld id="{48F63A3B-78C7-47BE-AE5E-E10140E04643}" type="slidenum">
              <a:rPr lang="en-US" smtClean="0"/>
              <a:pPr/>
              <a:t>42</a:t>
            </a:fld>
            <a:endParaRPr lang="en-US" dirty="0"/>
          </a:p>
        </p:txBody>
      </p:sp>
    </p:spTree>
    <p:extLst>
      <p:ext uri="{BB962C8B-B14F-4D97-AF65-F5344CB8AC3E}">
        <p14:creationId xmlns:p14="http://schemas.microsoft.com/office/powerpoint/2010/main" val="212169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83C8-6418-FD04-5841-156D319521F1}"/>
              </a:ext>
            </a:extLst>
          </p:cNvPr>
          <p:cNvSpPr>
            <a:spLocks noGrp="1"/>
          </p:cNvSpPr>
          <p:nvPr>
            <p:ph type="title"/>
          </p:nvPr>
        </p:nvSpPr>
        <p:spPr/>
        <p:txBody>
          <a:bodyPr/>
          <a:lstStyle/>
          <a:p>
            <a:r>
              <a:rPr lang="en-US" dirty="0"/>
              <a:t>Overview: Volkswagen Settlement</a:t>
            </a:r>
          </a:p>
        </p:txBody>
      </p:sp>
      <p:sp>
        <p:nvSpPr>
          <p:cNvPr id="3" name="Content Placeholder 2">
            <a:extLst>
              <a:ext uri="{FF2B5EF4-FFF2-40B4-BE49-F238E27FC236}">
                <a16:creationId xmlns:a16="http://schemas.microsoft.com/office/drawing/2014/main" id="{FAD1E5C5-CF4E-3664-2E1F-BF74E4391CEB}"/>
              </a:ext>
            </a:extLst>
          </p:cNvPr>
          <p:cNvSpPr>
            <a:spLocks noGrp="1"/>
          </p:cNvSpPr>
          <p:nvPr>
            <p:ph idx="1"/>
          </p:nvPr>
        </p:nvSpPr>
        <p:spPr>
          <a:xfrm>
            <a:off x="450573" y="1656660"/>
            <a:ext cx="6050280" cy="4351338"/>
          </a:xfrm>
          <a:solidFill>
            <a:srgbClr val="003865"/>
          </a:solidFill>
        </p:spPr>
        <p:txBody>
          <a:bodyPr>
            <a:normAutofit lnSpcReduction="10000"/>
          </a:bodyPr>
          <a:lstStyle/>
          <a:p>
            <a:pPr>
              <a:buClr>
                <a:srgbClr val="78BE21"/>
              </a:buClr>
            </a:pPr>
            <a:r>
              <a:rPr lang="en-US" dirty="0">
                <a:solidFill>
                  <a:schemeClr val="bg1"/>
                </a:solidFill>
              </a:rPr>
              <a:t>In 2016 VW agreed to pay $14.7B for </a:t>
            </a:r>
            <a:r>
              <a:rPr lang="en-US" sz="2400" noProof="0" dirty="0">
                <a:solidFill>
                  <a:schemeClr val="bg1"/>
                </a:solidFill>
                <a:latin typeface="Calibri"/>
              </a:rPr>
              <a:t>deliberately violating national vehicle emission standards for nitrogen oxides (NO</a:t>
            </a:r>
            <a:r>
              <a:rPr lang="en-US" sz="2400" baseline="-25000" noProof="0" dirty="0">
                <a:solidFill>
                  <a:schemeClr val="bg1"/>
                </a:solidFill>
                <a:latin typeface="Calibri"/>
              </a:rPr>
              <a:t>X</a:t>
            </a:r>
            <a:r>
              <a:rPr lang="en-US" sz="2400" noProof="0" dirty="0">
                <a:solidFill>
                  <a:schemeClr val="bg1"/>
                </a:solidFill>
                <a:latin typeface="Calibri"/>
              </a:rPr>
              <a:t>)</a:t>
            </a:r>
            <a:endParaRPr lang="en-US" dirty="0">
              <a:solidFill>
                <a:schemeClr val="bg1"/>
              </a:solidFill>
            </a:endParaRPr>
          </a:p>
          <a:p>
            <a:pPr>
              <a:buClr>
                <a:srgbClr val="78BE21"/>
              </a:buClr>
            </a:pPr>
            <a:r>
              <a:rPr lang="en-US" dirty="0">
                <a:solidFill>
                  <a:schemeClr val="bg1"/>
                </a:solidFill>
              </a:rPr>
              <a:t>Minnesota received $47 million</a:t>
            </a:r>
          </a:p>
          <a:p>
            <a:pPr>
              <a:buClr>
                <a:srgbClr val="78BE21"/>
              </a:buClr>
            </a:pPr>
            <a:r>
              <a:rPr lang="en-US" dirty="0">
                <a:solidFill>
                  <a:schemeClr val="bg1"/>
                </a:solidFill>
              </a:rPr>
              <a:t>Only 2 things the money can be spent on:</a:t>
            </a:r>
          </a:p>
          <a:p>
            <a:pPr lvl="1">
              <a:buClr>
                <a:srgbClr val="78BE21"/>
              </a:buClr>
            </a:pPr>
            <a:r>
              <a:rPr lang="en-US" dirty="0">
                <a:solidFill>
                  <a:schemeClr val="bg1"/>
                </a:solidFill>
              </a:rPr>
              <a:t>Replacing old diesel vehicles and equipment with new models</a:t>
            </a:r>
          </a:p>
          <a:p>
            <a:pPr lvl="1">
              <a:buClr>
                <a:srgbClr val="78BE21"/>
              </a:buClr>
            </a:pPr>
            <a:r>
              <a:rPr lang="en-US" dirty="0">
                <a:solidFill>
                  <a:schemeClr val="bg1"/>
                </a:solidFill>
              </a:rPr>
              <a:t>Installing electric vehicle charging stations</a:t>
            </a:r>
          </a:p>
          <a:p>
            <a:pPr>
              <a:buClr>
                <a:srgbClr val="78BE21"/>
              </a:buClr>
            </a:pPr>
            <a:r>
              <a:rPr lang="en-US" dirty="0">
                <a:solidFill>
                  <a:schemeClr val="bg1"/>
                </a:solidFill>
              </a:rPr>
              <a:t>This is a NOx reduction program</a:t>
            </a:r>
          </a:p>
        </p:txBody>
      </p:sp>
      <p:sp>
        <p:nvSpPr>
          <p:cNvPr id="4" name="Date Placeholder 3">
            <a:extLst>
              <a:ext uri="{FF2B5EF4-FFF2-40B4-BE49-F238E27FC236}">
                <a16:creationId xmlns:a16="http://schemas.microsoft.com/office/drawing/2014/main" id="{94F21E9D-4C51-F320-21FA-81092BEC3234}"/>
              </a:ext>
            </a:extLst>
          </p:cNvPr>
          <p:cNvSpPr>
            <a:spLocks noGrp="1"/>
          </p:cNvSpPr>
          <p:nvPr>
            <p:ph type="dt" sz="half" idx="10"/>
          </p:nvPr>
        </p:nvSpPr>
        <p:spPr/>
        <p:txBody>
          <a:bodyPr/>
          <a:lstStyle/>
          <a:p>
            <a:fld id="{824D5D47-1752-4D84-8BFB-C2F71A34C932}" type="datetime1">
              <a:rPr lang="en-US" smtClean="0"/>
              <a:t>11/7/2025</a:t>
            </a:fld>
            <a:endParaRPr lang="en-US" dirty="0"/>
          </a:p>
        </p:txBody>
      </p:sp>
      <p:sp>
        <p:nvSpPr>
          <p:cNvPr id="6" name="Slide Number Placeholder 5">
            <a:extLst>
              <a:ext uri="{FF2B5EF4-FFF2-40B4-BE49-F238E27FC236}">
                <a16:creationId xmlns:a16="http://schemas.microsoft.com/office/drawing/2014/main" id="{C91BF878-E395-64E8-38B0-DEAA2F8BE0C7}"/>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8" name="Picture 7">
            <a:extLst>
              <a:ext uri="{FF2B5EF4-FFF2-40B4-BE49-F238E27FC236}">
                <a16:creationId xmlns:a16="http://schemas.microsoft.com/office/drawing/2014/main" id="{44E294BD-6CEE-CE69-08C9-3AE375C88507}"/>
              </a:ext>
            </a:extLst>
          </p:cNvPr>
          <p:cNvPicPr>
            <a:picLocks noChangeAspect="1"/>
          </p:cNvPicPr>
          <p:nvPr/>
        </p:nvPicPr>
        <p:blipFill>
          <a:blip r:embed="rId2"/>
          <a:stretch>
            <a:fillRect/>
          </a:stretch>
        </p:blipFill>
        <p:spPr>
          <a:xfrm>
            <a:off x="6765925" y="2188527"/>
            <a:ext cx="5162550" cy="2867025"/>
          </a:xfrm>
          <a:prstGeom prst="rect">
            <a:avLst/>
          </a:prstGeom>
        </p:spPr>
      </p:pic>
    </p:spTree>
    <p:extLst>
      <p:ext uri="{BB962C8B-B14F-4D97-AF65-F5344CB8AC3E}">
        <p14:creationId xmlns:p14="http://schemas.microsoft.com/office/powerpoint/2010/main" val="289652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6"/>
          <p:cNvSpPr>
            <a:spLocks noGrp="1"/>
          </p:cNvSpPr>
          <p:nvPr>
            <p:ph type="title"/>
          </p:nvPr>
        </p:nvSpPr>
        <p:spPr>
          <a:xfrm>
            <a:off x="838200" y="152400"/>
            <a:ext cx="10515600" cy="914400"/>
          </a:xfrm>
        </p:spPr>
        <p:txBody>
          <a:bodyPr/>
          <a:lstStyle/>
          <a:p>
            <a:r>
              <a:rPr lang="en-US" dirty="0"/>
              <a:t>Funding Categories</a:t>
            </a:r>
          </a:p>
        </p:txBody>
      </p:sp>
      <p:pic>
        <p:nvPicPr>
          <p:cNvPr id="15" name="Picture Placeholder 1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1072768" y="1571145"/>
            <a:ext cx="1585606" cy="1589986"/>
          </a:xfrm>
        </p:spPr>
      </p:pic>
      <p:pic>
        <p:nvPicPr>
          <p:cNvPr id="17" name="Picture Placeholder 19"/>
          <p:cNvPicPr>
            <a:picLocks noGrp="1" noChangeAspect="1"/>
          </p:cNvPicPr>
          <p:nvPr>
            <p:ph type="pic" sz="quarter" idx="16"/>
          </p:nvPr>
        </p:nvPicPr>
        <p:blipFill>
          <a:blip r:embed="rId4">
            <a:extLst>
              <a:ext uri="{28A0092B-C50C-407E-A947-70E740481C1C}">
                <a14:useLocalDpi xmlns:a14="http://schemas.microsoft.com/office/drawing/2010/main"/>
              </a:ext>
            </a:extLst>
          </a:blip>
          <a:stretch>
            <a:fillRect/>
          </a:stretch>
        </p:blipFill>
        <p:spPr>
          <a:xfrm>
            <a:off x="3605485" y="1571145"/>
            <a:ext cx="1585606" cy="1585606"/>
          </a:xfrm>
        </p:spPr>
      </p:pic>
      <p:sp>
        <p:nvSpPr>
          <p:cNvPr id="18" name="Text Placeholder 1"/>
          <p:cNvSpPr>
            <a:spLocks noGrp="1"/>
          </p:cNvSpPr>
          <p:nvPr>
            <p:ph type="body" sz="quarter" idx="17"/>
          </p:nvPr>
        </p:nvSpPr>
        <p:spPr>
          <a:xfrm>
            <a:off x="3165294" y="5825442"/>
            <a:ext cx="2542477" cy="723900"/>
          </a:xfrm>
        </p:spPr>
        <p:txBody>
          <a:bodyPr>
            <a:normAutofit/>
          </a:bodyPr>
          <a:lstStyle/>
          <a:p>
            <a:r>
              <a:rPr lang="en-US" b="1" dirty="0">
                <a:solidFill>
                  <a:schemeClr val="accent1"/>
                </a:solidFill>
              </a:rPr>
              <a:t>Electric School Buses</a:t>
            </a:r>
            <a:endParaRPr lang="en-US" i="1" dirty="0"/>
          </a:p>
        </p:txBody>
      </p:sp>
      <p:sp>
        <p:nvSpPr>
          <p:cNvPr id="20" name="Text Placeholder 12"/>
          <p:cNvSpPr>
            <a:spLocks noGrp="1"/>
          </p:cNvSpPr>
          <p:nvPr>
            <p:ph type="body" sz="quarter" idx="19"/>
          </p:nvPr>
        </p:nvSpPr>
        <p:spPr>
          <a:xfrm>
            <a:off x="5884563" y="5795292"/>
            <a:ext cx="2542477" cy="723900"/>
          </a:xfrm>
        </p:spPr>
        <p:txBody>
          <a:bodyPr>
            <a:normAutofit/>
          </a:bodyPr>
          <a:lstStyle/>
          <a:p>
            <a:r>
              <a:rPr lang="en-US" b="1" dirty="0">
                <a:solidFill>
                  <a:schemeClr val="accent1"/>
                </a:solidFill>
              </a:rPr>
              <a:t>Clean School Buses</a:t>
            </a:r>
            <a:endParaRPr lang="en-US" i="1" dirty="0"/>
          </a:p>
        </p:txBody>
      </p:sp>
      <p:sp>
        <p:nvSpPr>
          <p:cNvPr id="11" name="Date Placeholder 10"/>
          <p:cNvSpPr>
            <a:spLocks noGrp="1"/>
          </p:cNvSpPr>
          <p:nvPr>
            <p:ph type="dt" sz="half" idx="10"/>
          </p:nvPr>
        </p:nvSpPr>
        <p:spPr/>
        <p:txBody>
          <a:bodyPr/>
          <a:lstStyle/>
          <a:p>
            <a:fld id="{936DB2D6-5DF4-4264-A4A1-7D3EAF38D255}" type="datetime1">
              <a:rPr lang="en-US" smtClean="0"/>
              <a:t>11/7/2025</a:t>
            </a:fld>
            <a:endParaRPr lang="en-US" dirty="0"/>
          </a:p>
        </p:txBody>
      </p:sp>
      <p:sp>
        <p:nvSpPr>
          <p:cNvPr id="13" name="Slide Number Placeholder 12"/>
          <p:cNvSpPr>
            <a:spLocks noGrp="1"/>
          </p:cNvSpPr>
          <p:nvPr>
            <p:ph type="sldNum" sz="quarter" idx="12"/>
          </p:nvPr>
        </p:nvSpPr>
        <p:spPr/>
        <p:txBody>
          <a:bodyPr/>
          <a:lstStyle/>
          <a:p>
            <a:fld id="{48F63A3B-78C7-47BE-AE5E-E10140E04643}" type="slidenum">
              <a:rPr lang="en-US" smtClean="0"/>
              <a:t>6</a:t>
            </a:fld>
            <a:endParaRPr lang="en-US" dirty="0"/>
          </a:p>
        </p:txBody>
      </p:sp>
      <p:sp>
        <p:nvSpPr>
          <p:cNvPr id="4" name="Text Placeholder 10">
            <a:extLst>
              <a:ext uri="{FF2B5EF4-FFF2-40B4-BE49-F238E27FC236}">
                <a16:creationId xmlns:a16="http://schemas.microsoft.com/office/drawing/2014/main" id="{68589325-2B39-242A-431A-9875D2B85EC1}"/>
              </a:ext>
            </a:extLst>
          </p:cNvPr>
          <p:cNvSpPr txBox="1">
            <a:spLocks/>
          </p:cNvSpPr>
          <p:nvPr/>
        </p:nvSpPr>
        <p:spPr>
          <a:xfrm>
            <a:off x="374550" y="3302322"/>
            <a:ext cx="2542477" cy="7239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b="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Electric Vehicle Charging Station</a:t>
            </a:r>
            <a:endParaRPr lang="en-US" dirty="0"/>
          </a:p>
        </p:txBody>
      </p:sp>
      <p:sp>
        <p:nvSpPr>
          <p:cNvPr id="5" name="Text Placeholder 1">
            <a:extLst>
              <a:ext uri="{FF2B5EF4-FFF2-40B4-BE49-F238E27FC236}">
                <a16:creationId xmlns:a16="http://schemas.microsoft.com/office/drawing/2014/main" id="{A5800D6F-B9E9-54B7-DBA1-6BEB11DC1FBF}"/>
              </a:ext>
            </a:extLst>
          </p:cNvPr>
          <p:cNvSpPr txBox="1">
            <a:spLocks/>
          </p:cNvSpPr>
          <p:nvPr/>
        </p:nvSpPr>
        <p:spPr>
          <a:xfrm>
            <a:off x="3186006" y="3299146"/>
            <a:ext cx="2542477" cy="7239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b="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Heavy Duty Electric Vehicles</a:t>
            </a:r>
            <a:endParaRPr lang="en-US" i="1" dirty="0"/>
          </a:p>
        </p:txBody>
      </p:sp>
      <p:sp>
        <p:nvSpPr>
          <p:cNvPr id="6" name="Text Placeholder 12">
            <a:extLst>
              <a:ext uri="{FF2B5EF4-FFF2-40B4-BE49-F238E27FC236}">
                <a16:creationId xmlns:a16="http://schemas.microsoft.com/office/drawing/2014/main" id="{767A09FB-F18C-A98D-D94D-8CA0D45F8CA7}"/>
              </a:ext>
            </a:extLst>
          </p:cNvPr>
          <p:cNvSpPr txBox="1">
            <a:spLocks/>
          </p:cNvSpPr>
          <p:nvPr/>
        </p:nvSpPr>
        <p:spPr>
          <a:xfrm>
            <a:off x="6184366" y="3261602"/>
            <a:ext cx="2542477" cy="7239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b="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solidFill>
                  <a:schemeClr val="accent1"/>
                </a:solidFill>
              </a:rPr>
              <a:t>Clean Heavy Duty On-road Vehicles</a:t>
            </a:r>
            <a:endParaRPr lang="en-US" i="1" dirty="0"/>
          </a:p>
        </p:txBody>
      </p:sp>
      <p:sp>
        <p:nvSpPr>
          <p:cNvPr id="7" name="Text Placeholder 13">
            <a:extLst>
              <a:ext uri="{FF2B5EF4-FFF2-40B4-BE49-F238E27FC236}">
                <a16:creationId xmlns:a16="http://schemas.microsoft.com/office/drawing/2014/main" id="{29451570-DD82-ACCC-465A-4AB943A81B5D}"/>
              </a:ext>
            </a:extLst>
          </p:cNvPr>
          <p:cNvSpPr txBox="1">
            <a:spLocks/>
          </p:cNvSpPr>
          <p:nvPr/>
        </p:nvSpPr>
        <p:spPr>
          <a:xfrm>
            <a:off x="9182727" y="3299146"/>
            <a:ext cx="2542477" cy="7239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b="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solidFill>
                  <a:schemeClr val="accent1"/>
                </a:solidFill>
              </a:rPr>
              <a:t>Clean Heavy Duty Off-Road Equipment</a:t>
            </a:r>
            <a:endParaRPr lang="en-US" i="1" dirty="0"/>
          </a:p>
        </p:txBody>
      </p:sp>
      <p:pic>
        <p:nvPicPr>
          <p:cNvPr id="27" name="Picture 26">
            <a:extLst>
              <a:ext uri="{FF2B5EF4-FFF2-40B4-BE49-F238E27FC236}">
                <a16:creationId xmlns:a16="http://schemas.microsoft.com/office/drawing/2014/main" id="{FE138B20-6EAE-C2D5-5754-C566CFBBE9DE}"/>
              </a:ext>
            </a:extLst>
          </p:cNvPr>
          <p:cNvPicPr>
            <a:picLocks noChangeAspect="1"/>
          </p:cNvPicPr>
          <p:nvPr/>
        </p:nvPicPr>
        <p:blipFill>
          <a:blip r:embed="rId5"/>
          <a:stretch>
            <a:fillRect/>
          </a:stretch>
        </p:blipFill>
        <p:spPr>
          <a:xfrm>
            <a:off x="5806495" y="4106420"/>
            <a:ext cx="2819400" cy="1619250"/>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32" name="Picture 31">
            <a:extLst>
              <a:ext uri="{FF2B5EF4-FFF2-40B4-BE49-F238E27FC236}">
                <a16:creationId xmlns:a16="http://schemas.microsoft.com/office/drawing/2014/main" id="{5C3BD10A-0831-55D5-4F07-14D7766BB658}"/>
              </a:ext>
            </a:extLst>
          </p:cNvPr>
          <p:cNvPicPr>
            <a:picLocks noChangeAspect="1"/>
          </p:cNvPicPr>
          <p:nvPr/>
        </p:nvPicPr>
        <p:blipFill>
          <a:blip r:embed="rId6"/>
          <a:stretch>
            <a:fillRect/>
          </a:stretch>
        </p:blipFill>
        <p:spPr>
          <a:xfrm>
            <a:off x="3104431" y="1557413"/>
            <a:ext cx="2702064" cy="1704189"/>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34" name="Picture 33">
            <a:extLst>
              <a:ext uri="{FF2B5EF4-FFF2-40B4-BE49-F238E27FC236}">
                <a16:creationId xmlns:a16="http://schemas.microsoft.com/office/drawing/2014/main" id="{7FA4531F-0A55-9BC1-6B94-376577493102}"/>
              </a:ext>
            </a:extLst>
          </p:cNvPr>
          <p:cNvPicPr>
            <a:picLocks noChangeAspect="1"/>
          </p:cNvPicPr>
          <p:nvPr/>
        </p:nvPicPr>
        <p:blipFill>
          <a:blip r:embed="rId7"/>
          <a:stretch>
            <a:fillRect/>
          </a:stretch>
        </p:blipFill>
        <p:spPr>
          <a:xfrm>
            <a:off x="8881531" y="1542289"/>
            <a:ext cx="2970312" cy="1704190"/>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 name="Rectangle: Rounded Corners 1">
            <a:extLst>
              <a:ext uri="{FF2B5EF4-FFF2-40B4-BE49-F238E27FC236}">
                <a16:creationId xmlns:a16="http://schemas.microsoft.com/office/drawing/2014/main" id="{9E65C7CD-8F9E-F1D9-9B5B-DCC7058479EB}"/>
              </a:ext>
            </a:extLst>
          </p:cNvPr>
          <p:cNvSpPr/>
          <p:nvPr/>
        </p:nvSpPr>
        <p:spPr>
          <a:xfrm>
            <a:off x="228600" y="1410359"/>
            <a:ext cx="2802718" cy="2537702"/>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Untitled photo">
            <a:extLst>
              <a:ext uri="{FF2B5EF4-FFF2-40B4-BE49-F238E27FC236}">
                <a16:creationId xmlns:a16="http://schemas.microsoft.com/office/drawing/2014/main" id="{FA5924CA-A2D5-DA76-B354-09BC702411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695" y="1548591"/>
            <a:ext cx="2605332" cy="1738229"/>
          </a:xfrm>
          <a:prstGeom prst="ellipse">
            <a:avLst/>
          </a:prstGeom>
          <a:ln w="12700" cap="rnd">
            <a:solidFill>
              <a:srgbClr val="333333"/>
            </a:solidFill>
          </a:ln>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736A456-D7B0-E6E0-21D1-E309D432F9D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t="3696" b="3696"/>
          <a:stretch/>
        </p:blipFill>
        <p:spPr bwMode="auto">
          <a:xfrm>
            <a:off x="2917608" y="4106420"/>
            <a:ext cx="2652651" cy="1638824"/>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2" descr="Untitled photo">
            <a:extLst>
              <a:ext uri="{FF2B5EF4-FFF2-40B4-BE49-F238E27FC236}">
                <a16:creationId xmlns:a16="http://schemas.microsoft.com/office/drawing/2014/main" id="{76D04107-76C6-8A1D-964F-F741227ECB6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07635" y="1534692"/>
            <a:ext cx="2719208" cy="1764454"/>
          </a:xfrm>
          <a:prstGeom prst="ellipse">
            <a:avLst/>
          </a:prstGeom>
          <a:ln w="19050" cap="rnd">
            <a:solidFill>
              <a:schemeClr val="tx2">
                <a:lumMod val="95000"/>
                <a:lumOff val="5000"/>
              </a:schemeClr>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11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CF2E-0707-F82A-3487-71EE8CE6491B}"/>
              </a:ext>
            </a:extLst>
          </p:cNvPr>
          <p:cNvSpPr>
            <a:spLocks noGrp="1"/>
          </p:cNvSpPr>
          <p:nvPr>
            <p:ph type="title"/>
          </p:nvPr>
        </p:nvSpPr>
        <p:spPr/>
        <p:txBody>
          <a:bodyPr/>
          <a:lstStyle/>
          <a:p>
            <a:r>
              <a:rPr lang="en-US" dirty="0"/>
              <a:t>Emissions Reductions as of October 2025</a:t>
            </a:r>
          </a:p>
        </p:txBody>
      </p:sp>
      <p:sp>
        <p:nvSpPr>
          <p:cNvPr id="4" name="Date Placeholder 3">
            <a:extLst>
              <a:ext uri="{FF2B5EF4-FFF2-40B4-BE49-F238E27FC236}">
                <a16:creationId xmlns:a16="http://schemas.microsoft.com/office/drawing/2014/main" id="{741C1CF7-86B1-1C52-CF8E-02F94D082018}"/>
              </a:ext>
            </a:extLst>
          </p:cNvPr>
          <p:cNvSpPr>
            <a:spLocks noGrp="1"/>
          </p:cNvSpPr>
          <p:nvPr>
            <p:ph type="dt" sz="half" idx="10"/>
          </p:nvPr>
        </p:nvSpPr>
        <p:spPr/>
        <p:txBody>
          <a:bodyPr/>
          <a:lstStyle/>
          <a:p>
            <a:fld id="{824D5D47-1752-4D84-8BFB-C2F71A34C932}" type="datetime1">
              <a:rPr lang="en-US" smtClean="0"/>
              <a:t>11/7/2025</a:t>
            </a:fld>
            <a:endParaRPr lang="en-US" dirty="0"/>
          </a:p>
        </p:txBody>
      </p:sp>
      <p:sp>
        <p:nvSpPr>
          <p:cNvPr id="6" name="Slide Number Placeholder 5">
            <a:extLst>
              <a:ext uri="{FF2B5EF4-FFF2-40B4-BE49-F238E27FC236}">
                <a16:creationId xmlns:a16="http://schemas.microsoft.com/office/drawing/2014/main" id="{3944DCA4-50FD-B74B-6CDB-4C805512AF5F}"/>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11" name="Picture 10">
            <a:extLst>
              <a:ext uri="{FF2B5EF4-FFF2-40B4-BE49-F238E27FC236}">
                <a16:creationId xmlns:a16="http://schemas.microsoft.com/office/drawing/2014/main" id="{32E0A39F-39F6-A9DA-E0C7-8E7E2F0063B3}"/>
              </a:ext>
            </a:extLst>
          </p:cNvPr>
          <p:cNvPicPr>
            <a:picLocks noChangeAspect="1"/>
          </p:cNvPicPr>
          <p:nvPr/>
        </p:nvPicPr>
        <p:blipFill>
          <a:blip r:embed="rId3"/>
          <a:stretch>
            <a:fillRect/>
          </a:stretch>
        </p:blipFill>
        <p:spPr>
          <a:xfrm>
            <a:off x="39017" y="2740025"/>
            <a:ext cx="3162300" cy="1943100"/>
          </a:xfrm>
          <a:prstGeom prst="rect">
            <a:avLst/>
          </a:prstGeom>
        </p:spPr>
      </p:pic>
      <p:pic>
        <p:nvPicPr>
          <p:cNvPr id="8" name="Content Placeholder 7">
            <a:extLst>
              <a:ext uri="{FF2B5EF4-FFF2-40B4-BE49-F238E27FC236}">
                <a16:creationId xmlns:a16="http://schemas.microsoft.com/office/drawing/2014/main" id="{1E6B4714-8B1D-C864-E649-2631F817E3A4}"/>
              </a:ext>
            </a:extLst>
          </p:cNvPr>
          <p:cNvPicPr>
            <a:picLocks noGrp="1" noChangeAspect="1"/>
          </p:cNvPicPr>
          <p:nvPr>
            <p:ph idx="1"/>
          </p:nvPr>
        </p:nvPicPr>
        <p:blipFill>
          <a:blip r:embed="rId4"/>
          <a:stretch>
            <a:fillRect/>
          </a:stretch>
        </p:blipFill>
        <p:spPr>
          <a:xfrm>
            <a:off x="3429000" y="1495434"/>
            <a:ext cx="6603748" cy="4876731"/>
          </a:xfrm>
        </p:spPr>
      </p:pic>
    </p:spTree>
    <p:extLst>
      <p:ext uri="{BB962C8B-B14F-4D97-AF65-F5344CB8AC3E}">
        <p14:creationId xmlns:p14="http://schemas.microsoft.com/office/powerpoint/2010/main" val="73809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8508" y="152400"/>
            <a:ext cx="10515600" cy="914400"/>
          </a:xfrm>
        </p:spPr>
        <p:txBody>
          <a:bodyPr>
            <a:normAutofit/>
          </a:bodyPr>
          <a:lstStyle/>
          <a:p>
            <a:r>
              <a:rPr lang="en-US" sz="4000" dirty="0"/>
              <a:t>Overview: Minnesota’s Plan</a:t>
            </a:r>
          </a:p>
        </p:txBody>
      </p:sp>
      <p:sp>
        <p:nvSpPr>
          <p:cNvPr id="85" name="TextBox 84"/>
          <p:cNvSpPr txBox="1"/>
          <p:nvPr/>
        </p:nvSpPr>
        <p:spPr>
          <a:xfrm>
            <a:off x="717335" y="2064087"/>
            <a:ext cx="10843263" cy="2277547"/>
          </a:xfrm>
          <a:prstGeom prst="rect">
            <a:avLst/>
          </a:prstGeom>
          <a:noFill/>
        </p:spPr>
        <p:txBody>
          <a:bodyPr wrap="square" rtlCol="0">
            <a:spAutoFit/>
          </a:bodyPr>
          <a:lstStyle/>
          <a:p>
            <a:pPr marL="914400" marR="0" lvl="0" indent="-5715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effectLst/>
                <a:uLnTx/>
                <a:uFillTx/>
                <a:latin typeface="Calibri"/>
                <a:ea typeface="+mn-ea"/>
                <a:cs typeface="+mn-cs"/>
              </a:rPr>
              <a:t>Phase 1 (2018-2019): 25% of</a:t>
            </a:r>
            <a:r>
              <a:rPr kumimoji="0" lang="en-US" sz="2800" i="0" u="none" strike="noStrike" kern="1200" cap="none" spc="0" normalizeH="0" noProof="0" dirty="0">
                <a:ln>
                  <a:noFill/>
                </a:ln>
                <a:effectLst/>
                <a:uLnTx/>
                <a:uFillTx/>
                <a:latin typeface="Calibri"/>
                <a:ea typeface="+mn-ea"/>
                <a:cs typeface="+mn-cs"/>
              </a:rPr>
              <a:t> overall funds</a:t>
            </a:r>
            <a:r>
              <a:rPr kumimoji="0" lang="en-US" sz="2800" i="0" u="none" strike="noStrike" kern="1200" cap="none" spc="0" normalizeH="0" baseline="0" noProof="0" dirty="0">
                <a:ln>
                  <a:noFill/>
                </a:ln>
                <a:effectLst/>
                <a:uLnTx/>
                <a:uFillTx/>
                <a:latin typeface="Calibri"/>
                <a:ea typeface="+mn-ea"/>
                <a:cs typeface="+mn-cs"/>
              </a:rPr>
              <a:t> ($11.75 million)</a:t>
            </a:r>
          </a:p>
          <a:p>
            <a:pPr marL="914400" marR="0" lvl="0" indent="-5715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003865"/>
                </a:solidFill>
                <a:effectLst/>
                <a:uLnTx/>
                <a:uFillTx/>
                <a:latin typeface="Calibri"/>
                <a:ea typeface="+mn-ea"/>
                <a:cs typeface="+mn-cs"/>
              </a:rPr>
              <a:t>Phase 2 (2020-2023): 50% ($23.5 million)</a:t>
            </a:r>
          </a:p>
          <a:p>
            <a:pPr marL="914400" marR="0" lvl="0" indent="-5715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3865"/>
                </a:solidFill>
                <a:effectLst/>
                <a:uLnTx/>
                <a:uFillTx/>
                <a:latin typeface="Calibri"/>
                <a:ea typeface="+mn-ea"/>
                <a:cs typeface="+mn-cs"/>
              </a:rPr>
              <a:t>Phase 3 (2024-2027): 25% ($11.75 million)</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3865"/>
              </a:solidFill>
              <a:effectLst/>
              <a:uLnTx/>
              <a:uFillTx/>
              <a:latin typeface="Calibri"/>
              <a:ea typeface="+mn-ea"/>
              <a:cs typeface="+mn-cs"/>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3865"/>
              </a:solidFill>
              <a:effectLst/>
              <a:uLnTx/>
              <a:uFillTx/>
              <a:latin typeface="Calibri"/>
              <a:ea typeface="+mn-ea"/>
              <a:cs typeface="+mn-cs"/>
            </a:endParaRPr>
          </a:p>
        </p:txBody>
      </p:sp>
      <p:grpSp>
        <p:nvGrpSpPr>
          <p:cNvPr id="6" name="Group 5"/>
          <p:cNvGrpSpPr/>
          <p:nvPr/>
        </p:nvGrpSpPr>
        <p:grpSpPr>
          <a:xfrm>
            <a:off x="1066800" y="4495800"/>
            <a:ext cx="9981492" cy="1708331"/>
            <a:chOff x="1350028" y="4800600"/>
            <a:chExt cx="9150209" cy="1254470"/>
          </a:xfrm>
          <a:effectLst>
            <a:outerShdw blurRad="50800" dist="38100" dir="8100000" algn="tr" rotWithShape="0">
              <a:prstClr val="black">
                <a:alpha val="40000"/>
              </a:prstClr>
            </a:outerShdw>
          </a:effectLst>
        </p:grpSpPr>
        <p:sp>
          <p:nvSpPr>
            <p:cNvPr id="8" name="Rectangle 7"/>
            <p:cNvSpPr/>
            <p:nvPr/>
          </p:nvSpPr>
          <p:spPr>
            <a:xfrm>
              <a:off x="1676400" y="4800600"/>
              <a:ext cx="853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Rectangle 8"/>
            <p:cNvSpPr/>
            <p:nvPr/>
          </p:nvSpPr>
          <p:spPr>
            <a:xfrm>
              <a:off x="1676400" y="4800600"/>
              <a:ext cx="2209800" cy="838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Rectangle 9"/>
            <p:cNvSpPr/>
            <p:nvPr/>
          </p:nvSpPr>
          <p:spPr>
            <a:xfrm>
              <a:off x="8077200" y="4800600"/>
              <a:ext cx="2141483" cy="838200"/>
            </a:xfrm>
            <a:prstGeom prst="rect">
              <a:avLst/>
            </a:prstGeom>
            <a:solidFill>
              <a:srgbClr val="51C3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TextBox 10"/>
            <p:cNvSpPr txBox="1"/>
            <p:nvPr/>
          </p:nvSpPr>
          <p:spPr>
            <a:xfrm>
              <a:off x="1350028" y="5646103"/>
              <a:ext cx="6940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mn-cs"/>
                </a:rPr>
                <a:t>2018</a:t>
              </a:r>
            </a:p>
          </p:txBody>
        </p:sp>
        <p:sp>
          <p:nvSpPr>
            <p:cNvPr id="12" name="TextBox 11"/>
            <p:cNvSpPr txBox="1"/>
            <p:nvPr/>
          </p:nvSpPr>
          <p:spPr>
            <a:xfrm>
              <a:off x="9847494" y="5672021"/>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mn-cs"/>
                </a:rPr>
                <a:t>2027</a:t>
              </a:r>
            </a:p>
          </p:txBody>
        </p:sp>
        <p:sp>
          <p:nvSpPr>
            <p:cNvPr id="13" name="TextBox 12"/>
            <p:cNvSpPr txBox="1"/>
            <p:nvPr/>
          </p:nvSpPr>
          <p:spPr>
            <a:xfrm>
              <a:off x="2276001" y="5037328"/>
              <a:ext cx="1016117" cy="4746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865"/>
                  </a:solidFill>
                  <a:effectLst/>
                  <a:uLnTx/>
                  <a:uFillTx/>
                  <a:latin typeface="Calibri"/>
                  <a:ea typeface="+mn-ea"/>
                  <a:cs typeface="+mn-cs"/>
                </a:rPr>
                <a:t>25%</a:t>
              </a:r>
            </a:p>
          </p:txBody>
        </p:sp>
        <p:sp>
          <p:nvSpPr>
            <p:cNvPr id="14" name="TextBox 13"/>
            <p:cNvSpPr txBox="1"/>
            <p:nvPr/>
          </p:nvSpPr>
          <p:spPr>
            <a:xfrm>
              <a:off x="5552243" y="5020265"/>
              <a:ext cx="98296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lumMod val="95000"/>
                    </a:srgbClr>
                  </a:solidFill>
                  <a:effectLst/>
                  <a:uLnTx/>
                  <a:uFillTx/>
                  <a:latin typeface="Calibri"/>
                  <a:ea typeface="+mn-ea"/>
                  <a:cs typeface="+mn-cs"/>
                </a:rPr>
                <a:t>50%</a:t>
              </a:r>
            </a:p>
          </p:txBody>
        </p:sp>
        <p:sp>
          <p:nvSpPr>
            <p:cNvPr id="15" name="TextBox 14"/>
            <p:cNvSpPr txBox="1"/>
            <p:nvPr/>
          </p:nvSpPr>
          <p:spPr>
            <a:xfrm>
              <a:off x="8834316" y="5020265"/>
              <a:ext cx="98296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865"/>
                  </a:solidFill>
                  <a:effectLst/>
                  <a:uLnTx/>
                  <a:uFillTx/>
                  <a:latin typeface="Calibri"/>
                  <a:ea typeface="+mn-ea"/>
                  <a:cs typeface="+mn-cs"/>
                </a:rPr>
                <a:t>25%</a:t>
              </a:r>
            </a:p>
          </p:txBody>
        </p:sp>
        <p:sp>
          <p:nvSpPr>
            <p:cNvPr id="16" name="TextBox 15"/>
            <p:cNvSpPr txBox="1"/>
            <p:nvPr/>
          </p:nvSpPr>
          <p:spPr>
            <a:xfrm>
              <a:off x="3559828" y="5685738"/>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mn-cs"/>
                </a:rPr>
                <a:t>2020</a:t>
              </a:r>
            </a:p>
          </p:txBody>
        </p:sp>
        <p:sp>
          <p:nvSpPr>
            <p:cNvPr id="17" name="TextBox 16"/>
            <p:cNvSpPr txBox="1"/>
            <p:nvPr/>
          </p:nvSpPr>
          <p:spPr>
            <a:xfrm>
              <a:off x="7750828" y="5685738"/>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mn-cs"/>
                </a:rPr>
                <a:t>2024</a:t>
              </a:r>
            </a:p>
          </p:txBody>
        </p:sp>
        <p:sp>
          <p:nvSpPr>
            <p:cNvPr id="18" name="TextBox 17"/>
            <p:cNvSpPr txBox="1"/>
            <p:nvPr/>
          </p:nvSpPr>
          <p:spPr>
            <a:xfrm>
              <a:off x="2325886" y="4835599"/>
              <a:ext cx="9108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mn-cs"/>
                </a:rPr>
                <a:t>Phase 1</a:t>
              </a:r>
            </a:p>
          </p:txBody>
        </p:sp>
        <p:sp>
          <p:nvSpPr>
            <p:cNvPr id="19" name="TextBox 18"/>
            <p:cNvSpPr txBox="1"/>
            <p:nvPr/>
          </p:nvSpPr>
          <p:spPr>
            <a:xfrm>
              <a:off x="5544359" y="4851718"/>
              <a:ext cx="9108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95000"/>
                    </a:srgbClr>
                  </a:solidFill>
                  <a:effectLst/>
                  <a:uLnTx/>
                  <a:uFillTx/>
                  <a:latin typeface="Calibri"/>
                  <a:ea typeface="+mn-ea"/>
                  <a:cs typeface="+mn-cs"/>
                </a:rPr>
                <a:t>Phase 2</a:t>
              </a:r>
            </a:p>
          </p:txBody>
        </p:sp>
        <p:sp>
          <p:nvSpPr>
            <p:cNvPr id="20" name="TextBox 19"/>
            <p:cNvSpPr txBox="1"/>
            <p:nvPr/>
          </p:nvSpPr>
          <p:spPr>
            <a:xfrm>
              <a:off x="8808375" y="4851718"/>
              <a:ext cx="9108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mn-cs"/>
                </a:rPr>
                <a:t>Phase 3</a:t>
              </a:r>
            </a:p>
          </p:txBody>
        </p:sp>
      </p:grpSp>
      <p:sp>
        <p:nvSpPr>
          <p:cNvPr id="3" name="Footer Placeholder 2"/>
          <p:cNvSpPr>
            <a:spLocks noGrp="1"/>
          </p:cNvSpPr>
          <p:nvPr>
            <p:ph type="ftr" sz="quarter" idx="3"/>
          </p:nvPr>
        </p:nvSpPr>
        <p:spPr/>
        <p:txBody>
          <a:bodyPr/>
          <a:lstStyle/>
          <a:p>
            <a:r>
              <a:rPr lang="en-US"/>
              <a:t>Questions? Email grants.pca@state.mn.us</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8</a:t>
            </a:fld>
            <a:endParaRPr lang="en-US" dirty="0"/>
          </a:p>
        </p:txBody>
      </p:sp>
      <p:sp>
        <p:nvSpPr>
          <p:cNvPr id="5" name="Right Arrow 4"/>
          <p:cNvSpPr/>
          <p:nvPr/>
        </p:nvSpPr>
        <p:spPr>
          <a:xfrm rot="16200000">
            <a:off x="8527943" y="5818196"/>
            <a:ext cx="677663" cy="4129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80234" y="6369596"/>
            <a:ext cx="1410899" cy="369332"/>
          </a:xfrm>
          <a:prstGeom prst="rect">
            <a:avLst/>
          </a:prstGeom>
          <a:noFill/>
        </p:spPr>
        <p:txBody>
          <a:bodyPr wrap="none" rtlCol="0">
            <a:spAutoFit/>
          </a:bodyPr>
          <a:lstStyle/>
          <a:p>
            <a:r>
              <a:rPr lang="en-US" dirty="0"/>
              <a:t>We are here!</a:t>
            </a:r>
          </a:p>
        </p:txBody>
      </p:sp>
    </p:spTree>
    <p:extLst>
      <p:ext uri="{BB962C8B-B14F-4D97-AF65-F5344CB8AC3E}">
        <p14:creationId xmlns:p14="http://schemas.microsoft.com/office/powerpoint/2010/main" val="3395975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5595B1-A28E-3BFF-C9CB-4C19188BF9C3}"/>
              </a:ext>
            </a:extLst>
          </p:cNvPr>
          <p:cNvPicPr>
            <a:picLocks noChangeAspect="1"/>
          </p:cNvPicPr>
          <p:nvPr/>
        </p:nvPicPr>
        <p:blipFill>
          <a:blip r:embed="rId3"/>
          <a:stretch>
            <a:fillRect/>
          </a:stretch>
        </p:blipFill>
        <p:spPr>
          <a:xfrm>
            <a:off x="5572088" y="1633210"/>
            <a:ext cx="6601014" cy="5155463"/>
          </a:xfrm>
          <a:prstGeom prst="rect">
            <a:avLst/>
          </a:prstGeom>
        </p:spPr>
      </p:pic>
      <p:sp>
        <p:nvSpPr>
          <p:cNvPr id="2" name="Title 1"/>
          <p:cNvSpPr>
            <a:spLocks noGrp="1"/>
          </p:cNvSpPr>
          <p:nvPr>
            <p:ph type="title"/>
          </p:nvPr>
        </p:nvSpPr>
        <p:spPr>
          <a:xfrm>
            <a:off x="1448508" y="152400"/>
            <a:ext cx="10515600" cy="914400"/>
          </a:xfrm>
        </p:spPr>
        <p:txBody>
          <a:bodyPr>
            <a:normAutofit/>
          </a:bodyPr>
          <a:lstStyle/>
          <a:p>
            <a:r>
              <a:rPr lang="en-US" sz="4000" dirty="0"/>
              <a:t>Overview: Minnesota’s Plan</a:t>
            </a:r>
          </a:p>
        </p:txBody>
      </p:sp>
      <p:sp>
        <p:nvSpPr>
          <p:cNvPr id="22" name="TextBox 21"/>
          <p:cNvSpPr txBox="1"/>
          <p:nvPr/>
        </p:nvSpPr>
        <p:spPr>
          <a:xfrm>
            <a:off x="6590626" y="1248462"/>
            <a:ext cx="6601014" cy="523220"/>
          </a:xfrm>
          <a:prstGeom prst="rect">
            <a:avLst/>
          </a:prstGeom>
          <a:noFill/>
        </p:spPr>
        <p:txBody>
          <a:bodyPr wrap="square" rtlCol="0">
            <a:spAutoFit/>
          </a:bodyPr>
          <a:lstStyle/>
          <a:p>
            <a:r>
              <a:rPr lang="en-US" sz="2800" b="1" dirty="0"/>
              <a:t>Phase III: $11.75 million</a:t>
            </a:r>
            <a:endParaRPr lang="en-US" sz="2000" dirty="0"/>
          </a:p>
        </p:txBody>
      </p:sp>
      <p:sp>
        <p:nvSpPr>
          <p:cNvPr id="4" name="Footer Placeholder 3"/>
          <p:cNvSpPr>
            <a:spLocks noGrp="1"/>
          </p:cNvSpPr>
          <p:nvPr>
            <p:ph type="ftr" sz="quarter" idx="3"/>
          </p:nvPr>
        </p:nvSpPr>
        <p:spPr/>
        <p:txBody>
          <a:bodyPr/>
          <a:lstStyle/>
          <a:p>
            <a:r>
              <a:rPr lang="en-US"/>
              <a:t>Questions? Email grants.pca@state.mn.us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9</a:t>
            </a:fld>
            <a:endParaRPr lang="en-US" dirty="0"/>
          </a:p>
        </p:txBody>
      </p:sp>
      <p:pic>
        <p:nvPicPr>
          <p:cNvPr id="7" name="Picture 6">
            <a:extLst>
              <a:ext uri="{FF2B5EF4-FFF2-40B4-BE49-F238E27FC236}">
                <a16:creationId xmlns:a16="http://schemas.microsoft.com/office/drawing/2014/main" id="{99936170-7A28-70D0-18B0-A7894446E7C4}"/>
              </a:ext>
            </a:extLst>
          </p:cNvPr>
          <p:cNvPicPr>
            <a:picLocks noChangeAspect="1"/>
          </p:cNvPicPr>
          <p:nvPr/>
        </p:nvPicPr>
        <p:blipFill>
          <a:blip r:embed="rId4"/>
          <a:stretch>
            <a:fillRect/>
          </a:stretch>
        </p:blipFill>
        <p:spPr>
          <a:xfrm>
            <a:off x="227892" y="366713"/>
            <a:ext cx="4543174"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Isosceles Triangle 10">
            <a:extLst>
              <a:ext uri="{FF2B5EF4-FFF2-40B4-BE49-F238E27FC236}">
                <a16:creationId xmlns:a16="http://schemas.microsoft.com/office/drawing/2014/main" id="{A9D7D3A5-E17D-AEA1-F76C-E1455AA326DF}"/>
              </a:ext>
            </a:extLst>
          </p:cNvPr>
          <p:cNvSpPr/>
          <p:nvPr/>
        </p:nvSpPr>
        <p:spPr>
          <a:xfrm rot="9279126">
            <a:off x="6907179" y="2216399"/>
            <a:ext cx="2168710" cy="2141376"/>
          </a:xfrm>
          <a:prstGeom prst="triangl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288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2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30891</TotalTime>
  <Words>2668</Words>
  <Application>Microsoft Office PowerPoint</Application>
  <PresentationFormat>Widescreen</PresentationFormat>
  <Paragraphs>364</Paragraphs>
  <Slides>42</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NeueHaasGroteskText Std</vt:lpstr>
      <vt:lpstr>Source Sans Pro</vt:lpstr>
      <vt:lpstr>Wingdings</vt:lpstr>
      <vt:lpstr>MN.IT</vt:lpstr>
      <vt:lpstr>2_MN.IT</vt:lpstr>
      <vt:lpstr>Welcome to the training!</vt:lpstr>
      <vt:lpstr>2025 Direct Current Fast Charger Installation Grant Request for Proposals (RFP) Overview</vt:lpstr>
      <vt:lpstr>Agenda</vt:lpstr>
      <vt:lpstr>Questions about the grant?</vt:lpstr>
      <vt:lpstr>Overview: Volkswagen Settlement</vt:lpstr>
      <vt:lpstr>Funding Categories</vt:lpstr>
      <vt:lpstr>Emissions Reductions as of October 2025</vt:lpstr>
      <vt:lpstr>Overview: Minnesota’s Plan</vt:lpstr>
      <vt:lpstr>Overview: Minnesota’s Plan</vt:lpstr>
      <vt:lpstr>2025 Direct Current Fast Charger Installation Grant</vt:lpstr>
      <vt:lpstr>Prioritized Locations</vt:lpstr>
      <vt:lpstr>DCFC site requirements</vt:lpstr>
      <vt:lpstr>DCFC dual-port charger requirements</vt:lpstr>
      <vt:lpstr>DCFC dual-port charger application requirements</vt:lpstr>
      <vt:lpstr>PowerPoint Presentation</vt:lpstr>
      <vt:lpstr>Who can apply?</vt:lpstr>
      <vt:lpstr>Maximum allowable grant per project</vt:lpstr>
      <vt:lpstr>PowerPoint Presentation</vt:lpstr>
      <vt:lpstr>How to apply</vt:lpstr>
      <vt:lpstr>How to apply</vt:lpstr>
      <vt:lpstr>How to apply</vt:lpstr>
      <vt:lpstr>How to apply</vt:lpstr>
      <vt:lpstr>SWIFT Terminology &amp; Things to Know</vt:lpstr>
      <vt:lpstr>Bidding Opportunities</vt:lpstr>
      <vt:lpstr>Finding the Event/RFP</vt:lpstr>
      <vt:lpstr>Viewing the Bid Package</vt:lpstr>
      <vt:lpstr>RFP and Application Materials</vt:lpstr>
      <vt:lpstr>What’s an RFP?</vt:lpstr>
      <vt:lpstr>How to Apply in SWIFT</vt:lpstr>
      <vt:lpstr>SWIFT Questions and Assistance</vt:lpstr>
      <vt:lpstr>SWIFT Questions and Assistance Cont.</vt:lpstr>
      <vt:lpstr>Additional Resources</vt:lpstr>
      <vt:lpstr>Additional Resources Cont.</vt:lpstr>
      <vt:lpstr>Questions?</vt:lpstr>
      <vt:lpstr>PowerPoint Presentation</vt:lpstr>
      <vt:lpstr>PowerPoint Presentation</vt:lpstr>
      <vt:lpstr>PowerPoint Presentation</vt:lpstr>
      <vt:lpstr>Application submission</vt:lpstr>
      <vt:lpstr>Project Evaluations</vt:lpstr>
      <vt:lpstr>Timeline</vt:lpstr>
      <vt:lpstr>PowerPoint Presentation</vt:lpstr>
      <vt:lpstr>PowerPoint Presentation</vt:lpstr>
    </vt:vector>
  </TitlesOfParts>
  <Company>PCA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overview: 2025 Direct Current Fast Charger Installation Grant</dc:title>
  <dc:creator>Meyer, Glenn</dc:creator>
  <dc:description>Design:  Nancy Ellefson</dc:description>
  <cp:lastModifiedBy>Meyer, Glenn (MPCA)</cp:lastModifiedBy>
  <cp:revision>2145</cp:revision>
  <cp:lastPrinted>2019-05-16T16:50:23Z</cp:lastPrinted>
  <dcterms:created xsi:type="dcterms:W3CDTF">2010-08-30T13:56:47Z</dcterms:created>
  <dcterms:modified xsi:type="dcterms:W3CDTF">2025-11-07T22:31:23Z</dcterms:modified>
</cp:coreProperties>
</file>